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Default Extension="png" ContentType="image/png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  <p:sldId id="367" r:id="rId117"/>
    <p:sldId id="368" r:id="rId118"/>
    <p:sldId id="369" r:id="rId119"/>
    <p:sldId id="370" r:id="rId120"/>
    <p:sldId id="371" r:id="rId121"/>
    <p:sldId id="372" r:id="rId122"/>
    <p:sldId id="373" r:id="rId123"/>
    <p:sldId id="374" r:id="rId124"/>
    <p:sldId id="375" r:id="rId125"/>
    <p:sldId id="376" r:id="rId126"/>
    <p:sldId id="377" r:id="rId127"/>
    <p:sldId id="378" r:id="rId128"/>
    <p:sldId id="379" r:id="rId129"/>
    <p:sldId id="380" r:id="rId130"/>
    <p:sldId id="381" r:id="rId131"/>
    <p:sldId id="382" r:id="rId132"/>
    <p:sldId id="383" r:id="rId133"/>
    <p:sldId id="384" r:id="rId134"/>
    <p:sldId id="385" r:id="rId135"/>
    <p:sldId id="386" r:id="rId136"/>
    <p:sldId id="387" r:id="rId137"/>
    <p:sldId id="388" r:id="rId138"/>
    <p:sldId id="389" r:id="rId139"/>
    <p:sldId id="390" r:id="rId140"/>
    <p:sldId id="391" r:id="rId141"/>
    <p:sldId id="392" r:id="rId142"/>
    <p:sldId id="393" r:id="rId143"/>
    <p:sldId id="394" r:id="rId144"/>
    <p:sldId id="395" r:id="rId145"/>
    <p:sldId id="396" r:id="rId146"/>
    <p:sldId id="397" r:id="rId147"/>
    <p:sldId id="398" r:id="rId148"/>
    <p:sldId id="399" r:id="rId149"/>
    <p:sldId id="400" r:id="rId150"/>
    <p:sldId id="401" r:id="rId151"/>
    <p:sldId id="402" r:id="rId152"/>
    <p:sldId id="403" r:id="rId153"/>
    <p:sldId id="404" r:id="rId154"/>
    <p:sldId id="405" r:id="rId155"/>
    <p:sldId id="406" r:id="rId156"/>
    <p:sldId id="407" r:id="rId157"/>
    <p:sldId id="408" r:id="rId158"/>
    <p:sldId id="409" r:id="rId159"/>
    <p:sldId id="410" r:id="rId160"/>
    <p:sldId id="411" r:id="rId161"/>
    <p:sldId id="412" r:id="rId162"/>
    <p:sldId id="413" r:id="rId163"/>
    <p:sldId id="414" r:id="rId164"/>
    <p:sldId id="415" r:id="rId165"/>
    <p:sldId id="416" r:id="rId166"/>
    <p:sldId id="417" r:id="rId167"/>
    <p:sldId id="418" r:id="rId168"/>
    <p:sldId id="419" r:id="rId169"/>
    <p:sldId id="420" r:id="rId170"/>
    <p:sldId id="421" r:id="rId171"/>
    <p:sldId id="422" r:id="rId172"/>
    <p:sldId id="423" r:id="rId173"/>
    <p:sldId id="424" r:id="rId174"/>
    <p:sldId id="425" r:id="rId175"/>
    <p:sldId id="426" r:id="rId176"/>
    <p:sldId id="427" r:id="rId177"/>
    <p:sldId id="428" r:id="rId178"/>
    <p:sldId id="429" r:id="rId179"/>
    <p:sldId id="430" r:id="rId180"/>
    <p:sldId id="431" r:id="rId181"/>
    <p:sldId id="432" r:id="rId182"/>
    <p:sldId id="433" r:id="rId183"/>
    <p:sldId id="434" r:id="rId184"/>
    <p:sldId id="435" r:id="rId185"/>
    <p:sldId id="436" r:id="rId186"/>
    <p:sldId id="437" r:id="rId187"/>
    <p:sldId id="438" r:id="rId188"/>
    <p:sldId id="439" r:id="rId189"/>
    <p:sldId id="440" r:id="rId190"/>
    <p:sldId id="441" r:id="rId191"/>
    <p:sldId id="442" r:id="rId192"/>
    <p:sldId id="443" r:id="rId193"/>
    <p:sldId id="444" r:id="rId194"/>
    <p:sldId id="445" r:id="rId195"/>
    <p:sldId id="446" r:id="rId196"/>
    <p:sldId id="447" r:id="rId197"/>
    <p:sldId id="448" r:id="rId198"/>
    <p:sldId id="449" r:id="rId199"/>
    <p:sldId id="450" r:id="rId200"/>
    <p:sldId id="451" r:id="rId201"/>
    <p:sldId id="452" r:id="rId202"/>
    <p:sldId id="453" r:id="rId203"/>
    <p:sldId id="454" r:id="rId204"/>
    <p:sldId id="455" r:id="rId205"/>
    <p:sldId id="456" r:id="rId206"/>
    <p:sldId id="457" r:id="rId207"/>
    <p:sldId id="458" r:id="rId208"/>
    <p:sldId id="459" r:id="rId209"/>
    <p:sldId id="460" r:id="rId210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slide" Target="slides/slide93.xml"/><Relationship Id="rId99" Type="http://schemas.openxmlformats.org/officeDocument/2006/relationships/slide" Target="slides/slide94.xml"/><Relationship Id="rId100" Type="http://schemas.openxmlformats.org/officeDocument/2006/relationships/slide" Target="slides/slide95.xml"/><Relationship Id="rId101" Type="http://schemas.openxmlformats.org/officeDocument/2006/relationships/slide" Target="slides/slide96.xml"/><Relationship Id="rId102" Type="http://schemas.openxmlformats.org/officeDocument/2006/relationships/slide" Target="slides/slide97.xml"/><Relationship Id="rId103" Type="http://schemas.openxmlformats.org/officeDocument/2006/relationships/slide" Target="slides/slide98.xml"/><Relationship Id="rId104" Type="http://schemas.openxmlformats.org/officeDocument/2006/relationships/slide" Target="slides/slide99.xml"/><Relationship Id="rId105" Type="http://schemas.openxmlformats.org/officeDocument/2006/relationships/slide" Target="slides/slide100.xml"/><Relationship Id="rId106" Type="http://schemas.openxmlformats.org/officeDocument/2006/relationships/slide" Target="slides/slide101.xml"/><Relationship Id="rId107" Type="http://schemas.openxmlformats.org/officeDocument/2006/relationships/slide" Target="slides/slide102.xml"/><Relationship Id="rId108" Type="http://schemas.openxmlformats.org/officeDocument/2006/relationships/slide" Target="slides/slide103.xml"/><Relationship Id="rId109" Type="http://schemas.openxmlformats.org/officeDocument/2006/relationships/slide" Target="slides/slide104.xml"/><Relationship Id="rId110" Type="http://schemas.openxmlformats.org/officeDocument/2006/relationships/slide" Target="slides/slide105.xml"/><Relationship Id="rId111" Type="http://schemas.openxmlformats.org/officeDocument/2006/relationships/slide" Target="slides/slide106.xml"/><Relationship Id="rId112" Type="http://schemas.openxmlformats.org/officeDocument/2006/relationships/slide" Target="slides/slide107.xml"/><Relationship Id="rId113" Type="http://schemas.openxmlformats.org/officeDocument/2006/relationships/slide" Target="slides/slide108.xml"/><Relationship Id="rId114" Type="http://schemas.openxmlformats.org/officeDocument/2006/relationships/slide" Target="slides/slide109.xml"/><Relationship Id="rId115" Type="http://schemas.openxmlformats.org/officeDocument/2006/relationships/slide" Target="slides/slide110.xml"/><Relationship Id="rId116" Type="http://schemas.openxmlformats.org/officeDocument/2006/relationships/slide" Target="slides/slide111.xml"/><Relationship Id="rId117" Type="http://schemas.openxmlformats.org/officeDocument/2006/relationships/slide" Target="slides/slide112.xml"/><Relationship Id="rId118" Type="http://schemas.openxmlformats.org/officeDocument/2006/relationships/slide" Target="slides/slide113.xml"/><Relationship Id="rId119" Type="http://schemas.openxmlformats.org/officeDocument/2006/relationships/slide" Target="slides/slide114.xml"/><Relationship Id="rId120" Type="http://schemas.openxmlformats.org/officeDocument/2006/relationships/slide" Target="slides/slide115.xml"/><Relationship Id="rId121" Type="http://schemas.openxmlformats.org/officeDocument/2006/relationships/slide" Target="slides/slide116.xml"/><Relationship Id="rId122" Type="http://schemas.openxmlformats.org/officeDocument/2006/relationships/slide" Target="slides/slide117.xml"/><Relationship Id="rId123" Type="http://schemas.openxmlformats.org/officeDocument/2006/relationships/slide" Target="slides/slide118.xml"/><Relationship Id="rId124" Type="http://schemas.openxmlformats.org/officeDocument/2006/relationships/slide" Target="slides/slide119.xml"/><Relationship Id="rId125" Type="http://schemas.openxmlformats.org/officeDocument/2006/relationships/slide" Target="slides/slide120.xml"/><Relationship Id="rId126" Type="http://schemas.openxmlformats.org/officeDocument/2006/relationships/slide" Target="slides/slide121.xml"/><Relationship Id="rId127" Type="http://schemas.openxmlformats.org/officeDocument/2006/relationships/slide" Target="slides/slide122.xml"/><Relationship Id="rId128" Type="http://schemas.openxmlformats.org/officeDocument/2006/relationships/slide" Target="slides/slide123.xml"/><Relationship Id="rId129" Type="http://schemas.openxmlformats.org/officeDocument/2006/relationships/slide" Target="slides/slide124.xml"/><Relationship Id="rId130" Type="http://schemas.openxmlformats.org/officeDocument/2006/relationships/slide" Target="slides/slide125.xml"/><Relationship Id="rId131" Type="http://schemas.openxmlformats.org/officeDocument/2006/relationships/slide" Target="slides/slide126.xml"/><Relationship Id="rId132" Type="http://schemas.openxmlformats.org/officeDocument/2006/relationships/slide" Target="slides/slide127.xml"/><Relationship Id="rId133" Type="http://schemas.openxmlformats.org/officeDocument/2006/relationships/slide" Target="slides/slide128.xml"/><Relationship Id="rId134" Type="http://schemas.openxmlformats.org/officeDocument/2006/relationships/slide" Target="slides/slide129.xml"/><Relationship Id="rId135" Type="http://schemas.openxmlformats.org/officeDocument/2006/relationships/slide" Target="slides/slide130.xml"/><Relationship Id="rId136" Type="http://schemas.openxmlformats.org/officeDocument/2006/relationships/slide" Target="slides/slide131.xml"/><Relationship Id="rId137" Type="http://schemas.openxmlformats.org/officeDocument/2006/relationships/slide" Target="slides/slide132.xml"/><Relationship Id="rId138" Type="http://schemas.openxmlformats.org/officeDocument/2006/relationships/slide" Target="slides/slide133.xml"/><Relationship Id="rId139" Type="http://schemas.openxmlformats.org/officeDocument/2006/relationships/slide" Target="slides/slide134.xml"/><Relationship Id="rId140" Type="http://schemas.openxmlformats.org/officeDocument/2006/relationships/slide" Target="slides/slide135.xml"/><Relationship Id="rId141" Type="http://schemas.openxmlformats.org/officeDocument/2006/relationships/slide" Target="slides/slide136.xml"/><Relationship Id="rId142" Type="http://schemas.openxmlformats.org/officeDocument/2006/relationships/slide" Target="slides/slide137.xml"/><Relationship Id="rId143" Type="http://schemas.openxmlformats.org/officeDocument/2006/relationships/slide" Target="slides/slide138.xml"/><Relationship Id="rId144" Type="http://schemas.openxmlformats.org/officeDocument/2006/relationships/slide" Target="slides/slide139.xml"/><Relationship Id="rId145" Type="http://schemas.openxmlformats.org/officeDocument/2006/relationships/slide" Target="slides/slide140.xml"/><Relationship Id="rId146" Type="http://schemas.openxmlformats.org/officeDocument/2006/relationships/slide" Target="slides/slide141.xml"/><Relationship Id="rId147" Type="http://schemas.openxmlformats.org/officeDocument/2006/relationships/slide" Target="slides/slide142.xml"/><Relationship Id="rId148" Type="http://schemas.openxmlformats.org/officeDocument/2006/relationships/slide" Target="slides/slide143.xml"/><Relationship Id="rId149" Type="http://schemas.openxmlformats.org/officeDocument/2006/relationships/slide" Target="slides/slide144.xml"/><Relationship Id="rId150" Type="http://schemas.openxmlformats.org/officeDocument/2006/relationships/slide" Target="slides/slide145.xml"/><Relationship Id="rId151" Type="http://schemas.openxmlformats.org/officeDocument/2006/relationships/slide" Target="slides/slide146.xml"/><Relationship Id="rId152" Type="http://schemas.openxmlformats.org/officeDocument/2006/relationships/slide" Target="slides/slide147.xml"/><Relationship Id="rId153" Type="http://schemas.openxmlformats.org/officeDocument/2006/relationships/slide" Target="slides/slide148.xml"/><Relationship Id="rId154" Type="http://schemas.openxmlformats.org/officeDocument/2006/relationships/slide" Target="slides/slide149.xml"/><Relationship Id="rId155" Type="http://schemas.openxmlformats.org/officeDocument/2006/relationships/slide" Target="slides/slide150.xml"/><Relationship Id="rId156" Type="http://schemas.openxmlformats.org/officeDocument/2006/relationships/slide" Target="slides/slide151.xml"/><Relationship Id="rId157" Type="http://schemas.openxmlformats.org/officeDocument/2006/relationships/slide" Target="slides/slide152.xml"/><Relationship Id="rId158" Type="http://schemas.openxmlformats.org/officeDocument/2006/relationships/slide" Target="slides/slide153.xml"/><Relationship Id="rId159" Type="http://schemas.openxmlformats.org/officeDocument/2006/relationships/slide" Target="slides/slide154.xml"/><Relationship Id="rId160" Type="http://schemas.openxmlformats.org/officeDocument/2006/relationships/slide" Target="slides/slide155.xml"/><Relationship Id="rId161" Type="http://schemas.openxmlformats.org/officeDocument/2006/relationships/slide" Target="slides/slide156.xml"/><Relationship Id="rId162" Type="http://schemas.openxmlformats.org/officeDocument/2006/relationships/slide" Target="slides/slide157.xml"/><Relationship Id="rId163" Type="http://schemas.openxmlformats.org/officeDocument/2006/relationships/slide" Target="slides/slide158.xml"/><Relationship Id="rId164" Type="http://schemas.openxmlformats.org/officeDocument/2006/relationships/slide" Target="slides/slide159.xml"/><Relationship Id="rId165" Type="http://schemas.openxmlformats.org/officeDocument/2006/relationships/slide" Target="slides/slide160.xml"/><Relationship Id="rId166" Type="http://schemas.openxmlformats.org/officeDocument/2006/relationships/slide" Target="slides/slide161.xml"/><Relationship Id="rId167" Type="http://schemas.openxmlformats.org/officeDocument/2006/relationships/slide" Target="slides/slide162.xml"/><Relationship Id="rId168" Type="http://schemas.openxmlformats.org/officeDocument/2006/relationships/slide" Target="slides/slide163.xml"/><Relationship Id="rId169" Type="http://schemas.openxmlformats.org/officeDocument/2006/relationships/slide" Target="slides/slide164.xml"/><Relationship Id="rId170" Type="http://schemas.openxmlformats.org/officeDocument/2006/relationships/slide" Target="slides/slide165.xml"/><Relationship Id="rId171" Type="http://schemas.openxmlformats.org/officeDocument/2006/relationships/slide" Target="slides/slide166.xml"/><Relationship Id="rId172" Type="http://schemas.openxmlformats.org/officeDocument/2006/relationships/slide" Target="slides/slide167.xml"/><Relationship Id="rId173" Type="http://schemas.openxmlformats.org/officeDocument/2006/relationships/slide" Target="slides/slide168.xml"/><Relationship Id="rId174" Type="http://schemas.openxmlformats.org/officeDocument/2006/relationships/slide" Target="slides/slide169.xml"/><Relationship Id="rId175" Type="http://schemas.openxmlformats.org/officeDocument/2006/relationships/slide" Target="slides/slide170.xml"/><Relationship Id="rId176" Type="http://schemas.openxmlformats.org/officeDocument/2006/relationships/slide" Target="slides/slide171.xml"/><Relationship Id="rId177" Type="http://schemas.openxmlformats.org/officeDocument/2006/relationships/slide" Target="slides/slide172.xml"/><Relationship Id="rId178" Type="http://schemas.openxmlformats.org/officeDocument/2006/relationships/slide" Target="slides/slide173.xml"/><Relationship Id="rId179" Type="http://schemas.openxmlformats.org/officeDocument/2006/relationships/slide" Target="slides/slide174.xml"/><Relationship Id="rId180" Type="http://schemas.openxmlformats.org/officeDocument/2006/relationships/slide" Target="slides/slide175.xml"/><Relationship Id="rId181" Type="http://schemas.openxmlformats.org/officeDocument/2006/relationships/slide" Target="slides/slide176.xml"/><Relationship Id="rId182" Type="http://schemas.openxmlformats.org/officeDocument/2006/relationships/slide" Target="slides/slide177.xml"/><Relationship Id="rId183" Type="http://schemas.openxmlformats.org/officeDocument/2006/relationships/slide" Target="slides/slide178.xml"/><Relationship Id="rId184" Type="http://schemas.openxmlformats.org/officeDocument/2006/relationships/slide" Target="slides/slide179.xml"/><Relationship Id="rId185" Type="http://schemas.openxmlformats.org/officeDocument/2006/relationships/slide" Target="slides/slide180.xml"/><Relationship Id="rId186" Type="http://schemas.openxmlformats.org/officeDocument/2006/relationships/slide" Target="slides/slide181.xml"/><Relationship Id="rId187" Type="http://schemas.openxmlformats.org/officeDocument/2006/relationships/slide" Target="slides/slide182.xml"/><Relationship Id="rId188" Type="http://schemas.openxmlformats.org/officeDocument/2006/relationships/slide" Target="slides/slide183.xml"/><Relationship Id="rId189" Type="http://schemas.openxmlformats.org/officeDocument/2006/relationships/slide" Target="slides/slide184.xml"/><Relationship Id="rId190" Type="http://schemas.openxmlformats.org/officeDocument/2006/relationships/slide" Target="slides/slide185.xml"/><Relationship Id="rId191" Type="http://schemas.openxmlformats.org/officeDocument/2006/relationships/slide" Target="slides/slide186.xml"/><Relationship Id="rId192" Type="http://schemas.openxmlformats.org/officeDocument/2006/relationships/slide" Target="slides/slide187.xml"/><Relationship Id="rId193" Type="http://schemas.openxmlformats.org/officeDocument/2006/relationships/slide" Target="slides/slide188.xml"/><Relationship Id="rId194" Type="http://schemas.openxmlformats.org/officeDocument/2006/relationships/slide" Target="slides/slide189.xml"/><Relationship Id="rId195" Type="http://schemas.openxmlformats.org/officeDocument/2006/relationships/slide" Target="slides/slide190.xml"/><Relationship Id="rId196" Type="http://schemas.openxmlformats.org/officeDocument/2006/relationships/slide" Target="slides/slide191.xml"/><Relationship Id="rId197" Type="http://schemas.openxmlformats.org/officeDocument/2006/relationships/slide" Target="slides/slide192.xml"/><Relationship Id="rId198" Type="http://schemas.openxmlformats.org/officeDocument/2006/relationships/slide" Target="slides/slide193.xml"/><Relationship Id="rId199" Type="http://schemas.openxmlformats.org/officeDocument/2006/relationships/slide" Target="slides/slide194.xml"/><Relationship Id="rId200" Type="http://schemas.openxmlformats.org/officeDocument/2006/relationships/slide" Target="slides/slide195.xml"/><Relationship Id="rId201" Type="http://schemas.openxmlformats.org/officeDocument/2006/relationships/slide" Target="slides/slide196.xml"/><Relationship Id="rId202" Type="http://schemas.openxmlformats.org/officeDocument/2006/relationships/slide" Target="slides/slide197.xml"/><Relationship Id="rId203" Type="http://schemas.openxmlformats.org/officeDocument/2006/relationships/slide" Target="slides/slide198.xml"/><Relationship Id="rId204" Type="http://schemas.openxmlformats.org/officeDocument/2006/relationships/slide" Target="slides/slide199.xml"/><Relationship Id="rId205" Type="http://schemas.openxmlformats.org/officeDocument/2006/relationships/slide" Target="slides/slide200.xml"/><Relationship Id="rId206" Type="http://schemas.openxmlformats.org/officeDocument/2006/relationships/slide" Target="slides/slide201.xml"/><Relationship Id="rId207" Type="http://schemas.openxmlformats.org/officeDocument/2006/relationships/slide" Target="slides/slide202.xml"/><Relationship Id="rId208" Type="http://schemas.openxmlformats.org/officeDocument/2006/relationships/slide" Target="slides/slide203.xml"/><Relationship Id="rId209" Type="http://schemas.openxmlformats.org/officeDocument/2006/relationships/slide" Target="slides/slide204.xml"/><Relationship Id="rId210" Type="http://schemas.openxmlformats.org/officeDocument/2006/relationships/slide" Target="slides/slide20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66191" y="420751"/>
            <a:ext cx="11659616" cy="991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AFEF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AFEF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AFEF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36441" y="576833"/>
            <a:ext cx="2318385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AFEF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52142" y="1285732"/>
            <a:ext cx="10076815" cy="4035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hyperlink" Target="mailto:netsigis.2015@gmail.com" TargetMode="Externa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
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
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
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/Relationships>
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Relationship Id="rId3" Type="http://schemas.openxmlformats.org/officeDocument/2006/relationships/image" Target="../media/image24.png"/><Relationship Id="rId4" Type="http://schemas.openxmlformats.org/officeDocument/2006/relationships/image" Target="../media/image25.jpg"/><Relationship Id="rId5" Type="http://schemas.openxmlformats.org/officeDocument/2006/relationships/image" Target="../media/image26.jpg"/></Relationships>
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
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/Relationships>
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
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/Relationships>
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
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jpg"/><Relationship Id="rId5" Type="http://schemas.openxmlformats.org/officeDocument/2006/relationships/image" Target="../media/image9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
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
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4994" y="546963"/>
            <a:ext cx="7728584" cy="11715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85725" marR="5080" indent="-73660">
              <a:lnSpc>
                <a:spcPct val="117500"/>
              </a:lnSpc>
              <a:spcBef>
                <a:spcPts val="100"/>
              </a:spcBef>
            </a:pPr>
            <a:r>
              <a:rPr dirty="0" spc="-15" i="1">
                <a:solidFill>
                  <a:srgbClr val="000000"/>
                </a:solidFill>
                <a:latin typeface="Carlito"/>
                <a:cs typeface="Carlito"/>
              </a:rPr>
              <a:t>ADAMA </a:t>
            </a:r>
            <a:r>
              <a:rPr dirty="0" spc="-5" i="1">
                <a:solidFill>
                  <a:srgbClr val="000000"/>
                </a:solidFill>
                <a:latin typeface="Carlito"/>
                <a:cs typeface="Carlito"/>
              </a:rPr>
              <a:t>SCIENCE </a:t>
            </a:r>
            <a:r>
              <a:rPr dirty="0" i="1">
                <a:solidFill>
                  <a:srgbClr val="000000"/>
                </a:solidFill>
                <a:latin typeface="Carlito"/>
                <a:cs typeface="Carlito"/>
              </a:rPr>
              <a:t>&amp; </a:t>
            </a:r>
            <a:r>
              <a:rPr dirty="0" spc="-30" i="1">
                <a:solidFill>
                  <a:srgbClr val="000000"/>
                </a:solidFill>
                <a:latin typeface="Carlito"/>
                <a:cs typeface="Carlito"/>
              </a:rPr>
              <a:t>TECHNOLOGY </a:t>
            </a:r>
            <a:r>
              <a:rPr dirty="0" spc="-5" i="1">
                <a:solidFill>
                  <a:srgbClr val="000000"/>
                </a:solidFill>
                <a:latin typeface="Carlito"/>
                <a:cs typeface="Carlito"/>
              </a:rPr>
              <a:t>UNIVERSITY  </a:t>
            </a:r>
            <a:r>
              <a:rPr dirty="0" spc="-20" i="1">
                <a:solidFill>
                  <a:srgbClr val="000000"/>
                </a:solidFill>
                <a:latin typeface="Carlito"/>
                <a:cs typeface="Carlito"/>
              </a:rPr>
              <a:t>COLLEGE </a:t>
            </a:r>
            <a:r>
              <a:rPr dirty="0" spc="-5" i="1">
                <a:solidFill>
                  <a:srgbClr val="000000"/>
                </a:solidFill>
                <a:latin typeface="Carlito"/>
                <a:cs typeface="Carlito"/>
              </a:rPr>
              <a:t>OF SOCIAL </a:t>
            </a:r>
            <a:r>
              <a:rPr dirty="0" spc="-10" i="1">
                <a:solidFill>
                  <a:srgbClr val="000000"/>
                </a:solidFill>
                <a:latin typeface="Carlito"/>
                <a:cs typeface="Carlito"/>
              </a:rPr>
              <a:t>SCIENCES </a:t>
            </a:r>
            <a:r>
              <a:rPr dirty="0" i="1">
                <a:solidFill>
                  <a:srgbClr val="000000"/>
                </a:solidFill>
                <a:latin typeface="Carlito"/>
                <a:cs typeface="Carlito"/>
              </a:rPr>
              <a:t>&amp;</a:t>
            </a:r>
            <a:r>
              <a:rPr dirty="0" spc="50" i="1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pc="-10" i="1">
                <a:solidFill>
                  <a:srgbClr val="000000"/>
                </a:solidFill>
                <a:latin typeface="Carlito"/>
                <a:cs typeface="Carlito"/>
              </a:rPr>
              <a:t>HUMANITIES</a:t>
            </a:r>
          </a:p>
        </p:txBody>
      </p:sp>
      <p:sp>
        <p:nvSpPr>
          <p:cNvPr id="3" name="object 3"/>
          <p:cNvSpPr/>
          <p:nvPr/>
        </p:nvSpPr>
        <p:spPr>
          <a:xfrm>
            <a:off x="8161019" y="3201923"/>
            <a:ext cx="2328672" cy="2665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37260" y="4212138"/>
            <a:ext cx="1676400" cy="24172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272032" y="1900250"/>
            <a:ext cx="9415780" cy="4641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94360">
              <a:lnSpc>
                <a:spcPct val="100000"/>
              </a:lnSpc>
              <a:spcBef>
                <a:spcPts val="95"/>
              </a:spcBef>
            </a:pPr>
            <a:r>
              <a:rPr dirty="0" sz="2800" spc="-30" b="1" i="1">
                <a:latin typeface="Carlito"/>
                <a:cs typeface="Carlito"/>
              </a:rPr>
              <a:t>DEPARTMENT </a:t>
            </a:r>
            <a:r>
              <a:rPr dirty="0" sz="2800" spc="-5" b="1" i="1">
                <a:latin typeface="Carlito"/>
                <a:cs typeface="Carlito"/>
              </a:rPr>
              <a:t>OF </a:t>
            </a:r>
            <a:r>
              <a:rPr dirty="0" sz="2800" spc="-15" b="1" i="1">
                <a:latin typeface="Carlito"/>
                <a:cs typeface="Carlito"/>
              </a:rPr>
              <a:t>GEOGRAPHY </a:t>
            </a:r>
            <a:r>
              <a:rPr dirty="0" sz="2800" spc="-5" b="1" i="1">
                <a:latin typeface="Carlito"/>
                <a:cs typeface="Carlito"/>
              </a:rPr>
              <a:t>&amp; </a:t>
            </a:r>
            <a:r>
              <a:rPr dirty="0" sz="2800" spc="-20" b="1" i="1">
                <a:latin typeface="Carlito"/>
                <a:cs typeface="Carlito"/>
              </a:rPr>
              <a:t>ENVIRONMENTAL</a:t>
            </a:r>
            <a:r>
              <a:rPr dirty="0" sz="2800" spc="105" b="1" i="1">
                <a:latin typeface="Carlito"/>
                <a:cs typeface="Carlito"/>
              </a:rPr>
              <a:t> </a:t>
            </a:r>
            <a:r>
              <a:rPr dirty="0" sz="2800" spc="-15" b="1" i="1">
                <a:latin typeface="Carlito"/>
                <a:cs typeface="Carlito"/>
              </a:rPr>
              <a:t>STUDIES</a:t>
            </a:r>
            <a:endParaRPr sz="2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800" spc="-20" b="1">
                <a:solidFill>
                  <a:srgbClr val="006FC0"/>
                </a:solidFill>
                <a:latin typeface="Carlito"/>
                <a:cs typeface="Carlito"/>
              </a:rPr>
              <a:t>Geography </a:t>
            </a:r>
            <a:r>
              <a:rPr dirty="0" sz="2800" spc="-5" b="1">
                <a:solidFill>
                  <a:srgbClr val="006FC0"/>
                </a:solidFill>
                <a:latin typeface="Carlito"/>
                <a:cs typeface="Carlito"/>
              </a:rPr>
              <a:t>of </a:t>
            </a:r>
            <a:r>
              <a:rPr dirty="0" sz="2800" spc="-10" b="1">
                <a:solidFill>
                  <a:srgbClr val="006FC0"/>
                </a:solidFill>
                <a:latin typeface="Carlito"/>
                <a:cs typeface="Carlito"/>
              </a:rPr>
              <a:t>Ethiopia </a:t>
            </a:r>
            <a:r>
              <a:rPr dirty="0" sz="2800" spc="-5" b="1">
                <a:solidFill>
                  <a:srgbClr val="006FC0"/>
                </a:solidFill>
                <a:latin typeface="Carlito"/>
                <a:cs typeface="Carlito"/>
              </a:rPr>
              <a:t>and the </a:t>
            </a:r>
            <a:r>
              <a:rPr dirty="0" sz="2800" spc="-10" b="1">
                <a:solidFill>
                  <a:srgbClr val="006FC0"/>
                </a:solidFill>
                <a:latin typeface="Carlito"/>
                <a:cs typeface="Carlito"/>
              </a:rPr>
              <a:t>Horn(GeES</a:t>
            </a:r>
            <a:r>
              <a:rPr dirty="0" sz="2800" spc="105" b="1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dirty="0" sz="2800" spc="-10" b="1">
                <a:solidFill>
                  <a:srgbClr val="006FC0"/>
                </a:solidFill>
                <a:latin typeface="Carlito"/>
                <a:cs typeface="Carlito"/>
              </a:rPr>
              <a:t>101)</a:t>
            </a:r>
            <a:endParaRPr sz="2800">
              <a:latin typeface="Carlito"/>
              <a:cs typeface="Carlito"/>
            </a:endParaRPr>
          </a:p>
          <a:p>
            <a:pPr marL="2613025">
              <a:lnSpc>
                <a:spcPct val="100000"/>
              </a:lnSpc>
              <a:spcBef>
                <a:spcPts val="1360"/>
              </a:spcBef>
            </a:pPr>
            <a:r>
              <a:rPr dirty="0" sz="2800" spc="-5" b="1" i="1">
                <a:solidFill>
                  <a:srgbClr val="006FC0"/>
                </a:solidFill>
                <a:latin typeface="Carlito"/>
                <a:cs typeface="Carlito"/>
              </a:rPr>
              <a:t>Credit hour:</a:t>
            </a:r>
            <a:r>
              <a:rPr dirty="0" sz="2800" spc="35" b="1" i="1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dirty="0" sz="2800" spc="-5" b="1" i="1">
                <a:solidFill>
                  <a:srgbClr val="006FC0"/>
                </a:solidFill>
                <a:latin typeface="Carlito"/>
                <a:cs typeface="Carlito"/>
              </a:rPr>
              <a:t>3</a:t>
            </a:r>
            <a:endParaRPr sz="2800">
              <a:latin typeface="Carlito"/>
              <a:cs typeface="Carlito"/>
            </a:endParaRPr>
          </a:p>
          <a:p>
            <a:pPr marL="1628139">
              <a:lnSpc>
                <a:spcPct val="100000"/>
              </a:lnSpc>
              <a:spcBef>
                <a:spcPts val="1625"/>
              </a:spcBef>
            </a:pPr>
            <a:r>
              <a:rPr dirty="0" sz="3200" spc="-10" i="1">
                <a:latin typeface="Carlito"/>
                <a:cs typeface="Carlito"/>
              </a:rPr>
              <a:t>Instructor: </a:t>
            </a:r>
            <a:r>
              <a:rPr dirty="0" sz="3200" spc="-5" i="1">
                <a:latin typeface="Carlito"/>
                <a:cs typeface="Carlito"/>
              </a:rPr>
              <a:t>Netsanet</a:t>
            </a:r>
            <a:r>
              <a:rPr dirty="0" sz="3200" spc="30" i="1">
                <a:latin typeface="Carlito"/>
                <a:cs typeface="Carlito"/>
              </a:rPr>
              <a:t> </a:t>
            </a:r>
            <a:r>
              <a:rPr dirty="0" sz="3200" spc="-15" i="1">
                <a:latin typeface="Carlito"/>
                <a:cs typeface="Carlito"/>
              </a:rPr>
              <a:t>Habtamu</a:t>
            </a:r>
            <a:endParaRPr sz="3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Carlito"/>
              <a:cs typeface="Carlito"/>
            </a:endParaRPr>
          </a:p>
          <a:p>
            <a:pPr marL="2074545">
              <a:lnSpc>
                <a:spcPct val="100000"/>
              </a:lnSpc>
            </a:pPr>
            <a:r>
              <a:rPr dirty="0" u="heavy" sz="2800" spc="-10" b="1" i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4"/>
              </a:rPr>
              <a:t>netsigis.2015@gmail.com</a:t>
            </a:r>
            <a:endParaRPr sz="28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800">
              <a:latin typeface="Carlito"/>
              <a:cs typeface="Carlito"/>
            </a:endParaRPr>
          </a:p>
          <a:p>
            <a:pPr algn="r" marR="240029">
              <a:lnSpc>
                <a:spcPct val="100000"/>
              </a:lnSpc>
              <a:spcBef>
                <a:spcPts val="2170"/>
              </a:spcBef>
            </a:pPr>
            <a:r>
              <a:rPr dirty="0" sz="3200">
                <a:latin typeface="Carlito"/>
                <a:cs typeface="Carlito"/>
              </a:rPr>
              <a:t>Jan., 2022</a:t>
            </a:r>
            <a:r>
              <a:rPr dirty="0" sz="3200" spc="-35">
                <a:latin typeface="Carlito"/>
                <a:cs typeface="Carlito"/>
              </a:rPr>
              <a:t> </a:t>
            </a:r>
            <a:r>
              <a:rPr dirty="0" sz="3200" spc="-20">
                <a:latin typeface="Carlito"/>
                <a:cs typeface="Carlito"/>
              </a:rPr>
              <a:t>G.C.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2145" y="138175"/>
            <a:ext cx="11431905" cy="498856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just" marL="611505" marR="108585" indent="-457834">
              <a:lnSpc>
                <a:spcPct val="99100"/>
              </a:lnSpc>
              <a:spcBef>
                <a:spcPts val="125"/>
              </a:spcBef>
              <a:buFont typeface="Wingdings"/>
              <a:buChar char=""/>
              <a:tabLst>
                <a:tab pos="612140" algn="l"/>
              </a:tabLst>
            </a:pPr>
            <a:r>
              <a:rPr dirty="0" sz="2800" spc="-5" b="1">
                <a:latin typeface="Times New Roman"/>
                <a:cs typeface="Times New Roman"/>
              </a:rPr>
              <a:t>Socio-cultural</a:t>
            </a:r>
            <a:r>
              <a:rPr dirty="0" sz="2800" spc="-5">
                <a:latin typeface="Times New Roman"/>
                <a:cs typeface="Times New Roman"/>
              </a:rPr>
              <a:t>: </a:t>
            </a:r>
            <a:r>
              <a:rPr dirty="0" sz="2800">
                <a:latin typeface="Times New Roman"/>
                <a:cs typeface="Times New Roman"/>
              </a:rPr>
              <a:t>Ethiopia </a:t>
            </a:r>
            <a:r>
              <a:rPr dirty="0" sz="2800" spc="-5">
                <a:latin typeface="Times New Roman"/>
                <a:cs typeface="Times New Roman"/>
              </a:rPr>
              <a:t>is one of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earliest recipients of the </a:t>
            </a:r>
            <a:r>
              <a:rPr dirty="0" sz="2800" spc="-10">
                <a:latin typeface="Times New Roman"/>
                <a:cs typeface="Times New Roman"/>
              </a:rPr>
              <a:t>major </a:t>
            </a:r>
            <a:r>
              <a:rPr dirty="0" sz="2800" spc="-5">
                <a:latin typeface="Times New Roman"/>
                <a:cs typeface="Times New Roman"/>
              </a:rPr>
              <a:t>world  religions namely </a:t>
            </a:r>
            <a:r>
              <a:rPr dirty="0" sz="2800" spc="-15">
                <a:latin typeface="Times New Roman"/>
                <a:cs typeface="Times New Roman"/>
              </a:rPr>
              <a:t>Christianity, </a:t>
            </a:r>
            <a:r>
              <a:rPr dirty="0" sz="2800" spc="-5">
                <a:latin typeface="Times New Roman"/>
                <a:cs typeface="Times New Roman"/>
              </a:rPr>
              <a:t>Islam and Judaism due to its proximity to </a:t>
            </a:r>
            <a:r>
              <a:rPr dirty="0" sz="2800">
                <a:latin typeface="Times New Roman"/>
                <a:cs typeface="Times New Roman"/>
              </a:rPr>
              <a:t>the  Middle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East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970"/>
              </a:spcBef>
              <a:buAutoNum type="alphaLcParenR"/>
              <a:tabLst>
                <a:tab pos="355600" algn="l"/>
              </a:tabLst>
            </a:pPr>
            <a:r>
              <a:rPr dirty="0" sz="2800" b="1">
                <a:latin typeface="Times New Roman"/>
                <a:cs typeface="Times New Roman"/>
              </a:rPr>
              <a:t>Political: </a:t>
            </a:r>
            <a:r>
              <a:rPr dirty="0" sz="2800" spc="-5">
                <a:latin typeface="Times New Roman"/>
                <a:cs typeface="Times New Roman"/>
              </a:rPr>
              <a:t>The political </a:t>
            </a:r>
            <a:r>
              <a:rPr dirty="0" sz="2800">
                <a:latin typeface="Times New Roman"/>
                <a:cs typeface="Times New Roman"/>
              </a:rPr>
              <a:t>history of Ethiopia </a:t>
            </a:r>
            <a:r>
              <a:rPr dirty="0" sz="2800" spc="-5">
                <a:latin typeface="Times New Roman"/>
                <a:cs typeface="Times New Roman"/>
              </a:rPr>
              <a:t>has been influenced</a:t>
            </a:r>
            <a:r>
              <a:rPr dirty="0" sz="2800" spc="-11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by:</a:t>
            </a:r>
            <a:endParaRPr sz="2800">
              <a:latin typeface="Times New Roman"/>
              <a:cs typeface="Times New Roman"/>
            </a:endParaRPr>
          </a:p>
          <a:p>
            <a:pPr lvl="1" marL="740410" indent="-457834">
              <a:lnSpc>
                <a:spcPct val="100000"/>
              </a:lnSpc>
              <a:spcBef>
                <a:spcPts val="2455"/>
              </a:spcBef>
              <a:buFont typeface="Wingdings"/>
              <a:buChar char=""/>
              <a:tabLst>
                <a:tab pos="740410" algn="l"/>
                <a:tab pos="741045" algn="l"/>
              </a:tabLst>
            </a:pPr>
            <a:r>
              <a:rPr dirty="0" sz="2800" spc="-5">
                <a:latin typeface="Times New Roman"/>
                <a:cs typeface="Times New Roman"/>
              </a:rPr>
              <a:t>Geopolitical considerations </a:t>
            </a:r>
            <a:r>
              <a:rPr dirty="0" sz="2800">
                <a:latin typeface="Times New Roman"/>
                <a:cs typeface="Times New Roman"/>
              </a:rPr>
              <a:t>of</a:t>
            </a:r>
            <a:r>
              <a:rPr dirty="0" sz="2800" spc="-2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superpowers</a:t>
            </a:r>
            <a:r>
              <a:rPr dirty="0" sz="1800">
                <a:latin typeface="Times New Roman"/>
                <a:cs typeface="Times New Roman"/>
              </a:rPr>
              <a:t>,</a:t>
            </a:r>
            <a:endParaRPr sz="1800">
              <a:latin typeface="Times New Roman"/>
              <a:cs typeface="Times New Roman"/>
            </a:endParaRPr>
          </a:p>
          <a:p>
            <a:pPr lvl="1" marL="740410" indent="-457834">
              <a:lnSpc>
                <a:spcPct val="100000"/>
              </a:lnSpc>
              <a:spcBef>
                <a:spcPts val="1580"/>
              </a:spcBef>
              <a:buFont typeface="Wingdings"/>
              <a:buChar char=""/>
              <a:tabLst>
                <a:tab pos="740410" algn="l"/>
                <a:tab pos="741045" algn="l"/>
              </a:tabLst>
            </a:pPr>
            <a:r>
              <a:rPr dirty="0" sz="2800" spc="-5">
                <a:latin typeface="Times New Roman"/>
                <a:cs typeface="Times New Roman"/>
              </a:rPr>
              <a:t>Adjacency to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10">
                <a:latin typeface="Times New Roman"/>
                <a:cs typeface="Times New Roman"/>
              </a:rPr>
              <a:t>Red </a:t>
            </a:r>
            <a:r>
              <a:rPr dirty="0" sz="2800" spc="-5">
                <a:latin typeface="Times New Roman"/>
                <a:cs typeface="Times New Roman"/>
              </a:rPr>
              <a:t>Sea (a major </a:t>
            </a:r>
            <a:r>
              <a:rPr dirty="0" sz="2800">
                <a:latin typeface="Times New Roman"/>
                <a:cs typeface="Times New Roman"/>
              </a:rPr>
              <a:t>global </a:t>
            </a:r>
            <a:r>
              <a:rPr dirty="0" sz="2800" spc="-5">
                <a:latin typeface="Times New Roman"/>
                <a:cs typeface="Times New Roman"/>
              </a:rPr>
              <a:t>trade</a:t>
            </a:r>
            <a:r>
              <a:rPr dirty="0" sz="2800" spc="2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route),</a:t>
            </a:r>
            <a:endParaRPr sz="2800">
              <a:latin typeface="Times New Roman"/>
              <a:cs typeface="Times New Roman"/>
            </a:endParaRPr>
          </a:p>
          <a:p>
            <a:pPr lvl="1" marL="740410" indent="-457834">
              <a:lnSpc>
                <a:spcPct val="100000"/>
              </a:lnSpc>
              <a:spcBef>
                <a:spcPts val="1580"/>
              </a:spcBef>
              <a:buFont typeface="Wingdings"/>
              <a:buChar char=""/>
              <a:tabLst>
                <a:tab pos="740410" algn="l"/>
                <a:tab pos="741045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</a:t>
            </a:r>
            <a:r>
              <a:rPr dirty="0" sz="2800">
                <a:latin typeface="Times New Roman"/>
                <a:cs typeface="Times New Roman"/>
              </a:rPr>
              <a:t>Middle </a:t>
            </a:r>
            <a:r>
              <a:rPr dirty="0" sz="2800" spc="-5">
                <a:latin typeface="Times New Roman"/>
                <a:cs typeface="Times New Roman"/>
              </a:rPr>
              <a:t>East </a:t>
            </a:r>
            <a:r>
              <a:rPr dirty="0" sz="2800">
                <a:latin typeface="Times New Roman"/>
                <a:cs typeface="Times New Roman"/>
              </a:rPr>
              <a:t>geopolitical</a:t>
            </a:r>
            <a:r>
              <a:rPr dirty="0" sz="2800" spc="-4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paradigms</a:t>
            </a:r>
            <a:r>
              <a:rPr dirty="0" sz="1800" spc="-5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611505" marR="5080" indent="-457834">
              <a:lnSpc>
                <a:spcPts val="3300"/>
              </a:lnSpc>
              <a:spcBef>
                <a:spcPts val="1535"/>
              </a:spcBef>
              <a:buFont typeface="Wingdings"/>
              <a:buChar char=""/>
              <a:tabLst>
                <a:tab pos="611505" algn="l"/>
                <a:tab pos="612140" algn="l"/>
              </a:tabLst>
            </a:pPr>
            <a:r>
              <a:rPr dirty="0" sz="2800" spc="-5">
                <a:latin typeface="Times New Roman"/>
                <a:cs typeface="Times New Roman"/>
              </a:rPr>
              <a:t>As a result, Ethiopia has been exposed </a:t>
            </a:r>
            <a:r>
              <a:rPr dirty="0" sz="2800">
                <a:latin typeface="Times New Roman"/>
                <a:cs typeface="Times New Roman"/>
              </a:rPr>
              <a:t>for </a:t>
            </a:r>
            <a:r>
              <a:rPr dirty="0" sz="2800" spc="-5">
                <a:latin typeface="Times New Roman"/>
                <a:cs typeface="Times New Roman"/>
              </a:rPr>
              <a:t>external invasions in a number of  times.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3938" y="109496"/>
            <a:ext cx="11493500" cy="6405245"/>
          </a:xfrm>
          <a:prstGeom prst="rect">
            <a:avLst/>
          </a:prstGeom>
        </p:spPr>
        <p:txBody>
          <a:bodyPr wrap="square" lIns="0" tIns="132080" rIns="0" bIns="0" rtlCol="0" vert="horz">
            <a:spAutoFit/>
          </a:bodyPr>
          <a:lstStyle/>
          <a:p>
            <a:pPr marL="455295" indent="-417830">
              <a:lnSpc>
                <a:spcPct val="100000"/>
              </a:lnSpc>
              <a:spcBef>
                <a:spcPts val="1040"/>
              </a:spcBef>
              <a:buAutoNum type="alphaLcParenR" startAt="3"/>
              <a:tabLst>
                <a:tab pos="455930" algn="l"/>
              </a:tabLst>
            </a:pPr>
            <a:r>
              <a:rPr dirty="0" sz="3200" spc="-5" b="1" i="1">
                <a:latin typeface="Times New Roman"/>
                <a:cs typeface="Times New Roman"/>
              </a:rPr>
              <a:t>The </a:t>
            </a:r>
            <a:r>
              <a:rPr dirty="0" sz="3200" b="1" i="1">
                <a:latin typeface="Times New Roman"/>
                <a:cs typeface="Times New Roman"/>
              </a:rPr>
              <a:t>Rift </a:t>
            </a:r>
            <a:r>
              <a:rPr dirty="0" sz="3200" spc="-60" b="1" i="1">
                <a:latin typeface="Times New Roman"/>
                <a:cs typeface="Times New Roman"/>
              </a:rPr>
              <a:t>Valley </a:t>
            </a:r>
            <a:r>
              <a:rPr dirty="0" sz="3200" b="1" i="1">
                <a:latin typeface="Times New Roman"/>
                <a:cs typeface="Times New Roman"/>
              </a:rPr>
              <a:t>Drainage</a:t>
            </a:r>
            <a:r>
              <a:rPr dirty="0" sz="3200" spc="20" b="1" i="1">
                <a:latin typeface="Times New Roman"/>
                <a:cs typeface="Times New Roman"/>
              </a:rPr>
              <a:t> </a:t>
            </a:r>
            <a:r>
              <a:rPr dirty="0" sz="3200" b="1" i="1">
                <a:latin typeface="Times New Roman"/>
                <a:cs typeface="Times New Roman"/>
              </a:rPr>
              <a:t>System:</a:t>
            </a:r>
            <a:endParaRPr sz="3200">
              <a:latin typeface="Times New Roman"/>
              <a:cs typeface="Times New Roman"/>
            </a:endParaRPr>
          </a:p>
          <a:p>
            <a:pPr lvl="1" marL="743585" marR="131445" indent="-457834">
              <a:lnSpc>
                <a:spcPts val="3760"/>
              </a:lnSpc>
              <a:spcBef>
                <a:spcPts val="1135"/>
              </a:spcBef>
              <a:buFont typeface="Wingdings"/>
              <a:buChar char=""/>
              <a:tabLst>
                <a:tab pos="744220" algn="l"/>
              </a:tabLst>
            </a:pPr>
            <a:r>
              <a:rPr dirty="0" sz="3200">
                <a:latin typeface="Times New Roman"/>
                <a:cs typeface="Times New Roman"/>
              </a:rPr>
              <a:t>is an area of small amount of rainfall, high evaporation and</a:t>
            </a:r>
            <a:r>
              <a:rPr dirty="0" sz="3200" spc="-1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small  catchment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area.</a:t>
            </a:r>
            <a:endParaRPr sz="3200">
              <a:latin typeface="Times New Roman"/>
              <a:cs typeface="Times New Roman"/>
            </a:endParaRPr>
          </a:p>
          <a:p>
            <a:pPr marL="743585" indent="-457834">
              <a:lnSpc>
                <a:spcPct val="100000"/>
              </a:lnSpc>
              <a:spcBef>
                <a:spcPts val="770"/>
              </a:spcBef>
              <a:buFont typeface="Wingdings"/>
              <a:buChar char=""/>
              <a:tabLst>
                <a:tab pos="743585" algn="l"/>
                <a:tab pos="744220" algn="l"/>
              </a:tabLst>
            </a:pPr>
            <a:r>
              <a:rPr dirty="0" sz="3200">
                <a:latin typeface="Times New Roman"/>
                <a:cs typeface="Times New Roman"/>
              </a:rPr>
              <a:t>The only major river basin is that of the</a:t>
            </a:r>
            <a:r>
              <a:rPr dirty="0" sz="3200" spc="-315">
                <a:latin typeface="Times New Roman"/>
                <a:cs typeface="Times New Roman"/>
              </a:rPr>
              <a:t> </a:t>
            </a:r>
            <a:r>
              <a:rPr dirty="0" sz="3200" spc="-45">
                <a:latin typeface="Times New Roman"/>
                <a:cs typeface="Times New Roman"/>
              </a:rPr>
              <a:t>Awash</a:t>
            </a:r>
            <a:r>
              <a:rPr dirty="0" sz="1800" spc="-45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743585" marR="419734" indent="-457834">
              <a:lnSpc>
                <a:spcPts val="3760"/>
              </a:lnSpc>
              <a:spcBef>
                <a:spcPts val="2490"/>
              </a:spcBef>
              <a:buFont typeface="Arial"/>
              <a:buChar char="•"/>
              <a:tabLst>
                <a:tab pos="743585" algn="l"/>
                <a:tab pos="744220" algn="l"/>
              </a:tabLst>
            </a:pPr>
            <a:r>
              <a:rPr dirty="0" sz="3200">
                <a:latin typeface="Times New Roman"/>
                <a:cs typeface="Times New Roman"/>
              </a:rPr>
              <a:t>has a catchment area of </a:t>
            </a:r>
            <a:r>
              <a:rPr dirty="0" sz="3200" spc="-15">
                <a:latin typeface="Times New Roman"/>
                <a:cs typeface="Times New Roman"/>
              </a:rPr>
              <a:t>114,123 </a:t>
            </a:r>
            <a:r>
              <a:rPr dirty="0" sz="3200" spc="15">
                <a:latin typeface="Times New Roman"/>
                <a:cs typeface="Times New Roman"/>
              </a:rPr>
              <a:t>km</a:t>
            </a:r>
            <a:r>
              <a:rPr dirty="0" baseline="25132" sz="3150" spc="22">
                <a:latin typeface="Times New Roman"/>
                <a:cs typeface="Times New Roman"/>
              </a:rPr>
              <a:t>2 </a:t>
            </a:r>
            <a:r>
              <a:rPr dirty="0" sz="3200">
                <a:latin typeface="Times New Roman"/>
                <a:cs typeface="Times New Roman"/>
              </a:rPr>
              <a:t>and has an average</a:t>
            </a:r>
            <a:r>
              <a:rPr dirty="0" sz="3200" spc="-1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annual  </a:t>
            </a:r>
            <a:r>
              <a:rPr dirty="0" sz="3200" spc="-5">
                <a:latin typeface="Times New Roman"/>
                <a:cs typeface="Times New Roman"/>
              </a:rPr>
              <a:t>discharge </a:t>
            </a:r>
            <a:r>
              <a:rPr dirty="0" sz="3200">
                <a:latin typeface="Times New Roman"/>
                <a:cs typeface="Times New Roman"/>
              </a:rPr>
              <a:t>of 4.9 billion cubic</a:t>
            </a:r>
            <a:r>
              <a:rPr dirty="0" sz="3200" spc="-8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meters.</a:t>
            </a:r>
            <a:endParaRPr sz="3200">
              <a:latin typeface="Times New Roman"/>
              <a:cs typeface="Times New Roman"/>
            </a:endParaRPr>
          </a:p>
          <a:p>
            <a:pPr marL="743585" marR="81280" indent="-457834">
              <a:lnSpc>
                <a:spcPct val="150000"/>
              </a:lnSpc>
              <a:spcBef>
                <a:spcPts val="80"/>
              </a:spcBef>
              <a:buFont typeface="Arial"/>
              <a:buChar char="•"/>
              <a:tabLst>
                <a:tab pos="743585" algn="l"/>
                <a:tab pos="744220" algn="l"/>
                <a:tab pos="2529840" algn="l"/>
                <a:tab pos="3500754" algn="l"/>
                <a:tab pos="4948555" algn="l"/>
                <a:tab pos="6351270" algn="l"/>
                <a:tab pos="6849109" algn="l"/>
                <a:tab pos="8137525" algn="l"/>
                <a:tab pos="10003155" algn="l"/>
                <a:tab pos="10501630" algn="l"/>
              </a:tabLst>
            </a:pPr>
            <a:r>
              <a:rPr dirty="0" sz="3200">
                <a:latin typeface="Times New Roman"/>
                <a:cs typeface="Times New Roman"/>
              </a:rPr>
              <a:t>orig</a:t>
            </a:r>
            <a:r>
              <a:rPr dirty="0" sz="3200" spc="-20">
                <a:latin typeface="Times New Roman"/>
                <a:cs typeface="Times New Roman"/>
              </a:rPr>
              <a:t>i</a:t>
            </a:r>
            <a:r>
              <a:rPr dirty="0" sz="3200">
                <a:latin typeface="Times New Roman"/>
                <a:cs typeface="Times New Roman"/>
              </a:rPr>
              <a:t>n</a:t>
            </a:r>
            <a:r>
              <a:rPr dirty="0" sz="3200" spc="5">
                <a:latin typeface="Times New Roman"/>
                <a:cs typeface="Times New Roman"/>
              </a:rPr>
              <a:t>a</a:t>
            </a:r>
            <a:r>
              <a:rPr dirty="0" sz="3200">
                <a:latin typeface="Times New Roman"/>
                <a:cs typeface="Times New Roman"/>
              </a:rPr>
              <a:t>tes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f</a:t>
            </a:r>
            <a:r>
              <a:rPr dirty="0" sz="3200" spc="-10">
                <a:latin typeface="Times New Roman"/>
                <a:cs typeface="Times New Roman"/>
              </a:rPr>
              <a:t>r</a:t>
            </a:r>
            <a:r>
              <a:rPr dirty="0" sz="3200">
                <a:latin typeface="Times New Roman"/>
                <a:cs typeface="Times New Roman"/>
              </a:rPr>
              <a:t>om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i="1">
                <a:latin typeface="Times New Roman"/>
                <a:cs typeface="Times New Roman"/>
              </a:rPr>
              <a:t>Shewan</a:t>
            </a:r>
            <a:r>
              <a:rPr dirty="0" sz="3200" i="1">
                <a:latin typeface="Times New Roman"/>
                <a:cs typeface="Times New Roman"/>
              </a:rPr>
              <a:t>	</a:t>
            </a:r>
            <a:r>
              <a:rPr dirty="0" sz="3200" i="1">
                <a:latin typeface="Times New Roman"/>
                <a:cs typeface="Times New Roman"/>
              </a:rPr>
              <a:t>plateau</a:t>
            </a:r>
            <a:r>
              <a:rPr dirty="0" sz="3200" i="1">
                <a:latin typeface="Times New Roman"/>
                <a:cs typeface="Times New Roman"/>
              </a:rPr>
              <a:t>	</a:t>
            </a:r>
            <a:r>
              <a:rPr dirty="0" sz="3200" spc="-5">
                <a:latin typeface="Times New Roman"/>
                <a:cs typeface="Times New Roman"/>
              </a:rPr>
              <a:t>i</a:t>
            </a:r>
            <a:r>
              <a:rPr dirty="0" sz="3200">
                <a:latin typeface="Times New Roman"/>
                <a:cs typeface="Times New Roman"/>
              </a:rPr>
              <a:t>n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central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highla</a:t>
            </a:r>
            <a:r>
              <a:rPr dirty="0" sz="3200" spc="-15">
                <a:latin typeface="Times New Roman"/>
                <a:cs typeface="Times New Roman"/>
              </a:rPr>
              <a:t>n</a:t>
            </a:r>
            <a:r>
              <a:rPr dirty="0" sz="3200">
                <a:latin typeface="Times New Roman"/>
                <a:cs typeface="Times New Roman"/>
              </a:rPr>
              <a:t>ds,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&amp;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f</a:t>
            </a:r>
            <a:r>
              <a:rPr dirty="0" sz="3200" spc="-15">
                <a:latin typeface="Times New Roman"/>
                <a:cs typeface="Times New Roman"/>
              </a:rPr>
              <a:t>l</a:t>
            </a:r>
            <a:r>
              <a:rPr dirty="0" sz="3200">
                <a:latin typeface="Times New Roman"/>
                <a:cs typeface="Times New Roman"/>
              </a:rPr>
              <a:t>ows  </a:t>
            </a:r>
            <a:r>
              <a:rPr dirty="0" sz="3200" spc="5">
                <a:latin typeface="Times New Roman"/>
                <a:cs typeface="Times New Roman"/>
              </a:rPr>
              <a:t>1250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kms.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50">
              <a:latin typeface="Times New Roman"/>
              <a:cs typeface="Times New Roman"/>
            </a:endParaRPr>
          </a:p>
          <a:p>
            <a:pPr marL="579120" marR="735330" indent="-457200">
              <a:lnSpc>
                <a:spcPts val="3760"/>
              </a:lnSpc>
              <a:buFont typeface="Arial"/>
              <a:buChar char="•"/>
              <a:tabLst>
                <a:tab pos="578485" algn="l"/>
                <a:tab pos="579120" algn="l"/>
              </a:tabLst>
            </a:pPr>
            <a:r>
              <a:rPr dirty="0" sz="3200">
                <a:latin typeface="Times New Roman"/>
                <a:cs typeface="Times New Roman"/>
              </a:rPr>
              <a:t>covers parts of the Amhara, Oromia, </a:t>
            </a:r>
            <a:r>
              <a:rPr dirty="0" sz="3200" spc="-25">
                <a:latin typeface="Times New Roman"/>
                <a:cs typeface="Times New Roman"/>
              </a:rPr>
              <a:t>Afar, </a:t>
            </a:r>
            <a:r>
              <a:rPr dirty="0" sz="3200">
                <a:latin typeface="Times New Roman"/>
                <a:cs typeface="Times New Roman"/>
              </a:rPr>
              <a:t>Somali, Dire</a:t>
            </a:r>
            <a:r>
              <a:rPr dirty="0" sz="3200" spc="-434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Dawa,  and Addis Ababa</a:t>
            </a:r>
            <a:r>
              <a:rPr dirty="0" sz="3200" spc="-41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City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0311" y="210449"/>
            <a:ext cx="11676581" cy="60257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74595" y="6260693"/>
            <a:ext cx="358267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95" b="1">
                <a:latin typeface="Trebuchet MS"/>
                <a:cs typeface="Trebuchet MS"/>
              </a:rPr>
              <a:t>Fig.: </a:t>
            </a:r>
            <a:r>
              <a:rPr dirty="0" sz="2800" spc="-50" b="1">
                <a:latin typeface="Trebuchet MS"/>
                <a:cs typeface="Trebuchet MS"/>
              </a:rPr>
              <a:t>The </a:t>
            </a:r>
            <a:r>
              <a:rPr dirty="0" sz="2800" spc="40" b="1">
                <a:latin typeface="Trebuchet MS"/>
                <a:cs typeface="Trebuchet MS"/>
              </a:rPr>
              <a:t>Awash</a:t>
            </a:r>
            <a:r>
              <a:rPr dirty="0" sz="2800" spc="-30" b="1">
                <a:latin typeface="Trebuchet MS"/>
                <a:cs typeface="Trebuchet MS"/>
              </a:rPr>
              <a:t> </a:t>
            </a:r>
            <a:r>
              <a:rPr dirty="0" sz="2800" spc="-25" b="1">
                <a:latin typeface="Trebuchet MS"/>
                <a:cs typeface="Trebuchet MS"/>
              </a:rPr>
              <a:t>River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9927" y="273913"/>
            <a:ext cx="11314430" cy="6139815"/>
          </a:xfrm>
          <a:prstGeom prst="rect">
            <a:avLst/>
          </a:prstGeom>
        </p:spPr>
        <p:txBody>
          <a:bodyPr wrap="square" lIns="0" tIns="275590" rIns="0" bIns="0" rtlCol="0" vert="horz">
            <a:spAutoFit/>
          </a:bodyPr>
          <a:lstStyle/>
          <a:p>
            <a:pPr algn="just" marL="469900" indent="-457200">
              <a:lnSpc>
                <a:spcPct val="100000"/>
              </a:lnSpc>
              <a:spcBef>
                <a:spcPts val="2170"/>
              </a:spcBef>
              <a:buFont typeface="Wingdings"/>
              <a:buChar char=""/>
              <a:tabLst>
                <a:tab pos="469900" algn="l"/>
              </a:tabLst>
            </a:pPr>
            <a:r>
              <a:rPr dirty="0" sz="3200" b="1" i="1">
                <a:latin typeface="Times New Roman"/>
                <a:cs typeface="Times New Roman"/>
              </a:rPr>
              <a:t>Note: </a:t>
            </a:r>
            <a:r>
              <a:rPr dirty="0" sz="3200" spc="-55">
                <a:latin typeface="Times New Roman"/>
                <a:cs typeface="Times New Roman"/>
              </a:rPr>
              <a:t>Awash </a:t>
            </a:r>
            <a:r>
              <a:rPr dirty="0" sz="3200">
                <a:latin typeface="Times New Roman"/>
                <a:cs typeface="Times New Roman"/>
              </a:rPr>
              <a:t>is </a:t>
            </a:r>
            <a:r>
              <a:rPr dirty="0" sz="3200" spc="5">
                <a:latin typeface="Times New Roman"/>
                <a:cs typeface="Times New Roman"/>
              </a:rPr>
              <a:t>the </a:t>
            </a:r>
            <a:r>
              <a:rPr dirty="0" sz="3200">
                <a:latin typeface="Times New Roman"/>
                <a:cs typeface="Times New Roman"/>
              </a:rPr>
              <a:t>most utilized river in the</a:t>
            </a:r>
            <a:r>
              <a:rPr dirty="0" sz="3200" spc="-15">
                <a:latin typeface="Times New Roman"/>
                <a:cs typeface="Times New Roman"/>
              </a:rPr>
              <a:t> </a:t>
            </a:r>
            <a:r>
              <a:rPr dirty="0" sz="3200" spc="-25">
                <a:latin typeface="Times New Roman"/>
                <a:cs typeface="Times New Roman"/>
              </a:rPr>
              <a:t>country.</a:t>
            </a:r>
            <a:endParaRPr sz="3200">
              <a:latin typeface="Times New Roman"/>
              <a:cs typeface="Times New Roman"/>
            </a:endParaRPr>
          </a:p>
          <a:p>
            <a:pPr algn="just" marL="469900" marR="5080" indent="-457200">
              <a:lnSpc>
                <a:spcPct val="150000"/>
              </a:lnSpc>
              <a:spcBef>
                <a:spcPts val="155"/>
              </a:spcBef>
              <a:buFont typeface="Wingdings"/>
              <a:buChar char=""/>
              <a:tabLst>
                <a:tab pos="469900" algn="l"/>
              </a:tabLst>
            </a:pPr>
            <a:r>
              <a:rPr dirty="0" sz="3200" spc="-60">
                <a:latin typeface="Times New Roman"/>
                <a:cs typeface="Times New Roman"/>
              </a:rPr>
              <a:t>Awash </a:t>
            </a:r>
            <a:r>
              <a:rPr dirty="0" sz="3200" spc="-5">
                <a:latin typeface="Times New Roman"/>
                <a:cs typeface="Times New Roman"/>
              </a:rPr>
              <a:t>flows </a:t>
            </a:r>
            <a:r>
              <a:rPr dirty="0" sz="3200" spc="-10">
                <a:latin typeface="Times New Roman"/>
                <a:cs typeface="Times New Roman"/>
              </a:rPr>
              <a:t>in </a:t>
            </a:r>
            <a:r>
              <a:rPr dirty="0" sz="3200">
                <a:latin typeface="Times New Roman"/>
                <a:cs typeface="Times New Roman"/>
              </a:rPr>
              <a:t>a northeast </a:t>
            </a:r>
            <a:r>
              <a:rPr dirty="0" sz="3200" spc="-5">
                <a:latin typeface="Times New Roman"/>
                <a:cs typeface="Times New Roman"/>
              </a:rPr>
              <a:t>direction </a:t>
            </a:r>
            <a:r>
              <a:rPr dirty="0" sz="3200">
                <a:latin typeface="Times New Roman"/>
                <a:cs typeface="Times New Roman"/>
              </a:rPr>
              <a:t>&amp; ends </a:t>
            </a:r>
            <a:r>
              <a:rPr dirty="0" sz="3200" spc="-5">
                <a:latin typeface="Times New Roman"/>
                <a:cs typeface="Times New Roman"/>
              </a:rPr>
              <a:t>in </a:t>
            </a:r>
            <a:r>
              <a:rPr dirty="0" sz="3200">
                <a:latin typeface="Times New Roman"/>
                <a:cs typeface="Times New Roman"/>
              </a:rPr>
              <a:t>a </a:t>
            </a:r>
            <a:r>
              <a:rPr dirty="0" sz="3200" spc="-5">
                <a:latin typeface="Times New Roman"/>
                <a:cs typeface="Times New Roman"/>
              </a:rPr>
              <a:t>maze </a:t>
            </a:r>
            <a:r>
              <a:rPr dirty="0" sz="3200">
                <a:latin typeface="Times New Roman"/>
                <a:cs typeface="Times New Roman"/>
              </a:rPr>
              <a:t>of small  lakes </a:t>
            </a:r>
            <a:r>
              <a:rPr dirty="0" sz="3200" spc="-5">
                <a:latin typeface="Times New Roman"/>
                <a:cs typeface="Times New Roman"/>
              </a:rPr>
              <a:t>and marshy </a:t>
            </a:r>
            <a:r>
              <a:rPr dirty="0" sz="3200">
                <a:latin typeface="Times New Roman"/>
                <a:cs typeface="Times New Roman"/>
              </a:rPr>
              <a:t>area; </a:t>
            </a:r>
            <a:r>
              <a:rPr dirty="0" sz="3200" spc="-5">
                <a:latin typeface="Times New Roman"/>
                <a:cs typeface="Times New Roman"/>
              </a:rPr>
              <a:t>the </a:t>
            </a:r>
            <a:r>
              <a:rPr dirty="0" sz="3200" spc="-10">
                <a:latin typeface="Times New Roman"/>
                <a:cs typeface="Times New Roman"/>
              </a:rPr>
              <a:t>largest </a:t>
            </a:r>
            <a:r>
              <a:rPr dirty="0" sz="3200">
                <a:latin typeface="Times New Roman"/>
                <a:cs typeface="Times New Roman"/>
              </a:rPr>
              <a:t>of </a:t>
            </a:r>
            <a:r>
              <a:rPr dirty="0" sz="3200" spc="-5">
                <a:latin typeface="Times New Roman"/>
                <a:cs typeface="Times New Roman"/>
              </a:rPr>
              <a:t>which is Lake </a:t>
            </a:r>
            <a:r>
              <a:rPr dirty="0" sz="3200">
                <a:latin typeface="Times New Roman"/>
                <a:cs typeface="Times New Roman"/>
              </a:rPr>
              <a:t>Abe </a:t>
            </a:r>
            <a:r>
              <a:rPr dirty="0" sz="3200" spc="-5">
                <a:latin typeface="Times New Roman"/>
                <a:cs typeface="Times New Roman"/>
              </a:rPr>
              <a:t>on </a:t>
            </a:r>
            <a:r>
              <a:rPr dirty="0" sz="3200">
                <a:latin typeface="Times New Roman"/>
                <a:cs typeface="Times New Roman"/>
              </a:rPr>
              <a:t>the  Ethio-Djibouti</a:t>
            </a:r>
            <a:r>
              <a:rPr dirty="0" sz="3200" spc="-60">
                <a:latin typeface="Times New Roman"/>
                <a:cs typeface="Times New Roman"/>
              </a:rPr>
              <a:t> </a:t>
            </a:r>
            <a:r>
              <a:rPr dirty="0" sz="3200" spc="-25">
                <a:latin typeface="Times New Roman"/>
                <a:cs typeface="Times New Roman"/>
              </a:rPr>
              <a:t>border.</a:t>
            </a:r>
            <a:endParaRPr sz="3200">
              <a:latin typeface="Times New Roman"/>
              <a:cs typeface="Times New Roman"/>
            </a:endParaRPr>
          </a:p>
          <a:p>
            <a:pPr algn="just" marL="469900" marR="412115" indent="-457200">
              <a:lnSpc>
                <a:spcPts val="3760"/>
              </a:lnSpc>
              <a:spcBef>
                <a:spcPts val="1850"/>
              </a:spcBef>
              <a:buFont typeface="Wingdings"/>
              <a:buChar char=""/>
              <a:tabLst>
                <a:tab pos="469900" algn="l"/>
              </a:tabLst>
            </a:pPr>
            <a:r>
              <a:rPr dirty="0" sz="3200">
                <a:latin typeface="Times New Roman"/>
                <a:cs typeface="Times New Roman"/>
              </a:rPr>
              <a:t>In the Rift </a:t>
            </a:r>
            <a:r>
              <a:rPr dirty="0" sz="3200" spc="-60">
                <a:latin typeface="Times New Roman"/>
                <a:cs typeface="Times New Roman"/>
              </a:rPr>
              <a:t>Valley </a:t>
            </a:r>
            <a:r>
              <a:rPr dirty="0" sz="3200">
                <a:latin typeface="Times New Roman"/>
                <a:cs typeface="Times New Roman"/>
              </a:rPr>
              <a:t>drainage systems, there is no one general</a:t>
            </a:r>
            <a:r>
              <a:rPr dirty="0" sz="3200" spc="-1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flow  direction (Following the Rift </a:t>
            </a:r>
            <a:r>
              <a:rPr dirty="0" sz="3200" spc="-60">
                <a:latin typeface="Times New Roman"/>
                <a:cs typeface="Times New Roman"/>
              </a:rPr>
              <a:t>Valley</a:t>
            </a:r>
            <a:r>
              <a:rPr dirty="0" sz="3200" spc="-1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orientation)</a:t>
            </a:r>
            <a:endParaRPr sz="3200">
              <a:latin typeface="Times New Roman"/>
              <a:cs typeface="Times New Roman"/>
            </a:endParaRPr>
          </a:p>
          <a:p>
            <a:pPr algn="just" lvl="1" marL="540385" indent="-457834">
              <a:lnSpc>
                <a:spcPct val="100000"/>
              </a:lnSpc>
              <a:spcBef>
                <a:spcPts val="1530"/>
              </a:spcBef>
              <a:buFont typeface="Wingdings"/>
              <a:buChar char=""/>
              <a:tabLst>
                <a:tab pos="541020" algn="l"/>
              </a:tabLst>
            </a:pPr>
            <a:r>
              <a:rPr dirty="0" sz="3200">
                <a:latin typeface="Times New Roman"/>
                <a:cs typeface="Times New Roman"/>
              </a:rPr>
              <a:t>The Afar drainage </a:t>
            </a:r>
            <a:r>
              <a:rPr dirty="0" sz="3200" spc="5">
                <a:latin typeface="Times New Roman"/>
                <a:cs typeface="Times New Roman"/>
              </a:rPr>
              <a:t>sub-basin </a:t>
            </a:r>
            <a:r>
              <a:rPr dirty="0" sz="3200">
                <a:latin typeface="Times New Roman"/>
                <a:cs typeface="Times New Roman"/>
              </a:rPr>
              <a:t>has practically no stream</a:t>
            </a:r>
            <a:r>
              <a:rPr dirty="0" sz="3200" spc="-320">
                <a:latin typeface="Times New Roman"/>
                <a:cs typeface="Times New Roman"/>
              </a:rPr>
              <a:t> </a:t>
            </a:r>
            <a:r>
              <a:rPr dirty="0" sz="3200" spc="5">
                <a:latin typeface="Times New Roman"/>
                <a:cs typeface="Times New Roman"/>
              </a:rPr>
              <a:t>flow</a:t>
            </a:r>
            <a:r>
              <a:rPr dirty="0" sz="1800" spc="5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lvl="2" marL="611505" marR="645160" indent="-457200">
              <a:lnSpc>
                <a:spcPts val="3760"/>
              </a:lnSpc>
              <a:spcBef>
                <a:spcPts val="2645"/>
              </a:spcBef>
              <a:buFont typeface="Wingdings"/>
              <a:buChar char=""/>
              <a:tabLst>
                <a:tab pos="611505" algn="l"/>
                <a:tab pos="612140" algn="l"/>
              </a:tabLst>
            </a:pPr>
            <a:r>
              <a:rPr dirty="0" sz="3200">
                <a:latin typeface="Times New Roman"/>
                <a:cs typeface="Times New Roman"/>
              </a:rPr>
              <a:t>It is an area of little rain, very high temperature and very high  evaporation</a:t>
            </a:r>
            <a:r>
              <a:rPr dirty="0" sz="3200" i="1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0959" y="482853"/>
            <a:ext cx="11110595" cy="4554855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469900" marR="617855" indent="-457200">
              <a:lnSpc>
                <a:spcPts val="3760"/>
              </a:lnSpc>
              <a:spcBef>
                <a:spcPts val="295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dirty="0" sz="3200" i="1">
                <a:latin typeface="Times New Roman"/>
                <a:cs typeface="Times New Roman"/>
              </a:rPr>
              <a:t>Lake </a:t>
            </a:r>
            <a:r>
              <a:rPr dirty="0" sz="3200" spc="-20" i="1">
                <a:latin typeface="Times New Roman"/>
                <a:cs typeface="Times New Roman"/>
              </a:rPr>
              <a:t>Afrera </a:t>
            </a:r>
            <a:r>
              <a:rPr dirty="0" sz="3200" spc="5">
                <a:latin typeface="Times New Roman"/>
                <a:cs typeface="Times New Roman"/>
              </a:rPr>
              <a:t>and </a:t>
            </a:r>
            <a:r>
              <a:rPr dirty="0" sz="3200" i="1">
                <a:latin typeface="Times New Roman"/>
                <a:cs typeface="Times New Roman"/>
              </a:rPr>
              <a:t>Asale </a:t>
            </a:r>
            <a:r>
              <a:rPr dirty="0" sz="3200">
                <a:latin typeface="Times New Roman"/>
                <a:cs typeface="Times New Roman"/>
              </a:rPr>
              <a:t>are the only main surface waters in</a:t>
            </a:r>
            <a:r>
              <a:rPr dirty="0" sz="3200" spc="-17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the  basin w/c formed by tectonic</a:t>
            </a:r>
            <a:r>
              <a:rPr dirty="0" sz="3200" spc="-8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activities.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"/>
            </a:pPr>
            <a:endParaRPr sz="315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dirty="0" sz="3200">
                <a:latin typeface="Times New Roman"/>
                <a:cs typeface="Times New Roman"/>
              </a:rPr>
              <a:t>The Southern part of the Rift </a:t>
            </a:r>
            <a:r>
              <a:rPr dirty="0" sz="3200" spc="-60">
                <a:latin typeface="Times New Roman"/>
                <a:cs typeface="Times New Roman"/>
              </a:rPr>
              <a:t>Valley </a:t>
            </a:r>
            <a:r>
              <a:rPr dirty="0" sz="3200">
                <a:latin typeface="Times New Roman"/>
                <a:cs typeface="Times New Roman"/>
              </a:rPr>
              <a:t>is described as lakes</a:t>
            </a:r>
            <a:r>
              <a:rPr dirty="0" sz="3200" spc="-7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region.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"/>
            </a:pPr>
            <a:endParaRPr sz="2900">
              <a:latin typeface="Times New Roman"/>
              <a:cs typeface="Times New Roman"/>
            </a:endParaRPr>
          </a:p>
          <a:p>
            <a:pPr marL="469900" marR="5080" indent="-457200">
              <a:lnSpc>
                <a:spcPts val="3760"/>
              </a:lnSpc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dirty="0" sz="3200">
                <a:latin typeface="Times New Roman"/>
                <a:cs typeface="Times New Roman"/>
              </a:rPr>
              <a:t>small streams that drain to the lakes (</a:t>
            </a:r>
            <a:r>
              <a:rPr dirty="0" sz="3200" i="1">
                <a:latin typeface="Times New Roman"/>
                <a:cs typeface="Times New Roman"/>
              </a:rPr>
              <a:t>Meki </a:t>
            </a:r>
            <a:r>
              <a:rPr dirty="0" sz="3200" spc="5">
                <a:latin typeface="Times New Roman"/>
                <a:cs typeface="Times New Roman"/>
              </a:rPr>
              <a:t>and </a:t>
            </a:r>
            <a:r>
              <a:rPr dirty="0" sz="3200" i="1">
                <a:latin typeface="Times New Roman"/>
                <a:cs typeface="Times New Roman"/>
              </a:rPr>
              <a:t>Katar </a:t>
            </a:r>
            <a:r>
              <a:rPr dirty="0" sz="3200">
                <a:latin typeface="Times New Roman"/>
                <a:cs typeface="Times New Roman"/>
              </a:rPr>
              <a:t>Rivers</a:t>
            </a:r>
            <a:r>
              <a:rPr dirty="0" sz="3200" spc="-10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flow  into </a:t>
            </a:r>
            <a:r>
              <a:rPr dirty="0" sz="3200" spc="-30" i="1">
                <a:latin typeface="Times New Roman"/>
                <a:cs typeface="Times New Roman"/>
              </a:rPr>
              <a:t>Ziway, </a:t>
            </a:r>
            <a:r>
              <a:rPr dirty="0" sz="3200" i="1">
                <a:latin typeface="Times New Roman"/>
                <a:cs typeface="Times New Roman"/>
              </a:rPr>
              <a:t>Bilate </a:t>
            </a:r>
            <a:r>
              <a:rPr dirty="0" sz="3200">
                <a:latin typeface="Times New Roman"/>
                <a:cs typeface="Times New Roman"/>
              </a:rPr>
              <a:t>into </a:t>
            </a:r>
            <a:r>
              <a:rPr dirty="0" sz="3200" i="1">
                <a:latin typeface="Times New Roman"/>
                <a:cs typeface="Times New Roman"/>
              </a:rPr>
              <a:t>Abaya &amp; </a:t>
            </a:r>
            <a:r>
              <a:rPr dirty="0" sz="3200" spc="5" i="1">
                <a:latin typeface="Times New Roman"/>
                <a:cs typeface="Times New Roman"/>
              </a:rPr>
              <a:t>Segen </a:t>
            </a:r>
            <a:r>
              <a:rPr dirty="0" sz="3200">
                <a:latin typeface="Times New Roman"/>
                <a:cs typeface="Times New Roman"/>
              </a:rPr>
              <a:t>into </a:t>
            </a:r>
            <a:r>
              <a:rPr dirty="0" sz="3200" i="1">
                <a:latin typeface="Times New Roman"/>
                <a:cs typeface="Times New Roman"/>
              </a:rPr>
              <a:t>Chew</a:t>
            </a:r>
            <a:r>
              <a:rPr dirty="0" sz="3200" spc="-110" i="1">
                <a:latin typeface="Times New Roman"/>
                <a:cs typeface="Times New Roman"/>
              </a:rPr>
              <a:t> </a:t>
            </a:r>
            <a:r>
              <a:rPr dirty="0" sz="3200" spc="-50" i="1">
                <a:latin typeface="Times New Roman"/>
                <a:cs typeface="Times New Roman"/>
              </a:rPr>
              <a:t>Bahir.)</a:t>
            </a:r>
            <a:endParaRPr sz="3200">
              <a:latin typeface="Times New Roman"/>
              <a:cs typeface="Times New Roman"/>
            </a:endParaRPr>
          </a:p>
          <a:p>
            <a:pPr marL="469900" marR="372110" indent="-457200">
              <a:lnSpc>
                <a:spcPts val="3760"/>
              </a:lnSpc>
              <a:spcBef>
                <a:spcPts val="215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dirty="0" sz="3200">
                <a:latin typeface="Times New Roman"/>
                <a:cs typeface="Times New Roman"/>
              </a:rPr>
              <a:t>Lakes </a:t>
            </a:r>
            <a:r>
              <a:rPr dirty="0" sz="3200" i="1">
                <a:latin typeface="Times New Roman"/>
                <a:cs typeface="Times New Roman"/>
              </a:rPr>
              <a:t>Ziway </a:t>
            </a:r>
            <a:r>
              <a:rPr dirty="0" sz="3200" spc="5">
                <a:latin typeface="Times New Roman"/>
                <a:cs typeface="Times New Roman"/>
              </a:rPr>
              <a:t>and </a:t>
            </a:r>
            <a:r>
              <a:rPr dirty="0" sz="3200" i="1">
                <a:latin typeface="Times New Roman"/>
                <a:cs typeface="Times New Roman"/>
              </a:rPr>
              <a:t>Langano </a:t>
            </a:r>
            <a:r>
              <a:rPr dirty="0" sz="3200">
                <a:latin typeface="Times New Roman"/>
                <a:cs typeface="Times New Roman"/>
              </a:rPr>
              <a:t>drain into Lake </a:t>
            </a:r>
            <a:r>
              <a:rPr dirty="0" sz="3200" i="1">
                <a:latin typeface="Times New Roman"/>
                <a:cs typeface="Times New Roman"/>
              </a:rPr>
              <a:t>Abijiata </a:t>
            </a:r>
            <a:r>
              <a:rPr dirty="0" sz="3200">
                <a:latin typeface="Times New Roman"/>
                <a:cs typeface="Times New Roman"/>
              </a:rPr>
              <a:t>through</a:t>
            </a:r>
            <a:r>
              <a:rPr dirty="0" sz="3200" spc="-16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the  small streams of </a:t>
            </a:r>
            <a:r>
              <a:rPr dirty="0" sz="3200" i="1">
                <a:latin typeface="Times New Roman"/>
                <a:cs typeface="Times New Roman"/>
              </a:rPr>
              <a:t>Bulbula </a:t>
            </a:r>
            <a:r>
              <a:rPr dirty="0" sz="3200" spc="5">
                <a:latin typeface="Times New Roman"/>
                <a:cs typeface="Times New Roman"/>
              </a:rPr>
              <a:t>and </a:t>
            </a:r>
            <a:r>
              <a:rPr dirty="0" sz="3200" spc="-15" i="1">
                <a:latin typeface="Times New Roman"/>
                <a:cs typeface="Times New Roman"/>
              </a:rPr>
              <a:t>Horocolo</a:t>
            </a:r>
            <a:r>
              <a:rPr dirty="0" sz="3200" spc="-100" i="1">
                <a:latin typeface="Times New Roman"/>
                <a:cs typeface="Times New Roman"/>
              </a:rPr>
              <a:t> </a:t>
            </a:r>
            <a:r>
              <a:rPr dirty="0" sz="3200" spc="-15">
                <a:latin typeface="Times New Roman"/>
                <a:cs typeface="Times New Roman"/>
              </a:rPr>
              <a:t>respectively.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5168" y="484896"/>
            <a:ext cx="11374120" cy="6208395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760"/>
              </a:spcBef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dirty="0" sz="2800" b="1">
                <a:latin typeface="Times New Roman"/>
                <a:cs typeface="Times New Roman"/>
              </a:rPr>
              <a:t>Ethiopian</a:t>
            </a:r>
            <a:r>
              <a:rPr dirty="0" sz="2800" spc="5" b="1">
                <a:latin typeface="Times New Roman"/>
                <a:cs typeface="Times New Roman"/>
              </a:rPr>
              <a:t> </a:t>
            </a:r>
            <a:r>
              <a:rPr dirty="0" sz="2800" spc="-10" b="1">
                <a:latin typeface="Times New Roman"/>
                <a:cs typeface="Times New Roman"/>
              </a:rPr>
              <a:t>Lakes:</a:t>
            </a:r>
            <a:endParaRPr sz="2800">
              <a:latin typeface="Times New Roman"/>
              <a:cs typeface="Times New Roman"/>
            </a:endParaRPr>
          </a:p>
          <a:p>
            <a:pPr lvl="1" marL="680720" marR="71755" indent="-457200">
              <a:lnSpc>
                <a:spcPts val="3760"/>
              </a:lnSpc>
              <a:spcBef>
                <a:spcPts val="955"/>
              </a:spcBef>
              <a:buFont typeface="Wingdings"/>
              <a:buChar char=""/>
              <a:tabLst>
                <a:tab pos="681355" algn="l"/>
              </a:tabLst>
            </a:pPr>
            <a:r>
              <a:rPr dirty="0" sz="3200">
                <a:latin typeface="Times New Roman"/>
                <a:cs typeface="Times New Roman"/>
              </a:rPr>
              <a:t>Almost all Ethiopian lakes are result of tectonic process that</a:t>
            </a:r>
            <a:r>
              <a:rPr dirty="0" sz="3200" spc="-114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took  place during </a:t>
            </a:r>
            <a:r>
              <a:rPr dirty="0" sz="3200" i="1">
                <a:latin typeface="Times New Roman"/>
                <a:cs typeface="Times New Roman"/>
              </a:rPr>
              <a:t>Quaternary </a:t>
            </a:r>
            <a:r>
              <a:rPr dirty="0" sz="3200">
                <a:latin typeface="Times New Roman"/>
                <a:cs typeface="Times New Roman"/>
              </a:rPr>
              <a:t>period of </a:t>
            </a:r>
            <a:r>
              <a:rPr dirty="0" sz="3200" i="1">
                <a:latin typeface="Times New Roman"/>
                <a:cs typeface="Times New Roman"/>
              </a:rPr>
              <a:t>Cenozoic</a:t>
            </a:r>
            <a:r>
              <a:rPr dirty="0" sz="3200" spc="-90" i="1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era</a:t>
            </a:r>
            <a:endParaRPr sz="3200">
              <a:latin typeface="Times New Roman"/>
              <a:cs typeface="Times New Roman"/>
            </a:endParaRPr>
          </a:p>
          <a:p>
            <a:pPr marL="680720" marR="411480" indent="-457200">
              <a:lnSpc>
                <a:spcPts val="3300"/>
              </a:lnSpc>
              <a:spcBef>
                <a:spcPts val="2385"/>
              </a:spcBef>
              <a:buFont typeface="Wingdings"/>
              <a:buChar char=""/>
              <a:tabLst>
                <a:tab pos="680720" algn="l"/>
                <a:tab pos="681355" algn="l"/>
              </a:tabLst>
            </a:pPr>
            <a:r>
              <a:rPr dirty="0" sz="2800" spc="-5">
                <a:latin typeface="Times New Roman"/>
                <a:cs typeface="Times New Roman"/>
              </a:rPr>
              <a:t>Except few Ethiopian lakes, majority of lakes </a:t>
            </a:r>
            <a:r>
              <a:rPr dirty="0" sz="2800" spc="-10">
                <a:latin typeface="Times New Roman"/>
                <a:cs typeface="Times New Roman"/>
              </a:rPr>
              <a:t>are </a:t>
            </a:r>
            <a:r>
              <a:rPr dirty="0" sz="2800" spc="-5">
                <a:latin typeface="Times New Roman"/>
                <a:cs typeface="Times New Roman"/>
              </a:rPr>
              <a:t>located within the Rift  </a:t>
            </a:r>
            <a:r>
              <a:rPr dirty="0" sz="2800" spc="-60">
                <a:latin typeface="Times New Roman"/>
                <a:cs typeface="Times New Roman"/>
              </a:rPr>
              <a:t>Valley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System.</a:t>
            </a:r>
            <a:endParaRPr sz="28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665"/>
              </a:spcBef>
              <a:buFont typeface="Wingdings"/>
              <a:buChar char=""/>
              <a:tabLst>
                <a:tab pos="469900" algn="l"/>
              </a:tabLst>
            </a:pPr>
            <a:r>
              <a:rPr dirty="0" sz="3200">
                <a:latin typeface="Times New Roman"/>
                <a:cs typeface="Times New Roman"/>
              </a:rPr>
              <a:t>Lake </a:t>
            </a:r>
            <a:r>
              <a:rPr dirty="0" sz="3200" spc="-55" i="1">
                <a:latin typeface="Times New Roman"/>
                <a:cs typeface="Times New Roman"/>
              </a:rPr>
              <a:t>Tana</a:t>
            </a:r>
            <a:r>
              <a:rPr dirty="0" sz="3200" spc="-55">
                <a:latin typeface="Times New Roman"/>
                <a:cs typeface="Times New Roman"/>
              </a:rPr>
              <a:t>, </a:t>
            </a:r>
            <a:r>
              <a:rPr dirty="0" sz="3200">
                <a:latin typeface="Times New Roman"/>
                <a:cs typeface="Times New Roman"/>
              </a:rPr>
              <a:t>the </a:t>
            </a:r>
            <a:r>
              <a:rPr dirty="0" sz="3200" spc="-10">
                <a:latin typeface="Times New Roman"/>
                <a:cs typeface="Times New Roman"/>
              </a:rPr>
              <a:t>largest </a:t>
            </a:r>
            <a:r>
              <a:rPr dirty="0" sz="3200">
                <a:latin typeface="Times New Roman"/>
                <a:cs typeface="Times New Roman"/>
              </a:rPr>
              <a:t>lake in</a:t>
            </a:r>
            <a:r>
              <a:rPr dirty="0" sz="3200" spc="-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Ethiopia</a:t>
            </a:r>
            <a:endParaRPr sz="3200">
              <a:latin typeface="Times New Roman"/>
              <a:cs typeface="Times New Roman"/>
            </a:endParaRPr>
          </a:p>
          <a:p>
            <a:pPr lvl="1" marL="786130" indent="-457834">
              <a:lnSpc>
                <a:spcPct val="100000"/>
              </a:lnSpc>
              <a:spcBef>
                <a:spcPts val="585"/>
              </a:spcBef>
              <a:buFont typeface="Wingdings"/>
              <a:buChar char=""/>
              <a:tabLst>
                <a:tab pos="786130" algn="l"/>
                <a:tab pos="786765" algn="l"/>
              </a:tabLst>
            </a:pPr>
            <a:r>
              <a:rPr dirty="0" sz="3200">
                <a:latin typeface="Times New Roman"/>
                <a:cs typeface="Times New Roman"/>
              </a:rPr>
              <a:t>formed by slower sinking between Gojjam </a:t>
            </a:r>
            <a:r>
              <a:rPr dirty="0" sz="3200" spc="5">
                <a:latin typeface="Times New Roman"/>
                <a:cs typeface="Times New Roman"/>
              </a:rPr>
              <a:t>and </a:t>
            </a:r>
            <a:r>
              <a:rPr dirty="0" sz="3200">
                <a:latin typeface="Times New Roman"/>
                <a:cs typeface="Times New Roman"/>
              </a:rPr>
              <a:t>Gonder</a:t>
            </a:r>
            <a:r>
              <a:rPr dirty="0" sz="3200" spc="-114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massifs</a:t>
            </a:r>
            <a:r>
              <a:rPr dirty="0" sz="180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116839" marR="5080" indent="-104775">
              <a:lnSpc>
                <a:spcPct val="148800"/>
              </a:lnSpc>
              <a:spcBef>
                <a:spcPts val="1130"/>
              </a:spcBef>
              <a:buFont typeface="Wingdings"/>
              <a:buChar char=""/>
              <a:tabLst>
                <a:tab pos="469900" algn="l"/>
              </a:tabLst>
            </a:pPr>
            <a:r>
              <a:rPr dirty="0" sz="3200" i="1">
                <a:latin typeface="Times New Roman"/>
                <a:cs typeface="Times New Roman"/>
              </a:rPr>
              <a:t>Crater </a:t>
            </a:r>
            <a:r>
              <a:rPr dirty="0" sz="3200" spc="-5" i="1">
                <a:latin typeface="Times New Roman"/>
                <a:cs typeface="Times New Roman"/>
              </a:rPr>
              <a:t>lakes: </a:t>
            </a:r>
            <a:r>
              <a:rPr dirty="0" sz="3200" i="1">
                <a:latin typeface="Times New Roman"/>
                <a:cs typeface="Times New Roman"/>
              </a:rPr>
              <a:t>Bishoftu, </a:t>
            </a:r>
            <a:r>
              <a:rPr dirty="0" sz="3200" spc="-50" i="1">
                <a:latin typeface="Times New Roman"/>
                <a:cs typeface="Times New Roman"/>
              </a:rPr>
              <a:t>Wonchi </a:t>
            </a:r>
            <a:r>
              <a:rPr dirty="0" sz="3200">
                <a:latin typeface="Times New Roman"/>
                <a:cs typeface="Times New Roman"/>
              </a:rPr>
              <a:t>(near </a:t>
            </a:r>
            <a:r>
              <a:rPr dirty="0" sz="3200" i="1">
                <a:latin typeface="Times New Roman"/>
                <a:cs typeface="Times New Roman"/>
              </a:rPr>
              <a:t>Ambo), Hayk </a:t>
            </a:r>
            <a:r>
              <a:rPr dirty="0" sz="3200">
                <a:latin typeface="Times New Roman"/>
                <a:cs typeface="Times New Roman"/>
              </a:rPr>
              <a:t>(near </a:t>
            </a:r>
            <a:r>
              <a:rPr dirty="0" sz="3200" i="1">
                <a:latin typeface="Times New Roman"/>
                <a:cs typeface="Times New Roman"/>
              </a:rPr>
              <a:t>Dessie),  </a:t>
            </a:r>
            <a:r>
              <a:rPr dirty="0" sz="3200">
                <a:latin typeface="Times New Roman"/>
                <a:cs typeface="Times New Roman"/>
              </a:rPr>
              <a:t>on top of </a:t>
            </a:r>
            <a:r>
              <a:rPr dirty="0" sz="3200" i="1">
                <a:latin typeface="Times New Roman"/>
                <a:cs typeface="Times New Roman"/>
              </a:rPr>
              <a:t>Mount </a:t>
            </a:r>
            <a:r>
              <a:rPr dirty="0" sz="3200" spc="-5" i="1">
                <a:latin typeface="Times New Roman"/>
                <a:cs typeface="Times New Roman"/>
              </a:rPr>
              <a:t>Zikwala, </a:t>
            </a:r>
            <a:r>
              <a:rPr dirty="0" sz="3200" i="1">
                <a:latin typeface="Times New Roman"/>
                <a:cs typeface="Times New Roman"/>
              </a:rPr>
              <a:t>Ashenge </a:t>
            </a:r>
            <a:r>
              <a:rPr dirty="0" sz="3200" spc="-15">
                <a:latin typeface="Times New Roman"/>
                <a:cs typeface="Times New Roman"/>
              </a:rPr>
              <a:t>(Tigray) </a:t>
            </a:r>
            <a:r>
              <a:rPr dirty="0" sz="3200" spc="-5">
                <a:latin typeface="Times New Roman"/>
                <a:cs typeface="Times New Roman"/>
              </a:rPr>
              <a:t>is </a:t>
            </a:r>
            <a:r>
              <a:rPr dirty="0" sz="3200">
                <a:latin typeface="Times New Roman"/>
                <a:cs typeface="Times New Roman"/>
              </a:rPr>
              <a:t>formed on a </a:t>
            </a:r>
            <a:r>
              <a:rPr dirty="0" sz="3200" spc="-5">
                <a:latin typeface="Times New Roman"/>
                <a:cs typeface="Times New Roman"/>
              </a:rPr>
              <a:t>tectonic  </a:t>
            </a:r>
            <a:r>
              <a:rPr dirty="0" sz="3200">
                <a:latin typeface="Times New Roman"/>
                <a:cs typeface="Times New Roman"/>
              </a:rPr>
              <a:t>basin.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7139" y="590143"/>
            <a:ext cx="11437620" cy="4854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900" marR="5080" indent="-457200">
              <a:lnSpc>
                <a:spcPct val="150000"/>
              </a:lnSpc>
              <a:spcBef>
                <a:spcPts val="100"/>
              </a:spcBef>
              <a:buFont typeface="Wingdings"/>
              <a:buChar char=""/>
              <a:tabLst>
                <a:tab pos="469900" algn="l"/>
                <a:tab pos="2352040" algn="l"/>
                <a:tab pos="3465829" algn="l"/>
                <a:tab pos="4592320" algn="l"/>
                <a:tab pos="5909310" algn="l"/>
                <a:tab pos="6662420" algn="l"/>
                <a:tab pos="7843520" algn="l"/>
                <a:tab pos="9282430" algn="l"/>
                <a:tab pos="10024745" algn="l"/>
              </a:tabLst>
            </a:pPr>
            <a:r>
              <a:rPr dirty="0" sz="3200">
                <a:latin typeface="Times New Roman"/>
                <a:cs typeface="Times New Roman"/>
              </a:rPr>
              <a:t>ma</a:t>
            </a:r>
            <a:r>
              <a:rPr dirty="0" sz="3200" spc="5">
                <a:latin typeface="Times New Roman"/>
                <a:cs typeface="Times New Roman"/>
              </a:rPr>
              <a:t>n</a:t>
            </a:r>
            <a:r>
              <a:rPr dirty="0" sz="3200" spc="-15">
                <a:latin typeface="Times New Roman"/>
                <a:cs typeface="Times New Roman"/>
              </a:rPr>
              <a:t>-</a:t>
            </a:r>
            <a:r>
              <a:rPr dirty="0" sz="3200">
                <a:latin typeface="Times New Roman"/>
                <a:cs typeface="Times New Roman"/>
              </a:rPr>
              <a:t>made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lakes: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i="1">
                <a:latin typeface="Times New Roman"/>
                <a:cs typeface="Times New Roman"/>
              </a:rPr>
              <a:t>K</a:t>
            </a:r>
            <a:r>
              <a:rPr dirty="0" sz="3200" spc="5" i="1">
                <a:latin typeface="Times New Roman"/>
                <a:cs typeface="Times New Roman"/>
              </a:rPr>
              <a:t>o</a:t>
            </a:r>
            <a:r>
              <a:rPr dirty="0" sz="3200" i="1">
                <a:latin typeface="Times New Roman"/>
                <a:cs typeface="Times New Roman"/>
              </a:rPr>
              <a:t>ka,</a:t>
            </a:r>
            <a:r>
              <a:rPr dirty="0" sz="3200" i="1">
                <a:latin typeface="Times New Roman"/>
                <a:cs typeface="Times New Roman"/>
              </a:rPr>
              <a:t>	</a:t>
            </a:r>
            <a:r>
              <a:rPr dirty="0" sz="3200" i="1">
                <a:latin typeface="Times New Roman"/>
                <a:cs typeface="Times New Roman"/>
              </a:rPr>
              <a:t>F</a:t>
            </a:r>
            <a:r>
              <a:rPr dirty="0" sz="3200" spc="-20" i="1">
                <a:latin typeface="Times New Roman"/>
                <a:cs typeface="Times New Roman"/>
              </a:rPr>
              <a:t>i</a:t>
            </a:r>
            <a:r>
              <a:rPr dirty="0" sz="3200" i="1">
                <a:latin typeface="Times New Roman"/>
                <a:cs typeface="Times New Roman"/>
              </a:rPr>
              <a:t>ncha</a:t>
            </a:r>
            <a:r>
              <a:rPr dirty="0" sz="3200" i="1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and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i="1">
                <a:latin typeface="Times New Roman"/>
                <a:cs typeface="Times New Roman"/>
              </a:rPr>
              <a:t>Melka</a:t>
            </a:r>
            <a:r>
              <a:rPr dirty="0" sz="3200" i="1">
                <a:latin typeface="Times New Roman"/>
                <a:cs typeface="Times New Roman"/>
              </a:rPr>
              <a:t>	</a:t>
            </a:r>
            <a:r>
              <a:rPr dirty="0" sz="3200" spc="-295" i="1">
                <a:latin typeface="Times New Roman"/>
                <a:cs typeface="Times New Roman"/>
              </a:rPr>
              <a:t>W</a:t>
            </a:r>
            <a:r>
              <a:rPr dirty="0" sz="3200" i="1">
                <a:latin typeface="Times New Roman"/>
                <a:cs typeface="Times New Roman"/>
              </a:rPr>
              <a:t>akena</a:t>
            </a:r>
            <a:r>
              <a:rPr dirty="0" sz="3200" i="1">
                <a:latin typeface="Times New Roman"/>
                <a:cs typeface="Times New Roman"/>
              </a:rPr>
              <a:t>	</a:t>
            </a:r>
            <a:r>
              <a:rPr dirty="0" sz="3200" i="1">
                <a:latin typeface="Times New Roman"/>
                <a:cs typeface="Times New Roman"/>
              </a:rPr>
              <a:t>et</a:t>
            </a:r>
            <a:r>
              <a:rPr dirty="0" sz="3200" spc="5" i="1">
                <a:latin typeface="Times New Roman"/>
                <a:cs typeface="Times New Roman"/>
              </a:rPr>
              <a:t>c</a:t>
            </a:r>
            <a:r>
              <a:rPr dirty="0" sz="3200" i="1">
                <a:latin typeface="Times New Roman"/>
                <a:cs typeface="Times New Roman"/>
              </a:rPr>
              <a:t>.</a:t>
            </a:r>
            <a:r>
              <a:rPr dirty="0" sz="3200" i="1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damm</a:t>
            </a:r>
            <a:r>
              <a:rPr dirty="0" sz="3200" spc="-15">
                <a:latin typeface="Times New Roman"/>
                <a:cs typeface="Times New Roman"/>
              </a:rPr>
              <a:t>e</a:t>
            </a:r>
            <a:r>
              <a:rPr dirty="0" sz="3200">
                <a:latin typeface="Times New Roman"/>
                <a:cs typeface="Times New Roman"/>
              </a:rPr>
              <a:t>d  </a:t>
            </a:r>
            <a:r>
              <a:rPr dirty="0" sz="3200">
                <a:latin typeface="Times New Roman"/>
                <a:cs typeface="Times New Roman"/>
              </a:rPr>
              <a:t>following hydroelectric power generation</a:t>
            </a:r>
            <a:r>
              <a:rPr dirty="0" sz="3200" spc="-11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projects.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"/>
            </a:pPr>
            <a:endParaRPr sz="2900">
              <a:latin typeface="Times New Roman"/>
              <a:cs typeface="Times New Roman"/>
            </a:endParaRPr>
          </a:p>
          <a:p>
            <a:pPr marL="187960">
              <a:lnSpc>
                <a:spcPct val="100000"/>
              </a:lnSpc>
            </a:pPr>
            <a:r>
              <a:rPr dirty="0" sz="3200" b="1" i="1">
                <a:latin typeface="Times New Roman"/>
                <a:cs typeface="Times New Roman"/>
              </a:rPr>
              <a:t>Note: </a:t>
            </a:r>
            <a:r>
              <a:rPr dirty="0" sz="3200">
                <a:latin typeface="Times New Roman"/>
                <a:cs typeface="Times New Roman"/>
              </a:rPr>
              <a:t>Cluster of lakes are lined up within main Ethiopian</a:t>
            </a:r>
            <a:r>
              <a:rPr dirty="0" sz="3200" spc="-7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rift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000">
              <a:latin typeface="Times New Roman"/>
              <a:cs typeface="Times New Roman"/>
            </a:endParaRPr>
          </a:p>
          <a:p>
            <a:pPr lvl="1" marL="645160" indent="-457834">
              <a:lnSpc>
                <a:spcPct val="100000"/>
              </a:lnSpc>
              <a:buFont typeface="Wingdings"/>
              <a:buChar char=""/>
              <a:tabLst>
                <a:tab pos="645795" algn="l"/>
              </a:tabLst>
            </a:pPr>
            <a:r>
              <a:rPr dirty="0" sz="3200" i="1">
                <a:latin typeface="Times New Roman"/>
                <a:cs typeface="Times New Roman"/>
              </a:rPr>
              <a:t>Lake </a:t>
            </a:r>
            <a:r>
              <a:rPr dirty="0" sz="3200" b="1" i="1">
                <a:latin typeface="Times New Roman"/>
                <a:cs typeface="Times New Roman"/>
              </a:rPr>
              <a:t>Abaya </a:t>
            </a:r>
            <a:r>
              <a:rPr dirty="0" sz="3200">
                <a:latin typeface="Times New Roman"/>
                <a:cs typeface="Times New Roman"/>
              </a:rPr>
              <a:t>is the </a:t>
            </a:r>
            <a:r>
              <a:rPr dirty="0" sz="3200" spc="-10">
                <a:latin typeface="Times New Roman"/>
                <a:cs typeface="Times New Roman"/>
              </a:rPr>
              <a:t>largest </a:t>
            </a:r>
            <a:r>
              <a:rPr dirty="0" sz="3200">
                <a:latin typeface="Times New Roman"/>
                <a:cs typeface="Times New Roman"/>
              </a:rPr>
              <a:t>of all the lakes </a:t>
            </a:r>
            <a:r>
              <a:rPr dirty="0" sz="3200" spc="-5">
                <a:latin typeface="Times New Roman"/>
                <a:cs typeface="Times New Roman"/>
              </a:rPr>
              <a:t>in </a:t>
            </a:r>
            <a:r>
              <a:rPr dirty="0" sz="3200">
                <a:latin typeface="Times New Roman"/>
                <a:cs typeface="Times New Roman"/>
              </a:rPr>
              <a:t>the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system</a:t>
            </a:r>
            <a:r>
              <a:rPr dirty="0" sz="180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950">
              <a:latin typeface="Times New Roman"/>
              <a:cs typeface="Times New Roman"/>
            </a:endParaRPr>
          </a:p>
          <a:p>
            <a:pPr marL="575310" marR="429895" indent="-457200">
              <a:lnSpc>
                <a:spcPts val="3760"/>
              </a:lnSpc>
              <a:spcBef>
                <a:spcPts val="5"/>
              </a:spcBef>
              <a:buFont typeface="Wingdings"/>
              <a:buChar char=""/>
              <a:tabLst>
                <a:tab pos="575945" algn="l"/>
              </a:tabLst>
            </a:pPr>
            <a:r>
              <a:rPr dirty="0" sz="3200" b="1">
                <a:latin typeface="Times New Roman"/>
                <a:cs typeface="Times New Roman"/>
              </a:rPr>
              <a:t>Shala </a:t>
            </a:r>
            <a:r>
              <a:rPr dirty="0" sz="3200" spc="5">
                <a:latin typeface="Times New Roman"/>
                <a:cs typeface="Times New Roman"/>
              </a:rPr>
              <a:t>and </a:t>
            </a:r>
            <a:r>
              <a:rPr dirty="0" sz="3200" b="1">
                <a:latin typeface="Times New Roman"/>
                <a:cs typeface="Times New Roman"/>
              </a:rPr>
              <a:t>Ziway </a:t>
            </a:r>
            <a:r>
              <a:rPr dirty="0" sz="3200">
                <a:latin typeface="Times New Roman"/>
                <a:cs typeface="Times New Roman"/>
              </a:rPr>
              <a:t>are </a:t>
            </a:r>
            <a:r>
              <a:rPr dirty="0" sz="3200" spc="-5">
                <a:latin typeface="Times New Roman"/>
                <a:cs typeface="Times New Roman"/>
              </a:rPr>
              <a:t>the </a:t>
            </a:r>
            <a:r>
              <a:rPr dirty="0" sz="3200">
                <a:latin typeface="Times New Roman"/>
                <a:cs typeface="Times New Roman"/>
              </a:rPr>
              <a:t>shallowest and the deepest lakes </a:t>
            </a:r>
            <a:r>
              <a:rPr dirty="0" sz="3200" spc="-5">
                <a:latin typeface="Times New Roman"/>
                <a:cs typeface="Times New Roman"/>
              </a:rPr>
              <a:t>in</a:t>
            </a:r>
            <a:r>
              <a:rPr dirty="0" sz="3200" spc="-9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the  central Ethiopian Rift</a:t>
            </a:r>
            <a:r>
              <a:rPr dirty="0" sz="3200" spc="-8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respectively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38772" y="1060703"/>
          <a:ext cx="10826750" cy="5433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0815"/>
                <a:gridCol w="1597024"/>
                <a:gridCol w="2510155"/>
                <a:gridCol w="1595120"/>
                <a:gridCol w="1461134"/>
                <a:gridCol w="2205354"/>
              </a:tblGrid>
              <a:tr h="1211707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dirty="0" sz="2800" spc="-25">
                          <a:latin typeface="Carlito"/>
                          <a:cs typeface="Carlito"/>
                        </a:rPr>
                        <a:t>Lake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B="0" marT="1244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dirty="0" sz="2800" spc="-15">
                          <a:latin typeface="Carlito"/>
                          <a:cs typeface="Carlito"/>
                        </a:rPr>
                        <a:t>Area</a:t>
                      </a:r>
                      <a:endParaRPr sz="2800">
                        <a:latin typeface="Carlito"/>
                        <a:cs typeface="Carlito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680"/>
                        </a:spcBef>
                      </a:pPr>
                      <a:r>
                        <a:rPr dirty="0" sz="2800" spc="-5">
                          <a:latin typeface="Carlito"/>
                          <a:cs typeface="Carlito"/>
                        </a:rPr>
                        <a:t>(km</a:t>
                      </a:r>
                      <a:r>
                        <a:rPr dirty="0" baseline="25525" sz="2775" spc="-7">
                          <a:latin typeface="Carlito"/>
                          <a:cs typeface="Carlito"/>
                        </a:rPr>
                        <a:t>2</a:t>
                      </a:r>
                      <a:r>
                        <a:rPr dirty="0" sz="2800" spc="-5">
                          <a:latin typeface="Carlito"/>
                          <a:cs typeface="Carlito"/>
                        </a:rPr>
                        <a:t>)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B="0" marT="1244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82880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dirty="0" sz="2800" spc="-10">
                          <a:latin typeface="Carlito"/>
                          <a:cs typeface="Carlito"/>
                        </a:rPr>
                        <a:t>Max.</a:t>
                      </a:r>
                      <a:r>
                        <a:rPr dirty="0" sz="2800" spc="-2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800" spc="-10">
                          <a:latin typeface="Carlito"/>
                          <a:cs typeface="Carlito"/>
                        </a:rPr>
                        <a:t>Depth(m)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B="0" marT="1244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dirty="0" sz="2800" spc="-25">
                          <a:latin typeface="Carlito"/>
                          <a:cs typeface="Carlito"/>
                        </a:rPr>
                        <a:t>Lake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B="0" marT="1244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dirty="0" sz="2800" spc="-15">
                          <a:latin typeface="Carlito"/>
                          <a:cs typeface="Carlito"/>
                        </a:rPr>
                        <a:t>Area</a:t>
                      </a:r>
                      <a:endParaRPr sz="2800">
                        <a:latin typeface="Carlito"/>
                        <a:cs typeface="Carlito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1680"/>
                        </a:spcBef>
                      </a:pPr>
                      <a:r>
                        <a:rPr dirty="0" sz="2800" spc="-5">
                          <a:latin typeface="Carlito"/>
                          <a:cs typeface="Carlito"/>
                        </a:rPr>
                        <a:t>(km</a:t>
                      </a:r>
                      <a:r>
                        <a:rPr dirty="0" baseline="25525" sz="2775" spc="-7">
                          <a:latin typeface="Carlito"/>
                          <a:cs typeface="Carlito"/>
                        </a:rPr>
                        <a:t>2</a:t>
                      </a:r>
                      <a:r>
                        <a:rPr dirty="0" sz="2800" spc="-5">
                          <a:latin typeface="Carlito"/>
                          <a:cs typeface="Carlito"/>
                        </a:rPr>
                        <a:t>)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B="0" marT="1244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dirty="0" sz="2800" spc="-10">
                          <a:latin typeface="Carlito"/>
                          <a:cs typeface="Carlito"/>
                        </a:rPr>
                        <a:t>Max.</a:t>
                      </a:r>
                      <a:endParaRPr sz="2800">
                        <a:latin typeface="Carlito"/>
                        <a:cs typeface="Carlito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1680"/>
                        </a:spcBef>
                      </a:pPr>
                      <a:r>
                        <a:rPr dirty="0" sz="2800" spc="-10">
                          <a:latin typeface="Carlito"/>
                          <a:cs typeface="Carlito"/>
                        </a:rPr>
                        <a:t>Depth(m)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B="0" marT="1244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701421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dirty="0" sz="2800" spc="-60">
                          <a:latin typeface="Carlito"/>
                          <a:cs typeface="Carlito"/>
                        </a:rPr>
                        <a:t>Tana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B="0" marT="1244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dirty="0" sz="2800" spc="-10">
                          <a:latin typeface="Carlito"/>
                          <a:cs typeface="Carlito"/>
                        </a:rPr>
                        <a:t>3600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B="0" marT="1244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65430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dirty="0" sz="2800">
                          <a:latin typeface="Carlito"/>
                          <a:cs typeface="Carlito"/>
                        </a:rPr>
                        <a:t>9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B="0" marT="1244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dirty="0" sz="2800" spc="-15">
                          <a:latin typeface="Carlito"/>
                          <a:cs typeface="Carlito"/>
                        </a:rPr>
                        <a:t>Abijata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B="0" marT="1244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24485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dirty="0" sz="2800" spc="-10">
                          <a:latin typeface="Carlito"/>
                          <a:cs typeface="Carlito"/>
                        </a:rPr>
                        <a:t>205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B="0" marT="1244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dirty="0" sz="2800" spc="-10">
                          <a:latin typeface="Carlito"/>
                          <a:cs typeface="Carlito"/>
                        </a:rPr>
                        <a:t>14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B="0" marT="1244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701293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dirty="0" sz="2800" spc="-25">
                          <a:latin typeface="Carlito"/>
                          <a:cs typeface="Carlito"/>
                        </a:rPr>
                        <a:t>Abaya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B="0" marT="1250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dirty="0" sz="2800" spc="-10">
                          <a:latin typeface="Carlito"/>
                          <a:cs typeface="Carlito"/>
                        </a:rPr>
                        <a:t>1162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B="0" marT="1250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66700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dirty="0" sz="2800" spc="-5">
                          <a:latin typeface="Carlito"/>
                          <a:cs typeface="Carlito"/>
                        </a:rPr>
                        <a:t>13.1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B="0" marT="1250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dirty="0" sz="2800" spc="-10">
                          <a:latin typeface="Carlito"/>
                          <a:cs typeface="Carlito"/>
                        </a:rPr>
                        <a:t>Awassa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B="0" marT="1250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24485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dirty="0" sz="2800" spc="-10">
                          <a:latin typeface="Carlito"/>
                          <a:cs typeface="Carlito"/>
                        </a:rPr>
                        <a:t>129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B="0" marT="1250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dirty="0" sz="2800" spc="-10">
                          <a:latin typeface="Carlito"/>
                          <a:cs typeface="Carlito"/>
                        </a:rPr>
                        <a:t>10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B="0" marT="1250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701421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dirty="0" sz="2800" spc="-10">
                          <a:latin typeface="Carlito"/>
                          <a:cs typeface="Carlito"/>
                        </a:rPr>
                        <a:t>Chamo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B="0" marT="1250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dirty="0" sz="2800" spc="-10">
                          <a:latin typeface="Carlito"/>
                          <a:cs typeface="Carlito"/>
                        </a:rPr>
                        <a:t>551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B="0" marT="1250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65430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dirty="0" sz="2800" spc="-10">
                          <a:latin typeface="Carlito"/>
                          <a:cs typeface="Carlito"/>
                        </a:rPr>
                        <a:t>13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B="0" marT="1250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dirty="0" sz="2800" spc="-10">
                          <a:latin typeface="Carlito"/>
                          <a:cs typeface="Carlito"/>
                        </a:rPr>
                        <a:t>Ashenge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B="0" marT="1250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414655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dirty="0" sz="2800" spc="-10">
                          <a:latin typeface="Carlito"/>
                          <a:cs typeface="Carlito"/>
                        </a:rPr>
                        <a:t>20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B="0" marT="1250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dirty="0" sz="2800" spc="-10">
                          <a:latin typeface="Carlito"/>
                          <a:cs typeface="Carlito"/>
                        </a:rPr>
                        <a:t>25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B="0" marT="1250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701294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dirty="0" sz="2800" spc="-25">
                          <a:latin typeface="Carlito"/>
                          <a:cs typeface="Carlito"/>
                        </a:rPr>
                        <a:t>Ziway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B="0" marT="1250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dirty="0" sz="2800" spc="-10">
                          <a:latin typeface="Carlito"/>
                          <a:cs typeface="Carlito"/>
                        </a:rPr>
                        <a:t>442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B="0" marT="1250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66700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dirty="0" sz="2800" spc="-5">
                          <a:latin typeface="Carlito"/>
                          <a:cs typeface="Carlito"/>
                        </a:rPr>
                        <a:t>8.95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B="0" marT="1250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dirty="0" sz="2800" spc="-15">
                          <a:latin typeface="Carlito"/>
                          <a:cs typeface="Carlito"/>
                        </a:rPr>
                        <a:t>Hayk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B="0" marT="1250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63525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dirty="0" sz="2800">
                          <a:latin typeface="Carlito"/>
                          <a:cs typeface="Carlito"/>
                        </a:rPr>
                        <a:t>5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B="0" marT="1250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dirty="0" sz="2800" spc="-10">
                          <a:latin typeface="Carlito"/>
                          <a:cs typeface="Carlito"/>
                        </a:rPr>
                        <a:t>23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B="0" marT="1250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70142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dirty="0" sz="2800" spc="-10">
                          <a:latin typeface="Carlito"/>
                          <a:cs typeface="Carlito"/>
                        </a:rPr>
                        <a:t>Shala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B="0" marT="1257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dirty="0" sz="2800" spc="-10">
                          <a:latin typeface="Carlito"/>
                          <a:cs typeface="Carlito"/>
                        </a:rPr>
                        <a:t>409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B="0" marT="1257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65430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dirty="0" sz="2800" spc="-10">
                          <a:latin typeface="Carlito"/>
                          <a:cs typeface="Carlito"/>
                        </a:rPr>
                        <a:t>266*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B="0" marT="1257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dirty="0" sz="2800" spc="-15">
                          <a:latin typeface="Carlito"/>
                          <a:cs typeface="Carlito"/>
                        </a:rPr>
                        <a:t>Beseka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B="0" marT="1257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78765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dirty="0" sz="2800" spc="-5">
                          <a:latin typeface="Carlito"/>
                          <a:cs typeface="Carlito"/>
                        </a:rPr>
                        <a:t>48.5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B="0" marT="1257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dirty="0" sz="2800" spc="-10">
                          <a:latin typeface="Carlito"/>
                          <a:cs typeface="Carlito"/>
                        </a:rPr>
                        <a:t>11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B="0" marT="1257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701382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dirty="0" sz="2800" spc="-30">
                          <a:latin typeface="Carlito"/>
                          <a:cs typeface="Carlito"/>
                        </a:rPr>
                        <a:t>Koka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B="0" marT="1257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dirty="0" sz="2800" spc="-10">
                          <a:latin typeface="Carlito"/>
                          <a:cs typeface="Carlito"/>
                        </a:rPr>
                        <a:t>205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B="0" marT="1257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65430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dirty="0" sz="2800">
                          <a:latin typeface="Carlito"/>
                          <a:cs typeface="Carlito"/>
                        </a:rPr>
                        <a:t>9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B="0" marT="1257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759" y="384429"/>
            <a:ext cx="620776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0">
                <a:solidFill>
                  <a:srgbClr val="000000"/>
                </a:solidFill>
                <a:latin typeface="Times New Roman"/>
                <a:cs typeface="Times New Roman"/>
              </a:rPr>
              <a:t>Area and depth of some of Ethiopian</a:t>
            </a:r>
            <a:r>
              <a:rPr dirty="0" sz="2800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0">
                <a:solidFill>
                  <a:srgbClr val="000000"/>
                </a:solidFill>
                <a:latin typeface="Times New Roman"/>
                <a:cs typeface="Times New Roman"/>
              </a:rPr>
              <a:t>Lakes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984" y="169163"/>
            <a:ext cx="11482135" cy="61051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326385" y="6191199"/>
            <a:ext cx="214757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60" b="1">
                <a:latin typeface="Trebuchet MS"/>
                <a:cs typeface="Trebuchet MS"/>
              </a:rPr>
              <a:t>Lake</a:t>
            </a:r>
            <a:r>
              <a:rPr dirty="0" sz="2800" spc="-120" b="1">
                <a:latin typeface="Trebuchet MS"/>
                <a:cs typeface="Trebuchet MS"/>
              </a:rPr>
              <a:t> </a:t>
            </a:r>
            <a:r>
              <a:rPr dirty="0" sz="2800" spc="45" b="1">
                <a:latin typeface="Trebuchet MS"/>
                <a:cs typeface="Trebuchet MS"/>
              </a:rPr>
              <a:t>Wonchi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6072" y="181392"/>
            <a:ext cx="11381232" cy="6079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972559" y="6178092"/>
            <a:ext cx="268033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95" b="1">
                <a:latin typeface="Trebuchet MS"/>
                <a:cs typeface="Trebuchet MS"/>
              </a:rPr>
              <a:t>Fig.: </a:t>
            </a:r>
            <a:r>
              <a:rPr dirty="0" sz="2800" spc="-60" b="1">
                <a:latin typeface="Trebuchet MS"/>
                <a:cs typeface="Trebuchet MS"/>
              </a:rPr>
              <a:t>Lake</a:t>
            </a:r>
            <a:r>
              <a:rPr dirty="0" sz="2800" spc="-70" b="1">
                <a:latin typeface="Trebuchet MS"/>
                <a:cs typeface="Trebuchet MS"/>
              </a:rPr>
              <a:t> </a:t>
            </a:r>
            <a:r>
              <a:rPr dirty="0" sz="2800" spc="20" b="1">
                <a:latin typeface="Trebuchet MS"/>
                <a:cs typeface="Trebuchet MS"/>
              </a:rPr>
              <a:t>Shalla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9475" y="210499"/>
            <a:ext cx="11591491" cy="61247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698495" y="6360058"/>
            <a:ext cx="300672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95" b="1">
                <a:latin typeface="Trebuchet MS"/>
                <a:cs typeface="Trebuchet MS"/>
              </a:rPr>
              <a:t>Fig.: </a:t>
            </a:r>
            <a:r>
              <a:rPr dirty="0" sz="2800" spc="-60" b="1">
                <a:latin typeface="Trebuchet MS"/>
                <a:cs typeface="Trebuchet MS"/>
              </a:rPr>
              <a:t>Lake</a:t>
            </a:r>
            <a:r>
              <a:rPr dirty="0" sz="2800" spc="-65" b="1">
                <a:latin typeface="Trebuchet MS"/>
                <a:cs typeface="Trebuchet MS"/>
              </a:rPr>
              <a:t> </a:t>
            </a:r>
            <a:r>
              <a:rPr dirty="0" sz="2800" spc="20" b="1">
                <a:latin typeface="Trebuchet MS"/>
                <a:cs typeface="Trebuchet MS"/>
              </a:rPr>
              <a:t>Zequala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7383" y="338386"/>
            <a:ext cx="10040510" cy="62589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2191" y="73192"/>
            <a:ext cx="11458575" cy="5982335"/>
          </a:xfrm>
          <a:prstGeom prst="rect">
            <a:avLst/>
          </a:prstGeom>
        </p:spPr>
        <p:txBody>
          <a:bodyPr wrap="square" lIns="0" tIns="108585" rIns="0" bIns="0" rtlCol="0" vert="horz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855"/>
              </a:spcBef>
              <a:buFont typeface="Wingdings"/>
              <a:buChar char=""/>
              <a:tabLst>
                <a:tab pos="470534" algn="l"/>
              </a:tabLst>
            </a:pPr>
            <a:r>
              <a:rPr dirty="0" sz="3200" spc="-50" b="1" i="1">
                <a:latin typeface="Times New Roman"/>
                <a:cs typeface="Times New Roman"/>
              </a:rPr>
              <a:t>Water </a:t>
            </a:r>
            <a:r>
              <a:rPr dirty="0" sz="3200" b="1" i="1">
                <a:latin typeface="Times New Roman"/>
                <a:cs typeface="Times New Roman"/>
              </a:rPr>
              <a:t>Resources Potentials and Development in</a:t>
            </a:r>
            <a:r>
              <a:rPr dirty="0" sz="3200" spc="-60" b="1" i="1">
                <a:latin typeface="Times New Roman"/>
                <a:cs typeface="Times New Roman"/>
              </a:rPr>
              <a:t> </a:t>
            </a:r>
            <a:r>
              <a:rPr dirty="0" sz="3200" b="1" i="1">
                <a:latin typeface="Times New Roman"/>
                <a:cs typeface="Times New Roman"/>
              </a:rPr>
              <a:t>Ethiopia</a:t>
            </a:r>
            <a:endParaRPr sz="3200">
              <a:latin typeface="Times New Roman"/>
              <a:cs typeface="Times New Roman"/>
            </a:endParaRPr>
          </a:p>
          <a:p>
            <a:pPr lvl="1" marL="709295" marR="883285" indent="-457200">
              <a:lnSpc>
                <a:spcPct val="100000"/>
              </a:lnSpc>
              <a:spcBef>
                <a:spcPts val="755"/>
              </a:spcBef>
              <a:buFont typeface="Wingdings"/>
              <a:buChar char=""/>
              <a:tabLst>
                <a:tab pos="709930" algn="l"/>
              </a:tabLst>
            </a:pPr>
            <a:r>
              <a:rPr dirty="0" sz="3200">
                <a:latin typeface="Carlito"/>
                <a:cs typeface="Carlito"/>
              </a:rPr>
              <a:t>As </a:t>
            </a:r>
            <a:r>
              <a:rPr dirty="0" sz="3200" spc="-10">
                <a:latin typeface="Carlito"/>
                <a:cs typeface="Carlito"/>
              </a:rPr>
              <a:t>compared </a:t>
            </a:r>
            <a:r>
              <a:rPr dirty="0" sz="3200" spc="-25">
                <a:latin typeface="Carlito"/>
                <a:cs typeface="Carlito"/>
              </a:rPr>
              <a:t>to </a:t>
            </a:r>
            <a:r>
              <a:rPr dirty="0" sz="3200" spc="-15">
                <a:latin typeface="Carlito"/>
                <a:cs typeface="Carlito"/>
              </a:rPr>
              <a:t>surface </a:t>
            </a:r>
            <a:r>
              <a:rPr dirty="0" sz="3200" spc="-20">
                <a:latin typeface="Carlito"/>
                <a:cs typeface="Carlito"/>
              </a:rPr>
              <a:t>water </a:t>
            </a:r>
            <a:r>
              <a:rPr dirty="0" sz="3200" spc="-10">
                <a:latin typeface="Carlito"/>
                <a:cs typeface="Carlito"/>
              </a:rPr>
              <a:t>resources</a:t>
            </a:r>
            <a:r>
              <a:rPr dirty="0" sz="3200" spc="-10" b="1">
                <a:latin typeface="Carlito"/>
                <a:cs typeface="Carlito"/>
              </a:rPr>
              <a:t>, </a:t>
            </a:r>
            <a:r>
              <a:rPr dirty="0" sz="3200" spc="-10">
                <a:latin typeface="Carlito"/>
                <a:cs typeface="Carlito"/>
              </a:rPr>
              <a:t>Ethiopia </a:t>
            </a:r>
            <a:r>
              <a:rPr dirty="0" sz="3200" spc="-5">
                <a:latin typeface="Carlito"/>
                <a:cs typeface="Carlito"/>
              </a:rPr>
              <a:t>has </a:t>
            </a:r>
            <a:r>
              <a:rPr dirty="0" sz="3200" spc="-10">
                <a:latin typeface="Carlito"/>
                <a:cs typeface="Carlito"/>
              </a:rPr>
              <a:t>lower  ground </a:t>
            </a:r>
            <a:r>
              <a:rPr dirty="0" sz="3200" spc="-20">
                <a:latin typeface="Carlito"/>
                <a:cs typeface="Carlito"/>
              </a:rPr>
              <a:t>water</a:t>
            </a:r>
            <a:r>
              <a:rPr dirty="0" sz="3200">
                <a:latin typeface="Carlito"/>
                <a:cs typeface="Carlito"/>
              </a:rPr>
              <a:t> </a:t>
            </a:r>
            <a:r>
              <a:rPr dirty="0" sz="3200" spc="-10">
                <a:latin typeface="Carlito"/>
                <a:cs typeface="Carlito"/>
              </a:rPr>
              <a:t>potential.</a:t>
            </a:r>
            <a:endParaRPr sz="3200">
              <a:latin typeface="Carlito"/>
              <a:cs typeface="Carlito"/>
            </a:endParaRPr>
          </a:p>
          <a:p>
            <a:pPr lvl="2" marL="822325" marR="5080" indent="-457834">
              <a:lnSpc>
                <a:spcPts val="3760"/>
              </a:lnSpc>
              <a:spcBef>
                <a:spcPts val="2310"/>
              </a:spcBef>
              <a:buFont typeface="Wingdings"/>
              <a:buChar char=""/>
              <a:tabLst>
                <a:tab pos="822325" algn="l"/>
                <a:tab pos="822960" algn="l"/>
              </a:tabLst>
            </a:pPr>
            <a:r>
              <a:rPr dirty="0" sz="3200">
                <a:latin typeface="Times New Roman"/>
                <a:cs typeface="Times New Roman"/>
              </a:rPr>
              <a:t>Climatic and geophysical conditions determine the availability</a:t>
            </a:r>
            <a:r>
              <a:rPr dirty="0" sz="3200" spc="-1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of  groundwater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resource</a:t>
            </a:r>
            <a:endParaRPr sz="3200">
              <a:latin typeface="Times New Roman"/>
              <a:cs typeface="Times New Roman"/>
            </a:endParaRPr>
          </a:p>
          <a:p>
            <a:pPr marL="469900" marR="18415" indent="-457834">
              <a:lnSpc>
                <a:spcPts val="3760"/>
              </a:lnSpc>
              <a:spcBef>
                <a:spcPts val="965"/>
              </a:spcBef>
              <a:buFont typeface="Wingdings"/>
              <a:buChar char=""/>
              <a:tabLst>
                <a:tab pos="470534" algn="l"/>
              </a:tabLst>
            </a:pPr>
            <a:r>
              <a:rPr dirty="0" sz="3200" i="1">
                <a:latin typeface="Times New Roman"/>
                <a:cs typeface="Times New Roman"/>
              </a:rPr>
              <a:t>Generally</a:t>
            </a:r>
            <a:r>
              <a:rPr dirty="0" sz="3200">
                <a:latin typeface="Times New Roman"/>
                <a:cs typeface="Times New Roman"/>
              </a:rPr>
              <a:t>, water resource potential of Ethiopia is underutilized</a:t>
            </a:r>
            <a:r>
              <a:rPr dirty="0" sz="3200" spc="-1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due  to so many factors like </a:t>
            </a:r>
            <a:r>
              <a:rPr dirty="0" sz="3200" spc="-20">
                <a:latin typeface="Times New Roman"/>
                <a:cs typeface="Times New Roman"/>
              </a:rPr>
              <a:t>technology, </a:t>
            </a:r>
            <a:r>
              <a:rPr dirty="0" sz="3200">
                <a:latin typeface="Times New Roman"/>
                <a:cs typeface="Times New Roman"/>
              </a:rPr>
              <a:t>location of rivers</a:t>
            </a:r>
            <a:r>
              <a:rPr dirty="0" sz="3200" spc="-10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etc.</a:t>
            </a:r>
            <a:endParaRPr sz="3200">
              <a:latin typeface="Times New Roman"/>
              <a:cs typeface="Times New Roman"/>
            </a:endParaRPr>
          </a:p>
          <a:p>
            <a:pPr marL="457834" indent="-445770">
              <a:lnSpc>
                <a:spcPct val="100000"/>
              </a:lnSpc>
              <a:spcBef>
                <a:spcPts val="1995"/>
              </a:spcBef>
              <a:buAutoNum type="alphaLcParenR"/>
              <a:tabLst>
                <a:tab pos="458470" algn="l"/>
              </a:tabLst>
            </a:pPr>
            <a:r>
              <a:rPr dirty="0" sz="3200" b="1" i="1">
                <a:latin typeface="Times New Roman"/>
                <a:cs typeface="Times New Roman"/>
              </a:rPr>
              <a:t>Hydro-electric</a:t>
            </a:r>
            <a:r>
              <a:rPr dirty="0" sz="3200" spc="-30" b="1" i="1">
                <a:latin typeface="Times New Roman"/>
                <a:cs typeface="Times New Roman"/>
              </a:rPr>
              <a:t> </a:t>
            </a:r>
            <a:r>
              <a:rPr dirty="0" sz="3200" b="1" i="1">
                <a:latin typeface="Times New Roman"/>
                <a:cs typeface="Times New Roman"/>
              </a:rPr>
              <a:t>Potential</a:t>
            </a:r>
            <a:endParaRPr sz="3200">
              <a:latin typeface="Times New Roman"/>
              <a:cs typeface="Times New Roman"/>
            </a:endParaRPr>
          </a:p>
          <a:p>
            <a:pPr lvl="1" marL="709295" marR="1415415" indent="-457200">
              <a:lnSpc>
                <a:spcPts val="3760"/>
              </a:lnSpc>
              <a:spcBef>
                <a:spcPts val="2315"/>
              </a:spcBef>
              <a:buFont typeface="Wingdings"/>
              <a:buChar char=""/>
              <a:tabLst>
                <a:tab pos="709930" algn="l"/>
              </a:tabLst>
            </a:pPr>
            <a:r>
              <a:rPr dirty="0" sz="3200">
                <a:latin typeface="Times New Roman"/>
                <a:cs typeface="Times New Roman"/>
              </a:rPr>
              <a:t>Ethiopian rivers have a very high potential for</a:t>
            </a:r>
            <a:r>
              <a:rPr dirty="0" sz="3200" spc="-1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generating  electricity /exploitable capacity about is 45000</a:t>
            </a:r>
            <a:r>
              <a:rPr dirty="0" sz="3200" spc="-1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MW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3027" y="364616"/>
            <a:ext cx="11673840" cy="5544185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algn="just" marL="660400" marR="5080" indent="-457200">
              <a:lnSpc>
                <a:spcPts val="3760"/>
              </a:lnSpc>
              <a:spcBef>
                <a:spcPts val="295"/>
              </a:spcBef>
              <a:buFont typeface="Wingdings"/>
              <a:buChar char=""/>
              <a:tabLst>
                <a:tab pos="660400" algn="l"/>
              </a:tabLst>
            </a:pPr>
            <a:r>
              <a:rPr dirty="0" sz="3200">
                <a:latin typeface="Times New Roman"/>
                <a:cs typeface="Times New Roman"/>
              </a:rPr>
              <a:t>The first </a:t>
            </a:r>
            <a:r>
              <a:rPr dirty="0" sz="3200" spc="-45">
                <a:latin typeface="Times New Roman"/>
                <a:cs typeface="Times New Roman"/>
              </a:rPr>
              <a:t>H.E.P.G. </a:t>
            </a:r>
            <a:r>
              <a:rPr dirty="0" sz="3200">
                <a:latin typeface="Times New Roman"/>
                <a:cs typeface="Times New Roman"/>
              </a:rPr>
              <a:t>plant was installed on Akaki River (Aba</a:t>
            </a:r>
            <a:r>
              <a:rPr dirty="0" sz="3200" spc="-21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Samuel)  in</a:t>
            </a:r>
            <a:r>
              <a:rPr dirty="0" sz="3200" spc="-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1932.</a:t>
            </a:r>
            <a:endParaRPr sz="3200">
              <a:latin typeface="Times New Roman"/>
              <a:cs typeface="Times New Roman"/>
            </a:endParaRPr>
          </a:p>
          <a:p>
            <a:pPr algn="just" marL="660400" marR="160020" indent="-457200">
              <a:lnSpc>
                <a:spcPct val="150000"/>
              </a:lnSpc>
              <a:spcBef>
                <a:spcPts val="175"/>
              </a:spcBef>
              <a:buFont typeface="Wingdings"/>
              <a:buChar char=""/>
              <a:tabLst>
                <a:tab pos="660400" algn="l"/>
              </a:tabLst>
            </a:pPr>
            <a:r>
              <a:rPr dirty="0" sz="2800" spc="-5">
                <a:latin typeface="Times New Roman"/>
                <a:cs typeface="Times New Roman"/>
              </a:rPr>
              <a:t>Currently Ethiopia is administering </a:t>
            </a:r>
            <a:r>
              <a:rPr dirty="0" sz="2800">
                <a:latin typeface="Times New Roman"/>
                <a:cs typeface="Times New Roman"/>
              </a:rPr>
              <a:t>14 </a:t>
            </a:r>
            <a:r>
              <a:rPr dirty="0" sz="2800" spc="-5">
                <a:latin typeface="Times New Roman"/>
                <a:cs typeface="Times New Roman"/>
              </a:rPr>
              <a:t>hydroelectric power plants  constructed </a:t>
            </a:r>
            <a:r>
              <a:rPr dirty="0" sz="2800">
                <a:latin typeface="Times New Roman"/>
                <a:cs typeface="Times New Roman"/>
              </a:rPr>
              <a:t>on </a:t>
            </a:r>
            <a:r>
              <a:rPr dirty="0" sz="2800" spc="-10">
                <a:latin typeface="Times New Roman"/>
                <a:cs typeface="Times New Roman"/>
              </a:rPr>
              <a:t>lake </a:t>
            </a:r>
            <a:r>
              <a:rPr dirty="0" sz="2800" spc="-5">
                <a:latin typeface="Times New Roman"/>
                <a:cs typeface="Times New Roman"/>
              </a:rPr>
              <a:t>Aba Samuel, Koka, </a:t>
            </a:r>
            <a:r>
              <a:rPr dirty="0" sz="2800" spc="-40">
                <a:latin typeface="Times New Roman"/>
                <a:cs typeface="Times New Roman"/>
              </a:rPr>
              <a:t>Tis Abay, </a:t>
            </a:r>
            <a:r>
              <a:rPr dirty="0" sz="2800" spc="-45">
                <a:latin typeface="Times New Roman"/>
                <a:cs typeface="Times New Roman"/>
              </a:rPr>
              <a:t>Awash, </a:t>
            </a:r>
            <a:r>
              <a:rPr dirty="0" sz="2800">
                <a:latin typeface="Times New Roman"/>
                <a:cs typeface="Times New Roman"/>
              </a:rPr>
              <a:t>Melka </a:t>
            </a:r>
            <a:r>
              <a:rPr dirty="0" sz="2800" spc="-40">
                <a:latin typeface="Times New Roman"/>
                <a:cs typeface="Times New Roman"/>
              </a:rPr>
              <a:t>Wakena,  </a:t>
            </a:r>
            <a:r>
              <a:rPr dirty="0" sz="2800" spc="-5">
                <a:latin typeface="Times New Roman"/>
                <a:cs typeface="Times New Roman"/>
              </a:rPr>
              <a:t>Fincha, Gibe/Omo, </a:t>
            </a:r>
            <a:r>
              <a:rPr dirty="0" sz="2800" spc="-55">
                <a:latin typeface="Times New Roman"/>
                <a:cs typeface="Times New Roman"/>
              </a:rPr>
              <a:t>Tana </a:t>
            </a:r>
            <a:r>
              <a:rPr dirty="0" sz="2800" spc="-5">
                <a:latin typeface="Times New Roman"/>
                <a:cs typeface="Times New Roman"/>
              </a:rPr>
              <a:t>Beles and </a:t>
            </a:r>
            <a:r>
              <a:rPr dirty="0" sz="2800" spc="-40">
                <a:latin typeface="Times New Roman"/>
                <a:cs typeface="Times New Roman"/>
              </a:rPr>
              <a:t>Tekeze </a:t>
            </a:r>
            <a:r>
              <a:rPr dirty="0" sz="2800" spc="-5">
                <a:latin typeface="Times New Roman"/>
                <a:cs typeface="Times New Roman"/>
              </a:rPr>
              <a:t>etc.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469900" marR="800100" indent="-457200">
              <a:lnSpc>
                <a:spcPts val="3760"/>
              </a:lnSpc>
              <a:buFont typeface="Wingdings"/>
              <a:buChar char=""/>
              <a:tabLst>
                <a:tab pos="469900" algn="l"/>
              </a:tabLst>
            </a:pPr>
            <a:r>
              <a:rPr dirty="0" sz="3200">
                <a:latin typeface="Times New Roman"/>
                <a:cs typeface="Times New Roman"/>
              </a:rPr>
              <a:t>The </a:t>
            </a:r>
            <a:r>
              <a:rPr dirty="0" sz="3200" b="1" i="1">
                <a:latin typeface="Times New Roman"/>
                <a:cs typeface="Times New Roman"/>
              </a:rPr>
              <a:t>major problem </a:t>
            </a:r>
            <a:r>
              <a:rPr dirty="0" sz="3200">
                <a:latin typeface="Times New Roman"/>
                <a:cs typeface="Times New Roman"/>
              </a:rPr>
              <a:t>related to the use of Ethiopian rivers for</a:t>
            </a:r>
            <a:r>
              <a:rPr dirty="0" sz="3200" spc="-1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the  hydroelectric power</a:t>
            </a:r>
            <a:r>
              <a:rPr dirty="0" sz="3200" spc="-7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is:</a:t>
            </a:r>
            <a:endParaRPr sz="3200">
              <a:latin typeface="Times New Roman"/>
              <a:cs typeface="Times New Roman"/>
            </a:endParaRPr>
          </a:p>
          <a:p>
            <a:pPr lvl="1" marL="1005205" marR="238125" indent="-457200">
              <a:lnSpc>
                <a:spcPts val="3760"/>
              </a:lnSpc>
              <a:spcBef>
                <a:spcPts val="2155"/>
              </a:spcBef>
              <a:buFont typeface="Wingdings"/>
              <a:buChar char=""/>
              <a:tabLst>
                <a:tab pos="1005205" algn="l"/>
                <a:tab pos="1005840" algn="l"/>
              </a:tabLst>
            </a:pPr>
            <a:r>
              <a:rPr dirty="0" sz="3200">
                <a:latin typeface="Times New Roman"/>
                <a:cs typeface="Times New Roman"/>
              </a:rPr>
              <a:t>the seasonal flow fluctuations and impact of climate change</a:t>
            </a:r>
            <a:r>
              <a:rPr dirty="0" sz="3200" spc="-1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and  </a:t>
            </a:r>
            <a:r>
              <a:rPr dirty="0" sz="3200" spc="-15">
                <a:latin typeface="Times New Roman"/>
                <a:cs typeface="Times New Roman"/>
              </a:rPr>
              <a:t>variability, </a:t>
            </a:r>
            <a:r>
              <a:rPr dirty="0" sz="3200">
                <a:latin typeface="Times New Roman"/>
                <a:cs typeface="Times New Roman"/>
              </a:rPr>
              <a:t>sedimentation in </a:t>
            </a:r>
            <a:r>
              <a:rPr dirty="0" sz="3200" spc="-5">
                <a:latin typeface="Times New Roman"/>
                <a:cs typeface="Times New Roman"/>
              </a:rPr>
              <a:t>the </a:t>
            </a:r>
            <a:r>
              <a:rPr dirty="0" sz="3200">
                <a:latin typeface="Times New Roman"/>
                <a:cs typeface="Times New Roman"/>
              </a:rPr>
              <a:t>reservoirs</a:t>
            </a:r>
            <a:r>
              <a:rPr dirty="0" sz="3200" spc="-114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etc.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9227" y="58121"/>
            <a:ext cx="11381740" cy="5472430"/>
          </a:xfrm>
          <a:prstGeom prst="rect">
            <a:avLst/>
          </a:prstGeom>
        </p:spPr>
        <p:txBody>
          <a:bodyPr wrap="square" lIns="0" tIns="259715" rIns="0" bIns="0" rtlCol="0" vert="horz">
            <a:spAutoFit/>
          </a:bodyPr>
          <a:lstStyle/>
          <a:p>
            <a:pPr marL="452755" indent="-440690">
              <a:lnSpc>
                <a:spcPct val="100000"/>
              </a:lnSpc>
              <a:spcBef>
                <a:spcPts val="2045"/>
              </a:spcBef>
              <a:buAutoNum type="alphaLcParenR" startAt="2"/>
              <a:tabLst>
                <a:tab pos="453390" algn="l"/>
              </a:tabLst>
            </a:pPr>
            <a:r>
              <a:rPr dirty="0" sz="3200" b="1" i="1">
                <a:latin typeface="Times New Roman"/>
                <a:cs typeface="Times New Roman"/>
              </a:rPr>
              <a:t>Irrigation and</a:t>
            </a:r>
            <a:r>
              <a:rPr dirty="0" sz="3200" spc="-40" b="1" i="1">
                <a:latin typeface="Times New Roman"/>
                <a:cs typeface="Times New Roman"/>
              </a:rPr>
              <a:t> </a:t>
            </a:r>
            <a:r>
              <a:rPr dirty="0" sz="3200" spc="-10" b="1" i="1">
                <a:latin typeface="Times New Roman"/>
                <a:cs typeface="Times New Roman"/>
              </a:rPr>
              <a:t>Transportation</a:t>
            </a:r>
            <a:endParaRPr sz="3200">
              <a:latin typeface="Times New Roman"/>
              <a:cs typeface="Times New Roman"/>
            </a:endParaRPr>
          </a:p>
          <a:p>
            <a:pPr lvl="1" marL="562610" marR="812165" indent="-457834">
              <a:lnSpc>
                <a:spcPts val="3760"/>
              </a:lnSpc>
              <a:spcBef>
                <a:spcPts val="2140"/>
              </a:spcBef>
              <a:buFont typeface="Wingdings"/>
              <a:buChar char=""/>
              <a:tabLst>
                <a:tab pos="563245" algn="l"/>
              </a:tabLst>
            </a:pPr>
            <a:r>
              <a:rPr dirty="0" sz="3200">
                <a:latin typeface="Times New Roman"/>
                <a:cs typeface="Times New Roman"/>
              </a:rPr>
              <a:t>The rugged terrain </a:t>
            </a:r>
            <a:r>
              <a:rPr dirty="0" sz="3200" spc="-5">
                <a:latin typeface="Times New Roman"/>
                <a:cs typeface="Times New Roman"/>
              </a:rPr>
              <a:t>limits the </a:t>
            </a:r>
            <a:r>
              <a:rPr dirty="0" sz="3200">
                <a:latin typeface="Times New Roman"/>
                <a:cs typeface="Times New Roman"/>
              </a:rPr>
              <a:t>uses of Ethiopian rivers both</a:t>
            </a:r>
            <a:r>
              <a:rPr dirty="0" sz="3200" spc="-9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for  irrigation and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transportation</a:t>
            </a:r>
            <a:endParaRPr sz="3200">
              <a:latin typeface="Times New Roman"/>
              <a:cs typeface="Times New Roman"/>
            </a:endParaRPr>
          </a:p>
          <a:p>
            <a:pPr lvl="2" marL="675640" marR="5080" indent="-457200">
              <a:lnSpc>
                <a:spcPts val="3760"/>
              </a:lnSpc>
              <a:spcBef>
                <a:spcPts val="1100"/>
              </a:spcBef>
              <a:buFont typeface="Wingdings"/>
              <a:buChar char=""/>
              <a:tabLst>
                <a:tab pos="675005" algn="l"/>
                <a:tab pos="675640" algn="l"/>
              </a:tabLst>
            </a:pPr>
            <a:r>
              <a:rPr dirty="0" sz="3200">
                <a:latin typeface="Times New Roman"/>
                <a:cs typeface="Times New Roman"/>
              </a:rPr>
              <a:t>In the highlands, steep slopes, rapids, waterfalls, narrow and</a:t>
            </a:r>
            <a:r>
              <a:rPr dirty="0" sz="3200" spc="-11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deep  valleys and </a:t>
            </a:r>
            <a:r>
              <a:rPr dirty="0" sz="3200" spc="-10">
                <a:latin typeface="Times New Roman"/>
                <a:cs typeface="Times New Roman"/>
              </a:rPr>
              <a:t>gorges </a:t>
            </a:r>
            <a:r>
              <a:rPr dirty="0" sz="3200">
                <a:latin typeface="Times New Roman"/>
                <a:cs typeface="Times New Roman"/>
              </a:rPr>
              <a:t>are important</a:t>
            </a:r>
            <a:r>
              <a:rPr dirty="0" sz="3200" spc="-10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obstacles.</a:t>
            </a:r>
            <a:endParaRPr sz="3200">
              <a:latin typeface="Times New Roman"/>
              <a:cs typeface="Times New Roman"/>
            </a:endParaRPr>
          </a:p>
          <a:p>
            <a:pPr marL="469900" marR="1101090" indent="-457200">
              <a:lnSpc>
                <a:spcPts val="3760"/>
              </a:lnSpc>
              <a:spcBef>
                <a:spcPts val="2755"/>
              </a:spcBef>
              <a:buFont typeface="Wingdings"/>
              <a:buChar char=""/>
              <a:tabLst>
                <a:tab pos="469900" algn="l"/>
              </a:tabLst>
            </a:pPr>
            <a:r>
              <a:rPr dirty="0" sz="3200">
                <a:latin typeface="Times New Roman"/>
                <a:cs typeface="Times New Roman"/>
              </a:rPr>
              <a:t>The </a:t>
            </a:r>
            <a:r>
              <a:rPr dirty="0" sz="3200" spc="-10" i="1">
                <a:latin typeface="Times New Roman"/>
                <a:cs typeface="Times New Roman"/>
              </a:rPr>
              <a:t>Baro-Akobo </a:t>
            </a:r>
            <a:r>
              <a:rPr dirty="0" sz="3200" i="1">
                <a:latin typeface="Times New Roman"/>
                <a:cs typeface="Times New Roman"/>
              </a:rPr>
              <a:t>and Genale Dawa </a:t>
            </a:r>
            <a:r>
              <a:rPr dirty="0" sz="3200">
                <a:latin typeface="Times New Roman"/>
                <a:cs typeface="Times New Roman"/>
              </a:rPr>
              <a:t>river systems have</a:t>
            </a:r>
            <a:r>
              <a:rPr dirty="0" sz="3200" spc="-100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large  </a:t>
            </a:r>
            <a:r>
              <a:rPr dirty="0" sz="3200">
                <a:latin typeface="Times New Roman"/>
                <a:cs typeface="Times New Roman"/>
              </a:rPr>
              <a:t>irrigation potential compared to other</a:t>
            </a:r>
            <a:r>
              <a:rPr dirty="0" sz="3200" spc="-114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basins.</a:t>
            </a:r>
            <a:endParaRPr sz="3200">
              <a:latin typeface="Times New Roman"/>
              <a:cs typeface="Times New Roman"/>
            </a:endParaRPr>
          </a:p>
          <a:p>
            <a:pPr lvl="1" marL="675640" marR="318135" indent="-457200">
              <a:lnSpc>
                <a:spcPts val="3760"/>
              </a:lnSpc>
              <a:spcBef>
                <a:spcPts val="1145"/>
              </a:spcBef>
              <a:buFont typeface="Wingdings"/>
              <a:buChar char=""/>
              <a:tabLst>
                <a:tab pos="675005" algn="l"/>
                <a:tab pos="675640" algn="l"/>
              </a:tabLst>
            </a:pPr>
            <a:r>
              <a:rPr dirty="0" sz="3200">
                <a:latin typeface="Times New Roman"/>
                <a:cs typeface="Times New Roman"/>
              </a:rPr>
              <a:t>&gt;60% of the area under irrigation so far is located in Rift</a:t>
            </a:r>
            <a:r>
              <a:rPr dirty="0" sz="3200" spc="-195">
                <a:latin typeface="Times New Roman"/>
                <a:cs typeface="Times New Roman"/>
              </a:rPr>
              <a:t> </a:t>
            </a:r>
            <a:r>
              <a:rPr dirty="0" sz="3200" spc="-60">
                <a:latin typeface="Times New Roman"/>
                <a:cs typeface="Times New Roman"/>
              </a:rPr>
              <a:t>Valley  </a:t>
            </a:r>
            <a:r>
              <a:rPr dirty="0" sz="3200">
                <a:latin typeface="Times New Roman"/>
                <a:cs typeface="Times New Roman"/>
              </a:rPr>
              <a:t>Drainage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System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3027" y="420751"/>
            <a:ext cx="11462385" cy="5254625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709930" marR="551180" indent="-457200">
              <a:lnSpc>
                <a:spcPts val="3760"/>
              </a:lnSpc>
              <a:spcBef>
                <a:spcPts val="295"/>
              </a:spcBef>
              <a:buFont typeface="Wingdings"/>
              <a:buChar char=""/>
              <a:tabLst>
                <a:tab pos="710565" algn="l"/>
              </a:tabLst>
            </a:pPr>
            <a:r>
              <a:rPr dirty="0" sz="3200">
                <a:latin typeface="Times New Roman"/>
                <a:cs typeface="Times New Roman"/>
              </a:rPr>
              <a:t>Majority of Ethiopian rivers are not suitable for</a:t>
            </a:r>
            <a:r>
              <a:rPr dirty="0" sz="3200" spc="-1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transportation.  except </a:t>
            </a:r>
            <a:r>
              <a:rPr dirty="0" sz="3200" spc="-30" i="1">
                <a:latin typeface="Times New Roman"/>
                <a:cs typeface="Times New Roman"/>
              </a:rPr>
              <a:t>Baro </a:t>
            </a:r>
            <a:r>
              <a:rPr dirty="0" sz="3200" i="1">
                <a:latin typeface="Times New Roman"/>
                <a:cs typeface="Times New Roman"/>
              </a:rPr>
              <a:t>river</a:t>
            </a:r>
            <a:endParaRPr sz="3200">
              <a:latin typeface="Times New Roman"/>
              <a:cs typeface="Times New Roman"/>
            </a:endParaRPr>
          </a:p>
          <a:p>
            <a:pPr lvl="1" marL="864235" indent="-457834">
              <a:lnSpc>
                <a:spcPct val="100000"/>
              </a:lnSpc>
              <a:spcBef>
                <a:spcPts val="690"/>
              </a:spcBef>
              <a:buFont typeface="Wingdings"/>
              <a:buChar char=""/>
              <a:tabLst>
                <a:tab pos="864235" algn="l"/>
                <a:tab pos="864869" algn="l"/>
              </a:tabLst>
            </a:pPr>
            <a:r>
              <a:rPr dirty="0" sz="3200">
                <a:latin typeface="Times New Roman"/>
                <a:cs typeface="Times New Roman"/>
              </a:rPr>
              <a:t>Lake </a:t>
            </a:r>
            <a:r>
              <a:rPr dirty="0" sz="3200" spc="-60">
                <a:latin typeface="Times New Roman"/>
                <a:cs typeface="Times New Roman"/>
              </a:rPr>
              <a:t>Tana </a:t>
            </a:r>
            <a:r>
              <a:rPr dirty="0" sz="3200">
                <a:latin typeface="Times New Roman"/>
                <a:cs typeface="Times New Roman"/>
              </a:rPr>
              <a:t>and Abaya are relatively the most</a:t>
            </a:r>
            <a:r>
              <a:rPr dirty="0" sz="3200" spc="-27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navigable</a:t>
            </a:r>
            <a:endParaRPr sz="3200">
              <a:latin typeface="Times New Roman"/>
              <a:cs typeface="Times New Roman"/>
            </a:endParaRPr>
          </a:p>
          <a:p>
            <a:pPr marL="429895" indent="-417830">
              <a:lnSpc>
                <a:spcPct val="100000"/>
              </a:lnSpc>
              <a:spcBef>
                <a:spcPts val="2070"/>
              </a:spcBef>
              <a:buAutoNum type="alphaLcParenR" startAt="3"/>
              <a:tabLst>
                <a:tab pos="430530" algn="l"/>
              </a:tabLst>
            </a:pPr>
            <a:r>
              <a:rPr dirty="0" sz="3200" b="1">
                <a:latin typeface="Times New Roman"/>
                <a:cs typeface="Times New Roman"/>
              </a:rPr>
              <a:t>Fishing and</a:t>
            </a:r>
            <a:r>
              <a:rPr dirty="0" sz="3200" spc="-40" b="1">
                <a:latin typeface="Times New Roman"/>
                <a:cs typeface="Times New Roman"/>
              </a:rPr>
              <a:t> </a:t>
            </a:r>
            <a:r>
              <a:rPr dirty="0" sz="3200" spc="-5" b="1">
                <a:latin typeface="Times New Roman"/>
                <a:cs typeface="Times New Roman"/>
              </a:rPr>
              <a:t>Recreation:</a:t>
            </a:r>
            <a:endParaRPr sz="3200">
              <a:latin typeface="Times New Roman"/>
              <a:cs typeface="Times New Roman"/>
            </a:endParaRPr>
          </a:p>
          <a:p>
            <a:pPr lvl="1" marL="864235" indent="-457834">
              <a:lnSpc>
                <a:spcPct val="100000"/>
              </a:lnSpc>
              <a:spcBef>
                <a:spcPts val="1880"/>
              </a:spcBef>
              <a:buFont typeface="Wingdings"/>
              <a:buChar char=""/>
              <a:tabLst>
                <a:tab pos="864869" algn="l"/>
              </a:tabLst>
            </a:pPr>
            <a:r>
              <a:rPr dirty="0" sz="3200">
                <a:latin typeface="Times New Roman"/>
                <a:cs typeface="Times New Roman"/>
              </a:rPr>
              <a:t>The majority of Ethiopian lakes are </a:t>
            </a:r>
            <a:r>
              <a:rPr dirty="0" sz="3200" spc="-5">
                <a:latin typeface="Times New Roman"/>
                <a:cs typeface="Times New Roman"/>
              </a:rPr>
              <a:t>rich </a:t>
            </a:r>
            <a:r>
              <a:rPr dirty="0" sz="3200">
                <a:latin typeface="Times New Roman"/>
                <a:cs typeface="Times New Roman"/>
              </a:rPr>
              <a:t>in</a:t>
            </a:r>
            <a:r>
              <a:rPr dirty="0" sz="3200" spc="-114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fish</a:t>
            </a:r>
            <a:endParaRPr sz="3200">
              <a:latin typeface="Times New Roman"/>
              <a:cs typeface="Times New Roman"/>
            </a:endParaRPr>
          </a:p>
          <a:p>
            <a:pPr marL="709930" marR="110489" indent="-457200">
              <a:lnSpc>
                <a:spcPts val="3760"/>
              </a:lnSpc>
              <a:spcBef>
                <a:spcPts val="1045"/>
              </a:spcBef>
              <a:buFont typeface="Wingdings"/>
              <a:buChar char=""/>
              <a:tabLst>
                <a:tab pos="709930" algn="l"/>
                <a:tab pos="710565" algn="l"/>
              </a:tabLst>
            </a:pPr>
            <a:r>
              <a:rPr dirty="0" sz="3200">
                <a:latin typeface="Times New Roman"/>
                <a:cs typeface="Times New Roman"/>
              </a:rPr>
              <a:t>Currently Lake </a:t>
            </a:r>
            <a:r>
              <a:rPr dirty="0" sz="3200" spc="-60">
                <a:latin typeface="Times New Roman"/>
                <a:cs typeface="Times New Roman"/>
              </a:rPr>
              <a:t>Tana </a:t>
            </a:r>
            <a:r>
              <a:rPr dirty="0" sz="3200">
                <a:latin typeface="Times New Roman"/>
                <a:cs typeface="Times New Roman"/>
              </a:rPr>
              <a:t>and Chamo are potentially the major</a:t>
            </a:r>
            <a:r>
              <a:rPr dirty="0" sz="3200" spc="-10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fishing  grounds</a:t>
            </a:r>
            <a:endParaRPr sz="3200">
              <a:latin typeface="Times New Roman"/>
              <a:cs typeface="Times New Roman"/>
            </a:endParaRPr>
          </a:p>
          <a:p>
            <a:pPr marL="519430" marR="5080" indent="-457200">
              <a:lnSpc>
                <a:spcPts val="3760"/>
              </a:lnSpc>
              <a:spcBef>
                <a:spcPts val="1325"/>
              </a:spcBef>
              <a:buFont typeface="Wingdings"/>
              <a:buChar char=""/>
              <a:tabLst>
                <a:tab pos="520065" algn="l"/>
              </a:tabLst>
            </a:pPr>
            <a:r>
              <a:rPr dirty="0" sz="3200">
                <a:latin typeface="Times New Roman"/>
                <a:cs typeface="Times New Roman"/>
              </a:rPr>
              <a:t>&gt; 60% of fish supplies are coming from Ethiopian main Rift</a:t>
            </a:r>
            <a:r>
              <a:rPr dirty="0" sz="3200" spc="-225">
                <a:latin typeface="Times New Roman"/>
                <a:cs typeface="Times New Roman"/>
              </a:rPr>
              <a:t> </a:t>
            </a:r>
            <a:r>
              <a:rPr dirty="0" sz="3200" spc="-60">
                <a:latin typeface="Times New Roman"/>
                <a:cs typeface="Times New Roman"/>
              </a:rPr>
              <a:t>Valley  </a:t>
            </a:r>
            <a:r>
              <a:rPr dirty="0" sz="3200">
                <a:latin typeface="Times New Roman"/>
                <a:cs typeface="Times New Roman"/>
              </a:rPr>
              <a:t>lakes.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0660" y="110569"/>
            <a:ext cx="11923395" cy="65036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668020" marR="389255" indent="-457200">
              <a:lnSpc>
                <a:spcPct val="150000"/>
              </a:lnSpc>
              <a:spcBef>
                <a:spcPts val="95"/>
              </a:spcBef>
              <a:buFont typeface="Wingdings"/>
              <a:buChar char=""/>
              <a:tabLst>
                <a:tab pos="668020" algn="l"/>
              </a:tabLst>
            </a:pPr>
            <a:r>
              <a:rPr dirty="0" sz="3200">
                <a:latin typeface="Times New Roman"/>
                <a:cs typeface="Times New Roman"/>
              </a:rPr>
              <a:t>Some of the lakes are </a:t>
            </a:r>
            <a:r>
              <a:rPr dirty="0" sz="3200" spc="-5">
                <a:latin typeface="Times New Roman"/>
                <a:cs typeface="Times New Roman"/>
              </a:rPr>
              <a:t>threatened </a:t>
            </a:r>
            <a:r>
              <a:rPr dirty="0" sz="3200">
                <a:latin typeface="Times New Roman"/>
                <a:cs typeface="Times New Roman"/>
              </a:rPr>
              <a:t>by </a:t>
            </a:r>
            <a:r>
              <a:rPr dirty="0" sz="3200" spc="-5">
                <a:latin typeface="Times New Roman"/>
                <a:cs typeface="Times New Roman"/>
              </a:rPr>
              <a:t>sedimentation, invasive  </a:t>
            </a:r>
            <a:r>
              <a:rPr dirty="0" sz="3200">
                <a:latin typeface="Times New Roman"/>
                <a:cs typeface="Times New Roman"/>
              </a:rPr>
              <a:t>species (water hyacinth), over </a:t>
            </a:r>
            <a:r>
              <a:rPr dirty="0" sz="3200" spc="-5">
                <a:latin typeface="Times New Roman"/>
                <a:cs typeface="Times New Roman"/>
              </a:rPr>
              <a:t>exploitation and </a:t>
            </a:r>
            <a:r>
              <a:rPr dirty="0" sz="3200">
                <a:latin typeface="Times New Roman"/>
                <a:cs typeface="Times New Roman"/>
              </a:rPr>
              <a:t>expansion </a:t>
            </a:r>
            <a:r>
              <a:rPr dirty="0" sz="3200" spc="-10">
                <a:latin typeface="Times New Roman"/>
                <a:cs typeface="Times New Roman"/>
              </a:rPr>
              <a:t>of  </a:t>
            </a:r>
            <a:r>
              <a:rPr dirty="0" sz="3200">
                <a:latin typeface="Times New Roman"/>
                <a:cs typeface="Times New Roman"/>
              </a:rPr>
              <a:t>investments around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lakes.</a:t>
            </a:r>
            <a:endParaRPr sz="3200">
              <a:latin typeface="Times New Roman"/>
              <a:cs typeface="Times New Roman"/>
            </a:endParaRPr>
          </a:p>
          <a:p>
            <a:pPr marL="3686175">
              <a:lnSpc>
                <a:spcPts val="3645"/>
              </a:lnSpc>
            </a:pPr>
            <a:r>
              <a:rPr dirty="0" sz="3200" b="1">
                <a:solidFill>
                  <a:srgbClr val="006FC0"/>
                </a:solidFill>
                <a:latin typeface="Times New Roman"/>
                <a:cs typeface="Times New Roman"/>
              </a:rPr>
              <a:t>CHAPTER</a:t>
            </a:r>
            <a:r>
              <a:rPr dirty="0" sz="3200" spc="-20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6FC0"/>
                </a:solidFill>
                <a:latin typeface="Times New Roman"/>
                <a:cs typeface="Times New Roman"/>
              </a:rPr>
              <a:t>FIVE</a:t>
            </a:r>
            <a:endParaRPr sz="3200">
              <a:latin typeface="Times New Roman"/>
              <a:cs typeface="Times New Roman"/>
            </a:endParaRPr>
          </a:p>
          <a:p>
            <a:pPr marL="614045">
              <a:lnSpc>
                <a:spcPct val="100000"/>
              </a:lnSpc>
              <a:spcBef>
                <a:spcPts val="745"/>
              </a:spcBef>
            </a:pPr>
            <a:r>
              <a:rPr dirty="0" sz="3200" b="1">
                <a:solidFill>
                  <a:srgbClr val="006FC0"/>
                </a:solidFill>
                <a:latin typeface="Times New Roman"/>
                <a:cs typeface="Times New Roman"/>
              </a:rPr>
              <a:t>WEATHER &amp; CLIMATE OF ETHIOPIA AND THE</a:t>
            </a:r>
            <a:r>
              <a:rPr dirty="0" sz="3200" spc="-50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6FC0"/>
                </a:solidFill>
                <a:latin typeface="Times New Roman"/>
                <a:cs typeface="Times New Roman"/>
              </a:rPr>
              <a:t>HORN</a:t>
            </a:r>
            <a:endParaRPr sz="3200">
              <a:latin typeface="Times New Roman"/>
              <a:cs typeface="Times New Roman"/>
            </a:endParaRPr>
          </a:p>
          <a:p>
            <a:pPr lvl="1" marL="1021715" indent="-457834">
              <a:lnSpc>
                <a:spcPct val="100000"/>
              </a:lnSpc>
              <a:spcBef>
                <a:spcPts val="1065"/>
              </a:spcBef>
              <a:buFont typeface="Wingdings"/>
              <a:buChar char=""/>
              <a:tabLst>
                <a:tab pos="1022350" algn="l"/>
              </a:tabLst>
            </a:pPr>
            <a:r>
              <a:rPr dirty="0" sz="3200">
                <a:latin typeface="Times New Roman"/>
                <a:cs typeface="Times New Roman"/>
              </a:rPr>
              <a:t>What is the </a:t>
            </a:r>
            <a:r>
              <a:rPr dirty="0" sz="3200" spc="-5">
                <a:latin typeface="Times New Roman"/>
                <a:cs typeface="Times New Roman"/>
              </a:rPr>
              <a:t>difference </a:t>
            </a:r>
            <a:r>
              <a:rPr dirty="0" sz="3200">
                <a:latin typeface="Times New Roman"/>
                <a:cs typeface="Times New Roman"/>
              </a:rPr>
              <a:t>between weather &amp;</a:t>
            </a:r>
            <a:r>
              <a:rPr dirty="0" sz="3200" spc="-11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climate?</a:t>
            </a:r>
            <a:endParaRPr sz="320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00000"/>
              </a:lnSpc>
              <a:spcBef>
                <a:spcPts val="1125"/>
              </a:spcBef>
              <a:buFont typeface="Wingdings"/>
              <a:buChar char=""/>
              <a:tabLst>
                <a:tab pos="469900" algn="l"/>
              </a:tabLst>
            </a:pPr>
            <a:r>
              <a:rPr dirty="0" sz="3200" spc="-20" b="1" i="1">
                <a:latin typeface="Carlito"/>
                <a:cs typeface="Carlito"/>
              </a:rPr>
              <a:t>Weather: </a:t>
            </a:r>
            <a:r>
              <a:rPr dirty="0" sz="3200">
                <a:latin typeface="Times New Roman"/>
                <a:cs typeface="Times New Roman"/>
              </a:rPr>
              <a:t>is the current state </a:t>
            </a:r>
            <a:r>
              <a:rPr dirty="0" sz="3200" spc="5">
                <a:latin typeface="Times New Roman"/>
                <a:cs typeface="Times New Roman"/>
              </a:rPr>
              <a:t>of </a:t>
            </a:r>
            <a:r>
              <a:rPr dirty="0" sz="3200">
                <a:latin typeface="Times New Roman"/>
                <a:cs typeface="Times New Roman"/>
              </a:rPr>
              <a:t>the atmosphere including temperature,  atmospheric pressure, </a:t>
            </a:r>
            <a:r>
              <a:rPr dirty="0" sz="3200" spc="-25">
                <a:latin typeface="Times New Roman"/>
                <a:cs typeface="Times New Roman"/>
              </a:rPr>
              <a:t>humidity, </a:t>
            </a:r>
            <a:r>
              <a:rPr dirty="0" sz="3200">
                <a:latin typeface="Times New Roman"/>
                <a:cs typeface="Times New Roman"/>
              </a:rPr>
              <a:t>wind speed and direction, cloudiness  and</a:t>
            </a:r>
            <a:r>
              <a:rPr dirty="0" sz="3200" spc="-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precipitation.</a:t>
            </a:r>
            <a:endParaRPr sz="3200">
              <a:latin typeface="Times New Roman"/>
              <a:cs typeface="Times New Roman"/>
            </a:endParaRPr>
          </a:p>
          <a:p>
            <a:pPr lvl="1" marL="1021715" marR="286385" indent="-457200">
              <a:lnSpc>
                <a:spcPts val="3760"/>
              </a:lnSpc>
              <a:spcBef>
                <a:spcPts val="540"/>
              </a:spcBef>
              <a:buFont typeface="Wingdings"/>
              <a:buChar char=""/>
              <a:tabLst>
                <a:tab pos="1021715" algn="l"/>
                <a:tab pos="1022350" algn="l"/>
              </a:tabLst>
            </a:pPr>
            <a:r>
              <a:rPr dirty="0" sz="3200">
                <a:latin typeface="Times New Roman"/>
                <a:cs typeface="Times New Roman"/>
              </a:rPr>
              <a:t>Hotness or coldness, rainy or cloudiness, sunniness, windiness</a:t>
            </a:r>
            <a:r>
              <a:rPr dirty="0" sz="3200" spc="-8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or  calmness, of air you are feeling on the daily</a:t>
            </a:r>
            <a:r>
              <a:rPr dirty="0" sz="3200" spc="-114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base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149" y="438403"/>
            <a:ext cx="11634470" cy="61982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694690" marR="160020" indent="-457200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695325" algn="l"/>
              </a:tabLst>
            </a:pPr>
            <a:r>
              <a:rPr dirty="0" sz="3200" spc="-5" b="1" i="1">
                <a:latin typeface="Carlito"/>
                <a:cs typeface="Carlito"/>
              </a:rPr>
              <a:t>Climate: </a:t>
            </a:r>
            <a:r>
              <a:rPr dirty="0" sz="3200" spc="-35">
                <a:latin typeface="Carlito"/>
                <a:cs typeface="Carlito"/>
              </a:rPr>
              <a:t>refers </a:t>
            </a:r>
            <a:r>
              <a:rPr dirty="0" sz="3200">
                <a:latin typeface="Times New Roman"/>
                <a:cs typeface="Times New Roman"/>
              </a:rPr>
              <a:t>the state of the atmosphere over long time periods,  decades and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more.</a:t>
            </a:r>
            <a:endParaRPr sz="3200">
              <a:latin typeface="Times New Roman"/>
              <a:cs typeface="Times New Roman"/>
            </a:endParaRPr>
          </a:p>
          <a:p>
            <a:pPr lvl="1" marL="802005" marR="721995" indent="-457200">
              <a:lnSpc>
                <a:spcPts val="3760"/>
              </a:lnSpc>
              <a:spcBef>
                <a:spcPts val="1075"/>
              </a:spcBef>
              <a:buFont typeface="Wingdings"/>
              <a:buChar char=""/>
              <a:tabLst>
                <a:tab pos="802005" algn="l"/>
                <a:tab pos="802640" algn="l"/>
              </a:tabLst>
            </a:pPr>
            <a:r>
              <a:rPr dirty="0" sz="3200">
                <a:latin typeface="Times New Roman"/>
                <a:cs typeface="Times New Roman"/>
              </a:rPr>
              <a:t>is the composite of daily weather conditions recorded for</a:t>
            </a:r>
            <a:r>
              <a:rPr dirty="0" sz="3200" spc="-1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long  periods of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time.</a:t>
            </a:r>
            <a:endParaRPr sz="32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650"/>
              </a:spcBef>
              <a:buFont typeface="Wingdings"/>
              <a:buChar char=""/>
              <a:tabLst>
                <a:tab pos="469900" algn="l"/>
                <a:tab pos="4925060" algn="l"/>
                <a:tab pos="6743065" algn="l"/>
              </a:tabLst>
            </a:pPr>
            <a:r>
              <a:rPr dirty="0" sz="3200" spc="-5">
                <a:latin typeface="Carlito"/>
                <a:cs typeface="Carlito"/>
              </a:rPr>
              <a:t>The  </a:t>
            </a:r>
            <a:r>
              <a:rPr dirty="0" sz="3200" spc="-10">
                <a:latin typeface="Carlito"/>
                <a:cs typeface="Carlito"/>
              </a:rPr>
              <a:t>climate  </a:t>
            </a:r>
            <a:r>
              <a:rPr dirty="0" sz="3200">
                <a:latin typeface="Carlito"/>
                <a:cs typeface="Carlito"/>
              </a:rPr>
              <a:t>of</a:t>
            </a:r>
            <a:r>
              <a:rPr dirty="0" sz="3200" spc="-350">
                <a:latin typeface="Carlito"/>
                <a:cs typeface="Carlito"/>
              </a:rPr>
              <a:t> </a:t>
            </a:r>
            <a:r>
              <a:rPr dirty="0" sz="3200" spc="-5">
                <a:latin typeface="Carlito"/>
                <a:cs typeface="Carlito"/>
              </a:rPr>
              <a:t>Ethiopia</a:t>
            </a:r>
            <a:r>
              <a:rPr dirty="0" sz="3200" spc="380">
                <a:latin typeface="Carlito"/>
                <a:cs typeface="Carlito"/>
              </a:rPr>
              <a:t> </a:t>
            </a:r>
            <a:r>
              <a:rPr dirty="0" sz="3200" spc="-5">
                <a:latin typeface="Carlito"/>
                <a:cs typeface="Carlito"/>
              </a:rPr>
              <a:t>is	</a:t>
            </a:r>
            <a:r>
              <a:rPr dirty="0" sz="3200" spc="-15">
                <a:latin typeface="Carlito"/>
                <a:cs typeface="Carlito"/>
              </a:rPr>
              <a:t>controlled	</a:t>
            </a:r>
            <a:r>
              <a:rPr dirty="0" sz="3200" spc="-10">
                <a:latin typeface="Carlito"/>
                <a:cs typeface="Carlito"/>
              </a:rPr>
              <a:t>by </a:t>
            </a:r>
            <a:r>
              <a:rPr dirty="0" sz="3200">
                <a:latin typeface="Carlito"/>
                <a:cs typeface="Carlito"/>
              </a:rPr>
              <a:t>the seasonal </a:t>
            </a:r>
            <a:r>
              <a:rPr dirty="0" sz="3200" spc="-10">
                <a:latin typeface="Carlito"/>
                <a:cs typeface="Carlito"/>
              </a:rPr>
              <a:t>migration</a:t>
            </a:r>
            <a:r>
              <a:rPr dirty="0" sz="3200" spc="620">
                <a:latin typeface="Carlito"/>
                <a:cs typeface="Carlito"/>
              </a:rPr>
              <a:t> </a:t>
            </a:r>
            <a:r>
              <a:rPr dirty="0" sz="3200">
                <a:latin typeface="Carlito"/>
                <a:cs typeface="Carlito"/>
              </a:rPr>
              <a:t>of</a:t>
            </a:r>
            <a:endParaRPr sz="3200">
              <a:latin typeface="Carlito"/>
              <a:cs typeface="Carlito"/>
            </a:endParaRPr>
          </a:p>
          <a:p>
            <a:pPr marL="469900">
              <a:lnSpc>
                <a:spcPct val="100000"/>
              </a:lnSpc>
              <a:spcBef>
                <a:spcPts val="1920"/>
              </a:spcBef>
            </a:pPr>
            <a:r>
              <a:rPr dirty="0" sz="3200">
                <a:latin typeface="Carlito"/>
                <a:cs typeface="Carlito"/>
              </a:rPr>
              <a:t>the </a:t>
            </a:r>
            <a:r>
              <a:rPr dirty="0" sz="3200" spc="-15">
                <a:latin typeface="Carlito"/>
                <a:cs typeface="Carlito"/>
              </a:rPr>
              <a:t>ITCZ, complex </a:t>
            </a:r>
            <a:r>
              <a:rPr dirty="0" sz="3200" spc="-20">
                <a:latin typeface="Carlito"/>
                <a:cs typeface="Carlito"/>
              </a:rPr>
              <a:t>topography </a:t>
            </a:r>
            <a:r>
              <a:rPr dirty="0" sz="3200">
                <a:latin typeface="Carlito"/>
                <a:cs typeface="Carlito"/>
              </a:rPr>
              <a:t>of the </a:t>
            </a:r>
            <a:r>
              <a:rPr dirty="0" sz="3200" spc="-10">
                <a:latin typeface="Carlito"/>
                <a:cs typeface="Carlito"/>
              </a:rPr>
              <a:t>country</a:t>
            </a:r>
            <a:r>
              <a:rPr dirty="0" sz="3200" spc="85">
                <a:latin typeface="Carlito"/>
                <a:cs typeface="Carlito"/>
              </a:rPr>
              <a:t> </a:t>
            </a:r>
            <a:r>
              <a:rPr dirty="0" sz="3200" spc="-15">
                <a:latin typeface="Carlito"/>
                <a:cs typeface="Carlito"/>
              </a:rPr>
              <a:t>etc.</a:t>
            </a:r>
            <a:endParaRPr sz="3200">
              <a:latin typeface="Carlito"/>
              <a:cs typeface="Carlito"/>
            </a:endParaRPr>
          </a:p>
          <a:p>
            <a:pPr lvl="1" marL="763270" marR="433705" indent="-457200">
              <a:lnSpc>
                <a:spcPct val="100000"/>
              </a:lnSpc>
              <a:spcBef>
                <a:spcPts val="819"/>
              </a:spcBef>
              <a:buFont typeface="Wingdings"/>
              <a:buChar char=""/>
              <a:tabLst>
                <a:tab pos="763270" algn="l"/>
                <a:tab pos="763905" algn="l"/>
              </a:tabLst>
            </a:pPr>
            <a:r>
              <a:rPr dirty="0" sz="3200" spc="-15">
                <a:latin typeface="Carlito"/>
                <a:cs typeface="Carlito"/>
              </a:rPr>
              <a:t>ITCZ: </a:t>
            </a:r>
            <a:r>
              <a:rPr dirty="0" sz="3200">
                <a:latin typeface="Carlito"/>
                <a:cs typeface="Carlito"/>
              </a:rPr>
              <a:t>is </a:t>
            </a:r>
            <a:r>
              <a:rPr dirty="0" sz="3200" spc="-5">
                <a:latin typeface="Carlito"/>
                <a:cs typeface="Carlito"/>
              </a:rPr>
              <a:t>simply </a:t>
            </a:r>
            <a:r>
              <a:rPr dirty="0" sz="3200">
                <a:latin typeface="Carlito"/>
                <a:cs typeface="Carlito"/>
              </a:rPr>
              <a:t>the </a:t>
            </a:r>
            <a:r>
              <a:rPr dirty="0" sz="3200" spc="-20">
                <a:latin typeface="Carlito"/>
                <a:cs typeface="Carlito"/>
              </a:rPr>
              <a:t>convergence </a:t>
            </a:r>
            <a:r>
              <a:rPr dirty="0" sz="3200" spc="-5">
                <a:latin typeface="Carlito"/>
                <a:cs typeface="Carlito"/>
              </a:rPr>
              <a:t>of </a:t>
            </a:r>
            <a:r>
              <a:rPr dirty="0" sz="3200" spc="-10">
                <a:latin typeface="Carlito"/>
                <a:cs typeface="Carlito"/>
              </a:rPr>
              <a:t>Northeast </a:t>
            </a:r>
            <a:r>
              <a:rPr dirty="0" sz="3200" spc="-15">
                <a:latin typeface="Carlito"/>
                <a:cs typeface="Carlito"/>
              </a:rPr>
              <a:t>trade </a:t>
            </a:r>
            <a:r>
              <a:rPr dirty="0" sz="3200">
                <a:latin typeface="Carlito"/>
                <a:cs typeface="Carlito"/>
              </a:rPr>
              <a:t>&amp; </a:t>
            </a:r>
            <a:r>
              <a:rPr dirty="0" sz="3200" spc="-15">
                <a:latin typeface="Carlito"/>
                <a:cs typeface="Carlito"/>
              </a:rPr>
              <a:t>Equatorial  westerlies</a:t>
            </a:r>
            <a:r>
              <a:rPr dirty="0" sz="3200" spc="-25">
                <a:latin typeface="Carlito"/>
                <a:cs typeface="Carlito"/>
              </a:rPr>
              <a:t> </a:t>
            </a:r>
            <a:r>
              <a:rPr dirty="0" sz="3200">
                <a:latin typeface="Carlito"/>
                <a:cs typeface="Carlito"/>
              </a:rPr>
              <a:t>winds</a:t>
            </a:r>
            <a:endParaRPr sz="3200">
              <a:latin typeface="Carlito"/>
              <a:cs typeface="Carlito"/>
            </a:endParaRPr>
          </a:p>
          <a:p>
            <a:pPr marL="528955" marR="5080" indent="-457834">
              <a:lnSpc>
                <a:spcPct val="100000"/>
              </a:lnSpc>
              <a:spcBef>
                <a:spcPts val="2050"/>
              </a:spcBef>
              <a:buFont typeface="Wingdings"/>
              <a:buChar char=""/>
              <a:tabLst>
                <a:tab pos="529590" algn="l"/>
              </a:tabLst>
            </a:pPr>
            <a:r>
              <a:rPr dirty="0" sz="3200">
                <a:latin typeface="Carlito"/>
                <a:cs typeface="Carlito"/>
              </a:rPr>
              <a:t>In </a:t>
            </a:r>
            <a:r>
              <a:rPr dirty="0" sz="3200" spc="-10">
                <a:latin typeface="Carlito"/>
                <a:cs typeface="Carlito"/>
              </a:rPr>
              <a:t>Ethiopia, </a:t>
            </a:r>
            <a:r>
              <a:rPr dirty="0" sz="3200">
                <a:latin typeface="Carlito"/>
                <a:cs typeface="Carlito"/>
              </a:rPr>
              <a:t>the </a:t>
            </a:r>
            <a:r>
              <a:rPr dirty="0" sz="3200" spc="-15">
                <a:latin typeface="Carlito"/>
                <a:cs typeface="Carlito"/>
              </a:rPr>
              <a:t>temporal </a:t>
            </a:r>
            <a:r>
              <a:rPr dirty="0" sz="3200">
                <a:latin typeface="Carlito"/>
                <a:cs typeface="Carlito"/>
              </a:rPr>
              <a:t>and </a:t>
            </a:r>
            <a:r>
              <a:rPr dirty="0" sz="3200" spc="-10">
                <a:latin typeface="Carlito"/>
                <a:cs typeface="Carlito"/>
              </a:rPr>
              <a:t>spatial variations </a:t>
            </a:r>
            <a:r>
              <a:rPr dirty="0" sz="3200">
                <a:latin typeface="Carlito"/>
                <a:cs typeface="Carlito"/>
              </a:rPr>
              <a:t>in </a:t>
            </a:r>
            <a:r>
              <a:rPr dirty="0" sz="3200" spc="-5">
                <a:latin typeface="Carlito"/>
                <a:cs typeface="Carlito"/>
              </a:rPr>
              <a:t>elements of  </a:t>
            </a:r>
            <a:r>
              <a:rPr dirty="0" sz="3200" spc="-10">
                <a:latin typeface="Carlito"/>
                <a:cs typeface="Carlito"/>
              </a:rPr>
              <a:t>weather </a:t>
            </a:r>
            <a:r>
              <a:rPr dirty="0" sz="3200">
                <a:latin typeface="Carlito"/>
                <a:cs typeface="Carlito"/>
              </a:rPr>
              <a:t>and </a:t>
            </a:r>
            <a:r>
              <a:rPr dirty="0" sz="3200" spc="-15">
                <a:latin typeface="Carlito"/>
                <a:cs typeface="Carlito"/>
              </a:rPr>
              <a:t>climate </a:t>
            </a:r>
            <a:r>
              <a:rPr dirty="0" sz="3200" spc="-5">
                <a:latin typeface="Carlito"/>
                <a:cs typeface="Carlito"/>
              </a:rPr>
              <a:t>because of its </a:t>
            </a:r>
            <a:r>
              <a:rPr dirty="0" sz="3200">
                <a:latin typeface="Carlito"/>
                <a:cs typeface="Carlito"/>
              </a:rPr>
              <a:t>closeness </a:t>
            </a:r>
            <a:r>
              <a:rPr dirty="0" sz="3200" spc="-25">
                <a:latin typeface="Carlito"/>
                <a:cs typeface="Carlito"/>
              </a:rPr>
              <a:t>to </a:t>
            </a:r>
            <a:r>
              <a:rPr dirty="0" sz="3200" spc="-10">
                <a:latin typeface="Carlito"/>
                <a:cs typeface="Carlito"/>
              </a:rPr>
              <a:t>equator </a:t>
            </a:r>
            <a:r>
              <a:rPr dirty="0" sz="3200">
                <a:latin typeface="Carlito"/>
                <a:cs typeface="Carlito"/>
              </a:rPr>
              <a:t>and </a:t>
            </a:r>
            <a:r>
              <a:rPr dirty="0" sz="3200" spc="-5">
                <a:latin typeface="Carlito"/>
                <a:cs typeface="Carlito"/>
              </a:rPr>
              <a:t>Indian  Ocean.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0" y="416763"/>
            <a:ext cx="8837295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470534" algn="l"/>
              </a:tabLst>
            </a:pPr>
            <a:r>
              <a:rPr dirty="0" sz="3200" b="1">
                <a:latin typeface="Times New Roman"/>
                <a:cs typeface="Times New Roman"/>
              </a:rPr>
              <a:t>Elements </a:t>
            </a:r>
            <a:r>
              <a:rPr dirty="0" sz="3200" spc="-5" b="1">
                <a:latin typeface="Times New Roman"/>
                <a:cs typeface="Times New Roman"/>
              </a:rPr>
              <a:t>and Controls </a:t>
            </a:r>
            <a:r>
              <a:rPr dirty="0" sz="3200" b="1">
                <a:latin typeface="Times New Roman"/>
                <a:cs typeface="Times New Roman"/>
              </a:rPr>
              <a:t>of </a:t>
            </a:r>
            <a:r>
              <a:rPr dirty="0" sz="3200" spc="-25" b="1">
                <a:latin typeface="Times New Roman"/>
                <a:cs typeface="Times New Roman"/>
              </a:rPr>
              <a:t>Weather </a:t>
            </a:r>
            <a:r>
              <a:rPr dirty="0" sz="3200" b="1">
                <a:latin typeface="Times New Roman"/>
                <a:cs typeface="Times New Roman"/>
              </a:rPr>
              <a:t>and</a:t>
            </a:r>
            <a:r>
              <a:rPr dirty="0" sz="3200" spc="-204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Climate:</a:t>
            </a:r>
            <a:endParaRPr sz="32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80034" y="1101725"/>
          <a:ext cx="11290300" cy="5179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58055"/>
                <a:gridCol w="6513830"/>
              </a:tblGrid>
              <a:tr h="867028">
                <a:tc>
                  <a:txBody>
                    <a:bodyPr/>
                    <a:lstStyle/>
                    <a:p>
                      <a:pPr algn="ctr" marR="267335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dirty="0" sz="2800" spc="-5" b="1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Elements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44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66700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dirty="0" sz="2800" spc="-10" b="1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Controls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44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6702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dirty="0" sz="2800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1)</a:t>
                      </a:r>
                      <a:r>
                        <a:rPr dirty="0" sz="2800" spc="-5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 spc="-2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Temperature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50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dirty="0" sz="2800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1) Latitude and angle of </a:t>
                      </a:r>
                      <a:r>
                        <a:rPr dirty="0" sz="280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z="2800" spc="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 spc="-5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sun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50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6842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dirty="0" sz="2800">
                          <a:latin typeface="Times New Roman"/>
                          <a:cs typeface="Times New Roman"/>
                        </a:rPr>
                        <a:t>2) </a:t>
                      </a:r>
                      <a:r>
                        <a:rPr dirty="0" sz="2800" spc="-5">
                          <a:latin typeface="Times New Roman"/>
                          <a:cs typeface="Times New Roman"/>
                        </a:rPr>
                        <a:t>Precipitation and</a:t>
                      </a:r>
                      <a:r>
                        <a:rPr dirty="0" sz="28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 spc="-5">
                          <a:latin typeface="Times New Roman"/>
                          <a:cs typeface="Times New Roman"/>
                        </a:rPr>
                        <a:t>humidity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50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dirty="0" sz="2800">
                          <a:latin typeface="Times New Roman"/>
                          <a:cs typeface="Times New Roman"/>
                        </a:rPr>
                        <a:t>2) </a:t>
                      </a:r>
                      <a:r>
                        <a:rPr dirty="0" sz="2800" spc="-5">
                          <a:latin typeface="Times New Roman"/>
                          <a:cs typeface="Times New Roman"/>
                        </a:rPr>
                        <a:t>Land and water</a:t>
                      </a:r>
                      <a:r>
                        <a:rPr dirty="0" sz="28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>
                          <a:latin typeface="Times New Roman"/>
                          <a:cs typeface="Times New Roman"/>
                        </a:rPr>
                        <a:t>distribution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50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54583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dirty="0" sz="2800" spc="-5">
                          <a:latin typeface="Times New Roman"/>
                          <a:cs typeface="Times New Roman"/>
                        </a:rPr>
                        <a:t>3) </a:t>
                      </a:r>
                      <a:r>
                        <a:rPr dirty="0" sz="2800" spc="-25">
                          <a:latin typeface="Times New Roman"/>
                          <a:cs typeface="Times New Roman"/>
                        </a:rPr>
                        <a:t>Winds </a:t>
                      </a:r>
                      <a:r>
                        <a:rPr dirty="0" sz="2800" spc="-5">
                          <a:latin typeface="Times New Roman"/>
                          <a:cs typeface="Times New Roman"/>
                        </a:rPr>
                        <a:t>and air</a:t>
                      </a:r>
                      <a:r>
                        <a:rPr dirty="0" sz="28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>
                          <a:latin typeface="Times New Roman"/>
                          <a:cs typeface="Times New Roman"/>
                        </a:rPr>
                        <a:t>pressure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50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dirty="0" sz="2800" spc="-5">
                          <a:latin typeface="Times New Roman"/>
                          <a:cs typeface="Times New Roman"/>
                        </a:rPr>
                        <a:t>3) </a:t>
                      </a:r>
                      <a:r>
                        <a:rPr dirty="0" sz="2800" spc="-25">
                          <a:latin typeface="Times New Roman"/>
                          <a:cs typeface="Times New Roman"/>
                        </a:rPr>
                        <a:t>Winds </a:t>
                      </a:r>
                      <a:r>
                        <a:rPr dirty="0" sz="2800" spc="-5">
                          <a:latin typeface="Times New Roman"/>
                          <a:cs typeface="Times New Roman"/>
                        </a:rPr>
                        <a:t>and air</a:t>
                      </a:r>
                      <a:r>
                        <a:rPr dirty="0" sz="28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>
                          <a:latin typeface="Times New Roman"/>
                          <a:cs typeface="Times New Roman"/>
                        </a:rPr>
                        <a:t>pressure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50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54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dirty="0" sz="2800">
                          <a:latin typeface="Times New Roman"/>
                          <a:cs typeface="Times New Roman"/>
                        </a:rPr>
                        <a:t>4) </a:t>
                      </a:r>
                      <a:r>
                        <a:rPr dirty="0" sz="2800" spc="-5">
                          <a:latin typeface="Times New Roman"/>
                          <a:cs typeface="Times New Roman"/>
                        </a:rPr>
                        <a:t>Altitude and mountain</a:t>
                      </a:r>
                      <a:r>
                        <a:rPr dirty="0" sz="2800" spc="-1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 spc="-5">
                          <a:latin typeface="Times New Roman"/>
                          <a:cs typeface="Times New Roman"/>
                        </a:rPr>
                        <a:t>barriers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50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545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dirty="0" sz="2800">
                          <a:latin typeface="Times New Roman"/>
                          <a:cs typeface="Times New Roman"/>
                        </a:rPr>
                        <a:t>5) </a:t>
                      </a:r>
                      <a:r>
                        <a:rPr dirty="0" sz="2800" spc="-10">
                          <a:latin typeface="Times New Roman"/>
                          <a:cs typeface="Times New Roman"/>
                        </a:rPr>
                        <a:t>Ocean</a:t>
                      </a:r>
                      <a:r>
                        <a:rPr dirty="0" sz="28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>
                          <a:latin typeface="Times New Roman"/>
                          <a:cs typeface="Times New Roman"/>
                        </a:rPr>
                        <a:t>currents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57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3118" y="407924"/>
            <a:ext cx="11626215" cy="58870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98475" indent="-324485">
              <a:lnSpc>
                <a:spcPct val="100000"/>
              </a:lnSpc>
              <a:spcBef>
                <a:spcPts val="105"/>
              </a:spcBef>
              <a:buSzPct val="96875"/>
              <a:buFont typeface="Wingdings"/>
              <a:buChar char=""/>
              <a:tabLst>
                <a:tab pos="499109" algn="l"/>
              </a:tabLst>
            </a:pPr>
            <a:r>
              <a:rPr dirty="0" sz="3200" b="1" i="1">
                <a:latin typeface="Times New Roman"/>
                <a:cs typeface="Times New Roman"/>
              </a:rPr>
              <a:t>Controls of </a:t>
            </a:r>
            <a:r>
              <a:rPr dirty="0" sz="3200" spc="-35" b="1" i="1">
                <a:latin typeface="Times New Roman"/>
                <a:cs typeface="Times New Roman"/>
              </a:rPr>
              <a:t>Weather </a:t>
            </a:r>
            <a:r>
              <a:rPr dirty="0" sz="3200" b="1" i="1">
                <a:latin typeface="Times New Roman"/>
                <a:cs typeface="Times New Roman"/>
              </a:rPr>
              <a:t>and</a:t>
            </a:r>
            <a:r>
              <a:rPr dirty="0" sz="3200" spc="-65" b="1" i="1">
                <a:latin typeface="Times New Roman"/>
                <a:cs typeface="Times New Roman"/>
              </a:rPr>
              <a:t> </a:t>
            </a:r>
            <a:r>
              <a:rPr dirty="0" sz="3200" b="1" i="1">
                <a:latin typeface="Times New Roman"/>
                <a:cs typeface="Times New Roman"/>
              </a:rPr>
              <a:t>Climate: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50">
              <a:latin typeface="Times New Roman"/>
              <a:cs typeface="Times New Roman"/>
            </a:endParaRPr>
          </a:p>
          <a:p>
            <a:pPr marL="174625">
              <a:lnSpc>
                <a:spcPct val="100000"/>
              </a:lnSpc>
            </a:pPr>
            <a:r>
              <a:rPr dirty="0" sz="3200" b="1">
                <a:latin typeface="Times New Roman"/>
                <a:cs typeface="Times New Roman"/>
              </a:rPr>
              <a:t>1)</a:t>
            </a:r>
            <a:r>
              <a:rPr dirty="0" sz="3200" spc="-1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Latitude:</a:t>
            </a:r>
            <a:endParaRPr sz="3200">
              <a:latin typeface="Times New Roman"/>
              <a:cs typeface="Times New Roman"/>
            </a:endParaRPr>
          </a:p>
          <a:p>
            <a:pPr marL="631825" marR="147320" indent="-457200">
              <a:lnSpc>
                <a:spcPts val="3760"/>
              </a:lnSpc>
              <a:spcBef>
                <a:spcPts val="2110"/>
              </a:spcBef>
              <a:buFont typeface="Wingdings"/>
              <a:buChar char=""/>
              <a:tabLst>
                <a:tab pos="632460" algn="l"/>
              </a:tabLst>
            </a:pPr>
            <a:r>
              <a:rPr dirty="0" sz="3200">
                <a:latin typeface="Times New Roman"/>
                <a:cs typeface="Times New Roman"/>
              </a:rPr>
              <a:t>is the distance of a location from the equator </a:t>
            </a:r>
            <a:r>
              <a:rPr dirty="0" sz="3200" spc="5">
                <a:latin typeface="Times New Roman"/>
                <a:cs typeface="Times New Roman"/>
              </a:rPr>
              <a:t>(angular </a:t>
            </a:r>
            <a:r>
              <a:rPr dirty="0" sz="3200">
                <a:latin typeface="Times New Roman"/>
                <a:cs typeface="Times New Roman"/>
              </a:rPr>
              <a:t>location of</a:t>
            </a:r>
            <a:r>
              <a:rPr dirty="0" sz="3200" spc="-1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  place to the direct rays of the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sun)</a:t>
            </a:r>
            <a:endParaRPr sz="3200">
              <a:latin typeface="Times New Roman"/>
              <a:cs typeface="Times New Roman"/>
            </a:endParaRPr>
          </a:p>
          <a:p>
            <a:pPr lvl="1" marL="877569" marR="5080" indent="-457200">
              <a:lnSpc>
                <a:spcPts val="5760"/>
              </a:lnSpc>
              <a:spcBef>
                <a:spcPts val="55"/>
              </a:spcBef>
              <a:buFont typeface="Wingdings"/>
              <a:buChar char=""/>
              <a:tabLst>
                <a:tab pos="877569" algn="l"/>
                <a:tab pos="878205" algn="l"/>
              </a:tabLst>
            </a:pPr>
            <a:r>
              <a:rPr dirty="0" sz="3200">
                <a:latin typeface="Times New Roman"/>
                <a:cs typeface="Times New Roman"/>
              </a:rPr>
              <a:t>The sun shines </a:t>
            </a:r>
            <a:r>
              <a:rPr dirty="0" sz="3200" spc="-5">
                <a:latin typeface="Times New Roman"/>
                <a:cs typeface="Times New Roman"/>
              </a:rPr>
              <a:t>directly </a:t>
            </a:r>
            <a:r>
              <a:rPr dirty="0" sz="3200">
                <a:latin typeface="Times New Roman"/>
                <a:cs typeface="Times New Roman"/>
              </a:rPr>
              <a:t>on </a:t>
            </a:r>
            <a:r>
              <a:rPr dirty="0" sz="3200" spc="-5">
                <a:latin typeface="Times New Roman"/>
                <a:cs typeface="Times New Roman"/>
              </a:rPr>
              <a:t>equator for more </a:t>
            </a:r>
            <a:r>
              <a:rPr dirty="0" sz="3200">
                <a:latin typeface="Times New Roman"/>
                <a:cs typeface="Times New Roman"/>
              </a:rPr>
              <a:t>hours </a:t>
            </a:r>
            <a:r>
              <a:rPr dirty="0" sz="3200" spc="-5">
                <a:latin typeface="Times New Roman"/>
                <a:cs typeface="Times New Roman"/>
              </a:rPr>
              <a:t>during the </a:t>
            </a:r>
            <a:r>
              <a:rPr dirty="0" sz="3200">
                <a:latin typeface="Times New Roman"/>
                <a:cs typeface="Times New Roman"/>
              </a:rPr>
              <a:t>year  than anywhere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else.</a:t>
            </a:r>
            <a:endParaRPr sz="3200">
              <a:latin typeface="Times New Roman"/>
              <a:cs typeface="Times New Roman"/>
            </a:endParaRPr>
          </a:p>
          <a:p>
            <a:pPr marL="469900" marR="55244" indent="-457200">
              <a:lnSpc>
                <a:spcPts val="3760"/>
              </a:lnSpc>
              <a:spcBef>
                <a:spcPts val="860"/>
              </a:spcBef>
              <a:buFont typeface="Wingdings"/>
              <a:buChar char=""/>
              <a:tabLst>
                <a:tab pos="469900" algn="l"/>
              </a:tabLst>
            </a:pPr>
            <a:r>
              <a:rPr dirty="0" sz="3200">
                <a:latin typeface="Times New Roman"/>
                <a:cs typeface="Times New Roman"/>
              </a:rPr>
              <a:t>towards the poles, less solar insolation is received during the year</a:t>
            </a:r>
            <a:r>
              <a:rPr dirty="0" sz="3200" spc="-8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&amp;  the temperature become</a:t>
            </a:r>
            <a:r>
              <a:rPr dirty="0" sz="3200" spc="-75">
                <a:latin typeface="Times New Roman"/>
                <a:cs typeface="Times New Roman"/>
              </a:rPr>
              <a:t> </a:t>
            </a:r>
            <a:r>
              <a:rPr dirty="0" sz="3200" spc="-25">
                <a:latin typeface="Times New Roman"/>
                <a:cs typeface="Times New Roman"/>
              </a:rPr>
              <a:t>colder.</a:t>
            </a:r>
            <a:endParaRPr sz="3200">
              <a:latin typeface="Times New Roman"/>
              <a:cs typeface="Times New Roman"/>
            </a:endParaRPr>
          </a:p>
          <a:p>
            <a:pPr lvl="1" marL="631825" indent="-457834">
              <a:lnSpc>
                <a:spcPct val="100000"/>
              </a:lnSpc>
              <a:spcBef>
                <a:spcPts val="1825"/>
              </a:spcBef>
              <a:buFont typeface="Wingdings"/>
              <a:buChar char=""/>
              <a:tabLst>
                <a:tab pos="632460" algn="l"/>
              </a:tabLst>
            </a:pPr>
            <a:r>
              <a:rPr dirty="0" sz="3200">
                <a:latin typeface="Times New Roman"/>
                <a:cs typeface="Times New Roman"/>
              </a:rPr>
              <a:t>Latitudinal location of Ethiopia and the Horn resulted</a:t>
            </a:r>
            <a:r>
              <a:rPr dirty="0" sz="3200" spc="-1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in: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5147" y="142849"/>
            <a:ext cx="11694160" cy="6407785"/>
          </a:xfrm>
          <a:prstGeom prst="rect">
            <a:avLst/>
          </a:prstGeom>
        </p:spPr>
        <p:txBody>
          <a:bodyPr wrap="square" lIns="0" tIns="168910" rIns="0" bIns="0" rtlCol="0" vert="horz">
            <a:spAutoFit/>
          </a:bodyPr>
          <a:lstStyle/>
          <a:p>
            <a:pPr marL="840740" indent="-457834">
              <a:lnSpc>
                <a:spcPct val="100000"/>
              </a:lnSpc>
              <a:spcBef>
                <a:spcPts val="1330"/>
              </a:spcBef>
              <a:buFont typeface="Wingdings"/>
              <a:buChar char=""/>
              <a:tabLst>
                <a:tab pos="841375" algn="l"/>
              </a:tabLst>
            </a:pPr>
            <a:r>
              <a:rPr dirty="0" sz="3200" i="1">
                <a:solidFill>
                  <a:srgbClr val="231F20"/>
                </a:solidFill>
                <a:latin typeface="Times New Roman"/>
                <a:cs typeface="Times New Roman"/>
              </a:rPr>
              <a:t>high average</a:t>
            </a:r>
            <a:r>
              <a:rPr dirty="0" sz="3200" spc="-40" i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3200" spc="-10" i="1">
                <a:solidFill>
                  <a:srgbClr val="231F20"/>
                </a:solidFill>
                <a:latin typeface="Times New Roman"/>
                <a:cs typeface="Times New Roman"/>
              </a:rPr>
              <a:t>temperatures</a:t>
            </a:r>
            <a:endParaRPr sz="3200">
              <a:latin typeface="Times New Roman"/>
              <a:cs typeface="Times New Roman"/>
            </a:endParaRPr>
          </a:p>
          <a:p>
            <a:pPr marL="840740" indent="-457834">
              <a:lnSpc>
                <a:spcPct val="100000"/>
              </a:lnSpc>
              <a:spcBef>
                <a:spcPts val="1235"/>
              </a:spcBef>
              <a:buFont typeface="Wingdings"/>
              <a:buChar char=""/>
              <a:tabLst>
                <a:tab pos="841375" algn="l"/>
              </a:tabLst>
            </a:pPr>
            <a:r>
              <a:rPr dirty="0" sz="3200" i="1">
                <a:solidFill>
                  <a:srgbClr val="231F20"/>
                </a:solidFill>
                <a:latin typeface="Times New Roman"/>
                <a:cs typeface="Times New Roman"/>
              </a:rPr>
              <a:t>high daily and small annual ranges of</a:t>
            </a:r>
            <a:r>
              <a:rPr dirty="0" sz="3200" spc="-140" i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3200" spc="-10" i="1">
                <a:solidFill>
                  <a:srgbClr val="231F20"/>
                </a:solidFill>
                <a:latin typeface="Times New Roman"/>
                <a:cs typeface="Times New Roman"/>
              </a:rPr>
              <a:t>temperature</a:t>
            </a:r>
            <a:endParaRPr sz="3200">
              <a:latin typeface="Times New Roman"/>
              <a:cs typeface="Times New Roman"/>
            </a:endParaRPr>
          </a:p>
          <a:p>
            <a:pPr marL="840740" indent="-457834">
              <a:lnSpc>
                <a:spcPct val="100000"/>
              </a:lnSpc>
              <a:spcBef>
                <a:spcPts val="335"/>
              </a:spcBef>
              <a:buFont typeface="Wingdings"/>
              <a:buChar char=""/>
              <a:tabLst>
                <a:tab pos="841375" algn="l"/>
                <a:tab pos="1494790" algn="l"/>
                <a:tab pos="3456304" algn="l"/>
                <a:tab pos="5193665" algn="l"/>
                <a:tab pos="5756275" algn="l"/>
                <a:tab pos="7016750" algn="l"/>
                <a:tab pos="7577455" algn="l"/>
                <a:tab pos="8411210" algn="l"/>
                <a:tab pos="9266555" algn="l"/>
                <a:tab pos="10346690" algn="l"/>
              </a:tabLst>
            </a:pPr>
            <a:r>
              <a:rPr dirty="0" sz="3200" spc="5" i="1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dirty="0" sz="3200" i="1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dirty="0" sz="3200" i="1">
                <a:solidFill>
                  <a:srgbClr val="231F20"/>
                </a:solidFill>
                <a:latin typeface="Times New Roman"/>
                <a:cs typeface="Times New Roman"/>
              </a:rPr>
              <a:t>	</a:t>
            </a:r>
            <a:r>
              <a:rPr dirty="0" sz="3200" i="1">
                <a:solidFill>
                  <a:srgbClr val="231F20"/>
                </a:solidFill>
                <a:latin typeface="Times New Roman"/>
                <a:cs typeface="Times New Roman"/>
              </a:rPr>
              <a:t>signi</a:t>
            </a:r>
            <a:r>
              <a:rPr dirty="0" sz="3200" spc="-20" i="1">
                <a:solidFill>
                  <a:srgbClr val="231F20"/>
                </a:solidFill>
                <a:latin typeface="Times New Roman"/>
                <a:cs typeface="Times New Roman"/>
              </a:rPr>
              <a:t>f</a:t>
            </a:r>
            <a:r>
              <a:rPr dirty="0" sz="3200" i="1">
                <a:solidFill>
                  <a:srgbClr val="231F20"/>
                </a:solidFill>
                <a:latin typeface="Times New Roman"/>
                <a:cs typeface="Times New Roman"/>
              </a:rPr>
              <a:t>icant</a:t>
            </a:r>
            <a:r>
              <a:rPr dirty="0" sz="3200" i="1">
                <a:solidFill>
                  <a:srgbClr val="231F20"/>
                </a:solidFill>
                <a:latin typeface="Times New Roman"/>
                <a:cs typeface="Times New Roman"/>
              </a:rPr>
              <a:t>	</a:t>
            </a:r>
            <a:r>
              <a:rPr dirty="0" sz="3200" i="1">
                <a:solidFill>
                  <a:srgbClr val="231F20"/>
                </a:solidFill>
                <a:latin typeface="Times New Roman"/>
                <a:cs typeface="Times New Roman"/>
              </a:rPr>
              <a:t>variation</a:t>
            </a:r>
            <a:r>
              <a:rPr dirty="0" sz="3200" i="1">
                <a:solidFill>
                  <a:srgbClr val="231F20"/>
                </a:solidFill>
                <a:latin typeface="Times New Roman"/>
                <a:cs typeface="Times New Roman"/>
              </a:rPr>
              <a:t>	</a:t>
            </a:r>
            <a:r>
              <a:rPr dirty="0" sz="3200" spc="-15" i="1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dirty="0" sz="3200" i="1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dirty="0" sz="3200" i="1">
                <a:solidFill>
                  <a:srgbClr val="231F20"/>
                </a:solidFill>
                <a:latin typeface="Times New Roman"/>
                <a:cs typeface="Times New Roman"/>
              </a:rPr>
              <a:t>	</a:t>
            </a:r>
            <a:r>
              <a:rPr dirty="0" sz="3200" spc="-15" i="1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dirty="0" sz="3200" i="1">
                <a:solidFill>
                  <a:srgbClr val="231F20"/>
                </a:solidFill>
                <a:latin typeface="Times New Roman"/>
                <a:cs typeface="Times New Roman"/>
              </a:rPr>
              <a:t>en</a:t>
            </a:r>
            <a:r>
              <a:rPr dirty="0" sz="3200" spc="5" i="1">
                <a:solidFill>
                  <a:srgbClr val="231F20"/>
                </a:solidFill>
                <a:latin typeface="Times New Roman"/>
                <a:cs typeface="Times New Roman"/>
              </a:rPr>
              <a:t>g</a:t>
            </a:r>
            <a:r>
              <a:rPr dirty="0" sz="3200" spc="-15" i="1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dirty="0" sz="3200" i="1">
                <a:solidFill>
                  <a:srgbClr val="231F20"/>
                </a:solidFill>
                <a:latin typeface="Times New Roman"/>
                <a:cs typeface="Times New Roman"/>
              </a:rPr>
              <a:t>h</a:t>
            </a:r>
            <a:r>
              <a:rPr dirty="0" sz="3200" i="1">
                <a:solidFill>
                  <a:srgbClr val="231F20"/>
                </a:solidFill>
                <a:latin typeface="Times New Roman"/>
                <a:cs typeface="Times New Roman"/>
              </a:rPr>
              <a:t>	</a:t>
            </a:r>
            <a:r>
              <a:rPr dirty="0" sz="3200" spc="5" i="1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dirty="0" sz="3200" i="1">
                <a:solidFill>
                  <a:srgbClr val="231F20"/>
                </a:solidFill>
                <a:latin typeface="Times New Roman"/>
                <a:cs typeface="Times New Roman"/>
              </a:rPr>
              <a:t>f</a:t>
            </a:r>
            <a:r>
              <a:rPr dirty="0" sz="3200" i="1">
                <a:solidFill>
                  <a:srgbClr val="231F20"/>
                </a:solidFill>
                <a:latin typeface="Times New Roman"/>
                <a:cs typeface="Times New Roman"/>
              </a:rPr>
              <a:t>	</a:t>
            </a:r>
            <a:r>
              <a:rPr dirty="0" sz="3200" i="1">
                <a:solidFill>
                  <a:srgbClr val="231F20"/>
                </a:solidFill>
                <a:latin typeface="Times New Roman"/>
                <a:cs typeface="Times New Roman"/>
              </a:rPr>
              <a:t>day</a:t>
            </a:r>
            <a:r>
              <a:rPr dirty="0" sz="3200" i="1">
                <a:solidFill>
                  <a:srgbClr val="231F20"/>
                </a:solidFill>
                <a:latin typeface="Times New Roman"/>
                <a:cs typeface="Times New Roman"/>
              </a:rPr>
              <a:t>	</a:t>
            </a:r>
            <a:r>
              <a:rPr dirty="0" sz="3200" spc="-10" i="1">
                <a:solidFill>
                  <a:srgbClr val="231F20"/>
                </a:solidFill>
                <a:latin typeface="Times New Roman"/>
                <a:cs typeface="Times New Roman"/>
              </a:rPr>
              <a:t>an</a:t>
            </a:r>
            <a:r>
              <a:rPr dirty="0" sz="3200" i="1">
                <a:solidFill>
                  <a:srgbClr val="231F20"/>
                </a:solidFill>
                <a:latin typeface="Times New Roman"/>
                <a:cs typeface="Times New Roman"/>
              </a:rPr>
              <a:t>d</a:t>
            </a:r>
            <a:r>
              <a:rPr dirty="0" sz="3200" i="1">
                <a:solidFill>
                  <a:srgbClr val="231F20"/>
                </a:solidFill>
                <a:latin typeface="Times New Roman"/>
                <a:cs typeface="Times New Roman"/>
              </a:rPr>
              <a:t>	</a:t>
            </a:r>
            <a:r>
              <a:rPr dirty="0" sz="3200" i="1">
                <a:solidFill>
                  <a:srgbClr val="231F20"/>
                </a:solidFill>
                <a:latin typeface="Times New Roman"/>
                <a:cs typeface="Times New Roman"/>
              </a:rPr>
              <a:t>night</a:t>
            </a:r>
            <a:r>
              <a:rPr dirty="0" sz="3200" i="1">
                <a:solidFill>
                  <a:srgbClr val="231F20"/>
                </a:solidFill>
                <a:latin typeface="Times New Roman"/>
                <a:cs typeface="Times New Roman"/>
              </a:rPr>
              <a:t>	</a:t>
            </a:r>
            <a:r>
              <a:rPr dirty="0" sz="3200" i="1">
                <a:solidFill>
                  <a:srgbClr val="231F20"/>
                </a:solidFill>
                <a:latin typeface="Times New Roman"/>
                <a:cs typeface="Times New Roman"/>
              </a:rPr>
              <a:t>b</a:t>
            </a:r>
            <a:r>
              <a:rPr dirty="0" sz="3200" spc="5" i="1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dirty="0" sz="3200" i="1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dirty="0" sz="3200" spc="-15" i="1">
                <a:solidFill>
                  <a:srgbClr val="231F20"/>
                </a:solidFill>
                <a:latin typeface="Times New Roman"/>
                <a:cs typeface="Times New Roman"/>
              </a:rPr>
              <a:t>w</a:t>
            </a:r>
            <a:r>
              <a:rPr dirty="0" sz="3200" i="1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dirty="0" sz="3200" spc="5" i="1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dirty="0" sz="3200" i="1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endParaRPr sz="3200">
              <a:latin typeface="Times New Roman"/>
              <a:cs typeface="Times New Roman"/>
            </a:endParaRPr>
          </a:p>
          <a:p>
            <a:pPr marL="840740">
              <a:lnSpc>
                <a:spcPct val="100000"/>
              </a:lnSpc>
              <a:spcBef>
                <a:spcPts val="1925"/>
              </a:spcBef>
            </a:pPr>
            <a:r>
              <a:rPr dirty="0" sz="3200" i="1">
                <a:solidFill>
                  <a:srgbClr val="231F20"/>
                </a:solidFill>
                <a:latin typeface="Times New Roman"/>
                <a:cs typeface="Times New Roman"/>
              </a:rPr>
              <a:t>summer </a:t>
            </a:r>
            <a:r>
              <a:rPr dirty="0" sz="3200" spc="5" i="1">
                <a:solidFill>
                  <a:srgbClr val="231F20"/>
                </a:solidFill>
                <a:latin typeface="Times New Roman"/>
                <a:cs typeface="Times New Roman"/>
              </a:rPr>
              <a:t>and </a:t>
            </a:r>
            <a:r>
              <a:rPr dirty="0" sz="3200" i="1">
                <a:solidFill>
                  <a:srgbClr val="231F20"/>
                </a:solidFill>
                <a:latin typeface="Times New Roman"/>
                <a:cs typeface="Times New Roman"/>
              </a:rPr>
              <a:t>winter</a:t>
            </a:r>
            <a:r>
              <a:rPr dirty="0" sz="3200" spc="-40" i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3200" i="1">
                <a:solidFill>
                  <a:srgbClr val="231F20"/>
                </a:solidFill>
                <a:latin typeface="Times New Roman"/>
                <a:cs typeface="Times New Roman"/>
              </a:rPr>
              <a:t>etc.</a:t>
            </a:r>
            <a:endParaRPr sz="3200">
              <a:latin typeface="Times New Roman"/>
              <a:cs typeface="Times New Roman"/>
            </a:endParaRPr>
          </a:p>
          <a:p>
            <a:pPr marL="474345" indent="-462280">
              <a:lnSpc>
                <a:spcPct val="100000"/>
              </a:lnSpc>
              <a:spcBef>
                <a:spcPts val="545"/>
              </a:spcBef>
              <a:buAutoNum type="alphaLcParenR" startAt="2"/>
              <a:tabLst>
                <a:tab pos="474980" algn="l"/>
              </a:tabLst>
            </a:pPr>
            <a:r>
              <a:rPr dirty="0" sz="3200" b="1">
                <a:latin typeface="Times New Roman"/>
                <a:cs typeface="Times New Roman"/>
              </a:rPr>
              <a:t>Inclination of the Earth's</a:t>
            </a:r>
            <a:r>
              <a:rPr dirty="0" sz="3200" spc="-25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Axis:</a:t>
            </a:r>
            <a:endParaRPr sz="3200">
              <a:latin typeface="Times New Roman"/>
              <a:cs typeface="Times New Roman"/>
            </a:endParaRPr>
          </a:p>
          <a:p>
            <a:pPr lvl="1" marL="615315" marR="473709" indent="-457200">
              <a:lnSpc>
                <a:spcPts val="3760"/>
              </a:lnSpc>
              <a:spcBef>
                <a:spcPts val="1805"/>
              </a:spcBef>
              <a:buFont typeface="Wingdings"/>
              <a:buChar char=""/>
              <a:tabLst>
                <a:tab pos="615950" algn="l"/>
              </a:tabLst>
            </a:pPr>
            <a:r>
              <a:rPr dirty="0" sz="3200">
                <a:latin typeface="Times New Roman"/>
                <a:cs typeface="Times New Roman"/>
              </a:rPr>
              <a:t>This inclination determines the location of the </a:t>
            </a:r>
            <a:r>
              <a:rPr dirty="0" sz="3200" spc="-15">
                <a:latin typeface="Times New Roman"/>
                <a:cs typeface="Times New Roman"/>
              </a:rPr>
              <a:t>Tropics </a:t>
            </a:r>
            <a:r>
              <a:rPr dirty="0" sz="3200">
                <a:latin typeface="Times New Roman"/>
                <a:cs typeface="Times New Roman"/>
              </a:rPr>
              <a:t>of</a:t>
            </a:r>
            <a:r>
              <a:rPr dirty="0" sz="3200" spc="-150">
                <a:latin typeface="Times New Roman"/>
                <a:cs typeface="Times New Roman"/>
              </a:rPr>
              <a:t> </a:t>
            </a:r>
            <a:r>
              <a:rPr dirty="0" sz="3200" spc="-20">
                <a:latin typeface="Times New Roman"/>
                <a:cs typeface="Times New Roman"/>
              </a:rPr>
              <a:t>Cancer,  </a:t>
            </a:r>
            <a:r>
              <a:rPr dirty="0" sz="3200">
                <a:latin typeface="Times New Roman"/>
                <a:cs typeface="Times New Roman"/>
              </a:rPr>
              <a:t>Capricorn and the Arctic and Antarctic</a:t>
            </a:r>
            <a:r>
              <a:rPr dirty="0" sz="3200" spc="-4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Circles</a:t>
            </a:r>
            <a:endParaRPr sz="3200">
              <a:latin typeface="Times New Roman"/>
              <a:cs typeface="Times New Roman"/>
            </a:endParaRPr>
          </a:p>
          <a:p>
            <a:pPr marL="615315" indent="-457834">
              <a:lnSpc>
                <a:spcPct val="100000"/>
              </a:lnSpc>
              <a:spcBef>
                <a:spcPts val="1090"/>
              </a:spcBef>
              <a:buFont typeface="Wingdings"/>
              <a:buChar char=""/>
              <a:tabLst>
                <a:tab pos="615315" algn="l"/>
                <a:tab pos="615950" algn="l"/>
              </a:tabLst>
            </a:pPr>
            <a:r>
              <a:rPr dirty="0" sz="3200">
                <a:latin typeface="Times New Roman"/>
                <a:cs typeface="Times New Roman"/>
              </a:rPr>
              <a:t>As the earth </a:t>
            </a:r>
            <a:r>
              <a:rPr dirty="0" sz="3200" spc="-5">
                <a:latin typeface="Times New Roman"/>
                <a:cs typeface="Times New Roman"/>
              </a:rPr>
              <a:t>revolves around </a:t>
            </a:r>
            <a:r>
              <a:rPr dirty="0" sz="3200">
                <a:latin typeface="Times New Roman"/>
                <a:cs typeface="Times New Roman"/>
              </a:rPr>
              <a:t>the </a:t>
            </a:r>
            <a:r>
              <a:rPr dirty="0" sz="3200" spc="-5">
                <a:latin typeface="Times New Roman"/>
                <a:cs typeface="Times New Roman"/>
              </a:rPr>
              <a:t>sun, </a:t>
            </a:r>
            <a:r>
              <a:rPr dirty="0" sz="3200">
                <a:latin typeface="Times New Roman"/>
                <a:cs typeface="Times New Roman"/>
              </a:rPr>
              <a:t>inclination </a:t>
            </a:r>
            <a:r>
              <a:rPr dirty="0" sz="3200" spc="-5">
                <a:latin typeface="Times New Roman"/>
                <a:cs typeface="Times New Roman"/>
              </a:rPr>
              <a:t>produces </a:t>
            </a:r>
            <a:r>
              <a:rPr dirty="0" sz="3200">
                <a:latin typeface="Times New Roman"/>
                <a:cs typeface="Times New Roman"/>
              </a:rPr>
              <a:t>a</a:t>
            </a:r>
            <a:r>
              <a:rPr dirty="0" sz="3200" spc="685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Times New Roman"/>
                <a:cs typeface="Times New Roman"/>
              </a:rPr>
              <a:t>change</a:t>
            </a:r>
            <a:endParaRPr sz="3200">
              <a:latin typeface="Times New Roman"/>
              <a:cs typeface="Times New Roman"/>
            </a:endParaRPr>
          </a:p>
          <a:p>
            <a:pPr marL="615315" marR="5715">
              <a:lnSpc>
                <a:spcPts val="5760"/>
              </a:lnSpc>
              <a:spcBef>
                <a:spcPts val="515"/>
              </a:spcBef>
              <a:tabLst>
                <a:tab pos="1177925" algn="l"/>
                <a:tab pos="1917064" algn="l"/>
                <a:tab pos="3789045" algn="l"/>
                <a:tab pos="4372610" algn="l"/>
                <a:tab pos="5113655" algn="l"/>
                <a:tab pos="6154420" algn="l"/>
                <a:tab pos="7178675" algn="l"/>
                <a:tab pos="8416290" algn="l"/>
                <a:tab pos="8976995" algn="l"/>
                <a:tab pos="9874885" algn="l"/>
                <a:tab pos="11182350" algn="l"/>
              </a:tabLst>
            </a:pPr>
            <a:r>
              <a:rPr dirty="0" sz="3200" spc="-5">
                <a:latin typeface="Times New Roman"/>
                <a:cs typeface="Times New Roman"/>
              </a:rPr>
              <a:t>i</a:t>
            </a:r>
            <a:r>
              <a:rPr dirty="0" sz="3200">
                <a:latin typeface="Times New Roman"/>
                <a:cs typeface="Times New Roman"/>
              </a:rPr>
              <a:t>n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20">
                <a:latin typeface="Times New Roman"/>
                <a:cs typeface="Times New Roman"/>
              </a:rPr>
              <a:t>t</a:t>
            </a:r>
            <a:r>
              <a:rPr dirty="0" sz="3200">
                <a:latin typeface="Times New Roman"/>
                <a:cs typeface="Times New Roman"/>
              </a:rPr>
              <a:t>he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direc</a:t>
            </a:r>
            <a:r>
              <a:rPr dirty="0" sz="3200" spc="-15">
                <a:latin typeface="Times New Roman"/>
                <a:cs typeface="Times New Roman"/>
              </a:rPr>
              <a:t>t</a:t>
            </a:r>
            <a:r>
              <a:rPr dirty="0" sz="3200">
                <a:latin typeface="Times New Roman"/>
                <a:cs typeface="Times New Roman"/>
              </a:rPr>
              <a:t>n</a:t>
            </a:r>
            <a:r>
              <a:rPr dirty="0" sz="3200" spc="5">
                <a:latin typeface="Times New Roman"/>
                <a:cs typeface="Times New Roman"/>
              </a:rPr>
              <a:t>e</a:t>
            </a:r>
            <a:r>
              <a:rPr dirty="0" sz="3200">
                <a:latin typeface="Times New Roman"/>
                <a:cs typeface="Times New Roman"/>
              </a:rPr>
              <a:t>ss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10">
                <a:latin typeface="Times New Roman"/>
                <a:cs typeface="Times New Roman"/>
              </a:rPr>
              <a:t>o</a:t>
            </a:r>
            <a:r>
              <a:rPr dirty="0" sz="3200">
                <a:latin typeface="Times New Roman"/>
                <a:cs typeface="Times New Roman"/>
              </a:rPr>
              <a:t>f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15">
                <a:latin typeface="Times New Roman"/>
                <a:cs typeface="Times New Roman"/>
              </a:rPr>
              <a:t>t</a:t>
            </a:r>
            <a:r>
              <a:rPr dirty="0" sz="3200">
                <a:latin typeface="Times New Roman"/>
                <a:cs typeface="Times New Roman"/>
              </a:rPr>
              <a:t>he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sun's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10">
                <a:latin typeface="Times New Roman"/>
                <a:cs typeface="Times New Roman"/>
              </a:rPr>
              <a:t>r</a:t>
            </a:r>
            <a:r>
              <a:rPr dirty="0" sz="3200">
                <a:latin typeface="Times New Roman"/>
                <a:cs typeface="Times New Roman"/>
              </a:rPr>
              <a:t>a</a:t>
            </a:r>
            <a:r>
              <a:rPr dirty="0" sz="3200" spc="5">
                <a:latin typeface="Times New Roman"/>
                <a:cs typeface="Times New Roman"/>
              </a:rPr>
              <a:t>y</a:t>
            </a:r>
            <a:r>
              <a:rPr dirty="0" sz="3200">
                <a:latin typeface="Times New Roman"/>
                <a:cs typeface="Times New Roman"/>
              </a:rPr>
              <a:t>s</a:t>
            </a:r>
            <a:r>
              <a:rPr dirty="0" sz="3200">
                <a:latin typeface="Times New Roman"/>
                <a:cs typeface="Times New Roman"/>
              </a:rPr>
              <a:t>,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wh</a:t>
            </a:r>
            <a:r>
              <a:rPr dirty="0" sz="3200" spc="-20">
                <a:latin typeface="Times New Roman"/>
                <a:cs typeface="Times New Roman"/>
              </a:rPr>
              <a:t>i</a:t>
            </a:r>
            <a:r>
              <a:rPr dirty="0" sz="3200">
                <a:latin typeface="Times New Roman"/>
                <a:cs typeface="Times New Roman"/>
              </a:rPr>
              <a:t>ch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5">
                <a:latin typeface="Times New Roman"/>
                <a:cs typeface="Times New Roman"/>
              </a:rPr>
              <a:t>i</a:t>
            </a:r>
            <a:r>
              <a:rPr dirty="0" sz="3200">
                <a:latin typeface="Times New Roman"/>
                <a:cs typeface="Times New Roman"/>
              </a:rPr>
              <a:t>n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20">
                <a:latin typeface="Times New Roman"/>
                <a:cs typeface="Times New Roman"/>
              </a:rPr>
              <a:t>t</a:t>
            </a:r>
            <a:r>
              <a:rPr dirty="0" sz="3200">
                <a:latin typeface="Times New Roman"/>
                <a:cs typeface="Times New Roman"/>
              </a:rPr>
              <a:t>urn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causes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the  </a:t>
            </a:r>
            <a:r>
              <a:rPr dirty="0" sz="3200" spc="-5">
                <a:latin typeface="Times New Roman"/>
                <a:cs typeface="Times New Roman"/>
              </a:rPr>
              <a:t>differences in </a:t>
            </a:r>
            <a:r>
              <a:rPr dirty="0" sz="3200">
                <a:latin typeface="Times New Roman"/>
                <a:cs typeface="Times New Roman"/>
              </a:rPr>
              <a:t>length of </a:t>
            </a:r>
            <a:r>
              <a:rPr dirty="0" sz="3200" spc="5">
                <a:latin typeface="Times New Roman"/>
                <a:cs typeface="Times New Roman"/>
              </a:rPr>
              <a:t>day and</a:t>
            </a:r>
            <a:r>
              <a:rPr dirty="0" sz="3200" spc="-10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seasons.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3611" y="376504"/>
            <a:ext cx="11268710" cy="55740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469900" algn="l"/>
                <a:tab pos="470534" algn="l"/>
              </a:tabLst>
            </a:pPr>
            <a:r>
              <a:rPr dirty="0" sz="2800" spc="-20" b="1">
                <a:latin typeface="Carlito"/>
                <a:cs typeface="Carlito"/>
              </a:rPr>
              <a:t>Rotation</a:t>
            </a:r>
            <a:endParaRPr sz="2800">
              <a:latin typeface="Carlito"/>
              <a:cs typeface="Carlito"/>
            </a:endParaRPr>
          </a:p>
          <a:p>
            <a:pPr marL="469900" marR="5080">
              <a:lnSpc>
                <a:spcPct val="100000"/>
              </a:lnSpc>
              <a:spcBef>
                <a:spcPts val="5"/>
              </a:spcBef>
              <a:tabLst>
                <a:tab pos="5657850" algn="l"/>
              </a:tabLst>
            </a:pPr>
            <a:r>
              <a:rPr dirty="0" sz="2800" spc="-15">
                <a:latin typeface="Carlito"/>
                <a:cs typeface="Carlito"/>
              </a:rPr>
              <a:t>occurs </a:t>
            </a:r>
            <a:r>
              <a:rPr dirty="0" sz="2800" spc="-5">
                <a:latin typeface="Carlito"/>
                <a:cs typeface="Carlito"/>
              </a:rPr>
              <a:t>when </a:t>
            </a:r>
            <a:r>
              <a:rPr dirty="0" sz="2800" spc="-10">
                <a:latin typeface="Carlito"/>
                <a:cs typeface="Carlito"/>
              </a:rPr>
              <a:t>something</a:t>
            </a:r>
            <a:r>
              <a:rPr dirty="0" sz="2800" spc="105">
                <a:latin typeface="Carlito"/>
                <a:cs typeface="Carlito"/>
              </a:rPr>
              <a:t> </a:t>
            </a:r>
            <a:r>
              <a:rPr dirty="0" sz="2800" spc="-5">
                <a:latin typeface="Carlito"/>
                <a:cs typeface="Carlito"/>
              </a:rPr>
              <a:t>is</a:t>
            </a:r>
            <a:r>
              <a:rPr dirty="0" sz="2800" spc="15">
                <a:latin typeface="Carlito"/>
                <a:cs typeface="Carlito"/>
              </a:rPr>
              <a:t> </a:t>
            </a:r>
            <a:r>
              <a:rPr dirty="0" sz="2800" spc="-10">
                <a:latin typeface="Carlito"/>
                <a:cs typeface="Carlito"/>
              </a:rPr>
              <a:t>spinning	</a:t>
            </a:r>
            <a:r>
              <a:rPr dirty="0" sz="2800" spc="-15">
                <a:latin typeface="Carlito"/>
                <a:cs typeface="Carlito"/>
              </a:rPr>
              <a:t>around </a:t>
            </a:r>
            <a:r>
              <a:rPr dirty="0" sz="2800" spc="-5">
                <a:latin typeface="Carlito"/>
                <a:cs typeface="Carlito"/>
              </a:rPr>
              <a:t>an </a:t>
            </a:r>
            <a:r>
              <a:rPr dirty="0" sz="2800" spc="-10">
                <a:latin typeface="Carlito"/>
                <a:cs typeface="Carlito"/>
              </a:rPr>
              <a:t>axis. </a:t>
            </a:r>
            <a:r>
              <a:rPr dirty="0" sz="2800" spc="-20">
                <a:latin typeface="Carlito"/>
                <a:cs typeface="Carlito"/>
              </a:rPr>
              <a:t>Rotation </a:t>
            </a:r>
            <a:r>
              <a:rPr dirty="0" sz="2800" spc="-5">
                <a:latin typeface="Carlito"/>
                <a:cs typeface="Carlito"/>
              </a:rPr>
              <a:t>of the earth is  the </a:t>
            </a:r>
            <a:r>
              <a:rPr dirty="0" sz="2800" spc="-10">
                <a:latin typeface="Carlito"/>
                <a:cs typeface="Carlito"/>
              </a:rPr>
              <a:t>spinning </a:t>
            </a:r>
            <a:r>
              <a:rPr dirty="0" sz="2800" spc="-5">
                <a:latin typeface="Carlito"/>
                <a:cs typeface="Carlito"/>
              </a:rPr>
              <a:t>of earth on its </a:t>
            </a:r>
            <a:r>
              <a:rPr dirty="0" sz="2800" spc="-10">
                <a:latin typeface="Carlito"/>
                <a:cs typeface="Carlito"/>
              </a:rPr>
              <a:t>axis </a:t>
            </a:r>
            <a:r>
              <a:rPr dirty="0" sz="2800" spc="-5">
                <a:latin typeface="Carlito"/>
                <a:cs typeface="Carlito"/>
              </a:rPr>
              <a:t>it</a:t>
            </a:r>
            <a:r>
              <a:rPr dirty="0" sz="2800" spc="90">
                <a:latin typeface="Carlito"/>
                <a:cs typeface="Carlito"/>
              </a:rPr>
              <a:t> </a:t>
            </a:r>
            <a:r>
              <a:rPr dirty="0" sz="2800" spc="-15">
                <a:latin typeface="Carlito"/>
                <a:cs typeface="Carlito"/>
              </a:rPr>
              <a:t>results</a:t>
            </a:r>
            <a:endParaRPr sz="2800">
              <a:latin typeface="Carlito"/>
              <a:cs typeface="Carlito"/>
            </a:endParaRPr>
          </a:p>
          <a:p>
            <a:pPr marL="927100">
              <a:lnSpc>
                <a:spcPct val="100000"/>
              </a:lnSpc>
            </a:pPr>
            <a:r>
              <a:rPr dirty="0" sz="2800" spc="-20">
                <a:latin typeface="Carlito"/>
                <a:cs typeface="Carlito"/>
              </a:rPr>
              <a:t>-Day </a:t>
            </a:r>
            <a:r>
              <a:rPr dirty="0" sz="2800" spc="-5">
                <a:latin typeface="Carlito"/>
                <a:cs typeface="Carlito"/>
              </a:rPr>
              <a:t>and</a:t>
            </a:r>
            <a:r>
              <a:rPr dirty="0" sz="2800" spc="30">
                <a:latin typeface="Carlito"/>
                <a:cs typeface="Carlito"/>
              </a:rPr>
              <a:t> </a:t>
            </a:r>
            <a:r>
              <a:rPr dirty="0" sz="2800" spc="-15">
                <a:latin typeface="Carlito"/>
                <a:cs typeface="Carlito"/>
              </a:rPr>
              <a:t>night</a:t>
            </a:r>
            <a:endParaRPr sz="2800">
              <a:latin typeface="Carlito"/>
              <a:cs typeface="Carlito"/>
            </a:endParaRPr>
          </a:p>
          <a:p>
            <a:pPr marL="927100">
              <a:lnSpc>
                <a:spcPct val="100000"/>
              </a:lnSpc>
            </a:pPr>
            <a:r>
              <a:rPr dirty="0" sz="2800" spc="-15">
                <a:latin typeface="Carlito"/>
                <a:cs typeface="Carlito"/>
              </a:rPr>
              <a:t>-Apparent movement </a:t>
            </a:r>
            <a:r>
              <a:rPr dirty="0" sz="2800" spc="-5">
                <a:latin typeface="Carlito"/>
                <a:cs typeface="Carlito"/>
              </a:rPr>
              <a:t>of the</a:t>
            </a:r>
            <a:r>
              <a:rPr dirty="0" sz="2800" spc="75">
                <a:latin typeface="Carlito"/>
                <a:cs typeface="Carlito"/>
              </a:rPr>
              <a:t> </a:t>
            </a:r>
            <a:r>
              <a:rPr dirty="0" sz="2800" spc="-10">
                <a:latin typeface="Carlito"/>
                <a:cs typeface="Carlito"/>
              </a:rPr>
              <a:t>sun</a:t>
            </a:r>
            <a:endParaRPr sz="280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buFont typeface="Wingdings"/>
              <a:buChar char=""/>
              <a:tabLst>
                <a:tab pos="469900" algn="l"/>
                <a:tab pos="470534" algn="l"/>
              </a:tabLst>
            </a:pPr>
            <a:r>
              <a:rPr dirty="0" sz="2800" spc="-15" b="1">
                <a:latin typeface="Carlito"/>
                <a:cs typeface="Carlito"/>
              </a:rPr>
              <a:t>Revolution</a:t>
            </a:r>
            <a:endParaRPr sz="2800">
              <a:latin typeface="Carlito"/>
              <a:cs typeface="Carlito"/>
            </a:endParaRPr>
          </a:p>
          <a:p>
            <a:pPr marL="469900" marR="2496185">
              <a:lnSpc>
                <a:spcPct val="100000"/>
              </a:lnSpc>
            </a:pPr>
            <a:r>
              <a:rPr dirty="0" sz="2800" spc="-10">
                <a:latin typeface="Carlito"/>
                <a:cs typeface="Carlito"/>
              </a:rPr>
              <a:t>The Earth </a:t>
            </a:r>
            <a:r>
              <a:rPr dirty="0" sz="2800" spc="-5">
                <a:latin typeface="Carlito"/>
                <a:cs typeface="Carlito"/>
              </a:rPr>
              <a:t>is </a:t>
            </a:r>
            <a:r>
              <a:rPr dirty="0" sz="2800" spc="-20">
                <a:latin typeface="Carlito"/>
                <a:cs typeface="Carlito"/>
              </a:rPr>
              <a:t>revolves </a:t>
            </a:r>
            <a:r>
              <a:rPr dirty="0" sz="2800" spc="-15">
                <a:latin typeface="Carlito"/>
                <a:cs typeface="Carlito"/>
              </a:rPr>
              <a:t>around </a:t>
            </a:r>
            <a:r>
              <a:rPr dirty="0" sz="2800" spc="-5">
                <a:latin typeface="Carlito"/>
                <a:cs typeface="Carlito"/>
              </a:rPr>
              <a:t>the </a:t>
            </a:r>
            <a:r>
              <a:rPr dirty="0" sz="2800" spc="-10">
                <a:latin typeface="Carlito"/>
                <a:cs typeface="Carlito"/>
              </a:rPr>
              <a:t>sun (orbit </a:t>
            </a:r>
            <a:r>
              <a:rPr dirty="0" sz="2800">
                <a:latin typeface="Carlito"/>
                <a:cs typeface="Carlito"/>
              </a:rPr>
              <a:t>of </a:t>
            </a:r>
            <a:r>
              <a:rPr dirty="0" sz="2800" spc="-5">
                <a:latin typeface="Carlito"/>
                <a:cs typeface="Carlito"/>
              </a:rPr>
              <a:t>the </a:t>
            </a:r>
            <a:r>
              <a:rPr dirty="0" sz="2800" spc="-10">
                <a:latin typeface="Carlito"/>
                <a:cs typeface="Carlito"/>
              </a:rPr>
              <a:t>sun)  One full </a:t>
            </a:r>
            <a:r>
              <a:rPr dirty="0" sz="2800" spc="-15">
                <a:latin typeface="Carlito"/>
                <a:cs typeface="Carlito"/>
              </a:rPr>
              <a:t>revolution </a:t>
            </a:r>
            <a:r>
              <a:rPr dirty="0" sz="2800" spc="-30">
                <a:latin typeface="Carlito"/>
                <a:cs typeface="Carlito"/>
              </a:rPr>
              <a:t>takes </a:t>
            </a:r>
            <a:r>
              <a:rPr dirty="0" sz="2800" spc="-5">
                <a:latin typeface="Carlito"/>
                <a:cs typeface="Carlito"/>
              </a:rPr>
              <a:t>3651/4 </a:t>
            </a:r>
            <a:r>
              <a:rPr dirty="0" sz="2800" spc="-25">
                <a:latin typeface="Carlito"/>
                <a:cs typeface="Carlito"/>
              </a:rPr>
              <a:t>days </a:t>
            </a:r>
            <a:r>
              <a:rPr dirty="0" sz="2800" spc="-10">
                <a:latin typeface="Carlito"/>
                <a:cs typeface="Carlito"/>
              </a:rPr>
              <a:t>(1year) </a:t>
            </a:r>
            <a:r>
              <a:rPr dirty="0" sz="2800" spc="-5">
                <a:latin typeface="Carlito"/>
                <a:cs typeface="Carlito"/>
              </a:rPr>
              <a:t>and it</a:t>
            </a:r>
            <a:r>
              <a:rPr dirty="0" sz="2800" spc="215">
                <a:latin typeface="Carlito"/>
                <a:cs typeface="Carlito"/>
              </a:rPr>
              <a:t> </a:t>
            </a:r>
            <a:r>
              <a:rPr dirty="0" sz="2800" spc="-10">
                <a:latin typeface="Carlito"/>
                <a:cs typeface="Carlito"/>
              </a:rPr>
              <a:t>result</a:t>
            </a:r>
            <a:endParaRPr sz="2800">
              <a:latin typeface="Carlito"/>
              <a:cs typeface="Carlito"/>
            </a:endParaRPr>
          </a:p>
          <a:p>
            <a:pPr marL="927100">
              <a:lnSpc>
                <a:spcPct val="100000"/>
              </a:lnSpc>
              <a:spcBef>
                <a:spcPts val="5"/>
              </a:spcBef>
            </a:pPr>
            <a:r>
              <a:rPr dirty="0" sz="2800" spc="-10">
                <a:latin typeface="Carlito"/>
                <a:cs typeface="Carlito"/>
              </a:rPr>
              <a:t>-Seasons</a:t>
            </a:r>
            <a:endParaRPr sz="2800">
              <a:latin typeface="Carlito"/>
              <a:cs typeface="Carlito"/>
            </a:endParaRPr>
          </a:p>
          <a:p>
            <a:pPr marL="927100">
              <a:lnSpc>
                <a:spcPct val="100000"/>
              </a:lnSpc>
            </a:pPr>
            <a:r>
              <a:rPr dirty="0" sz="2800" spc="-25">
                <a:latin typeface="Carlito"/>
                <a:cs typeface="Carlito"/>
              </a:rPr>
              <a:t>-Variation </a:t>
            </a:r>
            <a:r>
              <a:rPr dirty="0" sz="2800" spc="-5">
                <a:latin typeface="Carlito"/>
                <a:cs typeface="Carlito"/>
              </a:rPr>
              <a:t>in the </a:t>
            </a:r>
            <a:r>
              <a:rPr dirty="0" sz="2800" spc="-15">
                <a:latin typeface="Carlito"/>
                <a:cs typeface="Carlito"/>
              </a:rPr>
              <a:t>length </a:t>
            </a:r>
            <a:r>
              <a:rPr dirty="0" sz="2800" spc="-5">
                <a:latin typeface="Carlito"/>
                <a:cs typeface="Carlito"/>
              </a:rPr>
              <a:t>of the</a:t>
            </a:r>
            <a:r>
              <a:rPr dirty="0" sz="2800" spc="80">
                <a:latin typeface="Carlito"/>
                <a:cs typeface="Carlito"/>
              </a:rPr>
              <a:t> </a:t>
            </a:r>
            <a:r>
              <a:rPr dirty="0" sz="2800" spc="-25">
                <a:latin typeface="Carlito"/>
                <a:cs typeface="Carlito"/>
              </a:rPr>
              <a:t>day</a:t>
            </a:r>
            <a:endParaRPr sz="2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2800" spc="-5">
                <a:latin typeface="Carlito"/>
                <a:cs typeface="Carlito"/>
              </a:rPr>
              <a:t>As a </a:t>
            </a:r>
            <a:r>
              <a:rPr dirty="0" sz="2800" spc="-15">
                <a:latin typeface="Carlito"/>
                <a:cs typeface="Carlito"/>
              </a:rPr>
              <a:t>result </a:t>
            </a:r>
            <a:r>
              <a:rPr dirty="0" sz="2800" spc="-5">
                <a:latin typeface="Carlito"/>
                <a:cs typeface="Carlito"/>
              </a:rPr>
              <a:t>of </a:t>
            </a:r>
            <a:r>
              <a:rPr dirty="0" sz="2800" spc="-10">
                <a:latin typeface="Carlito"/>
                <a:cs typeface="Carlito"/>
              </a:rPr>
              <a:t>inclination </a:t>
            </a:r>
            <a:r>
              <a:rPr dirty="0" sz="2800" spc="-5">
                <a:latin typeface="Carlito"/>
                <a:cs typeface="Carlito"/>
              </a:rPr>
              <a:t>of the earth, </a:t>
            </a:r>
            <a:r>
              <a:rPr dirty="0" sz="2800" spc="-20">
                <a:latin typeface="Carlito"/>
                <a:cs typeface="Carlito"/>
              </a:rPr>
              <a:t>rotation </a:t>
            </a:r>
            <a:r>
              <a:rPr dirty="0" sz="2800" spc="-5">
                <a:latin typeface="Carlito"/>
                <a:cs typeface="Carlito"/>
              </a:rPr>
              <a:t>and</a:t>
            </a:r>
            <a:r>
              <a:rPr dirty="0" sz="2800" spc="160">
                <a:latin typeface="Carlito"/>
                <a:cs typeface="Carlito"/>
              </a:rPr>
              <a:t> </a:t>
            </a:r>
            <a:r>
              <a:rPr dirty="0" sz="2800" spc="-15">
                <a:latin typeface="Carlito"/>
                <a:cs typeface="Carlito"/>
              </a:rPr>
              <a:t>revolution</a:t>
            </a:r>
            <a:endParaRPr sz="2800">
              <a:latin typeface="Carlito"/>
              <a:cs typeface="Carlito"/>
            </a:endParaRPr>
          </a:p>
          <a:p>
            <a:pPr marL="469900">
              <a:lnSpc>
                <a:spcPct val="100000"/>
              </a:lnSpc>
            </a:pPr>
            <a:r>
              <a:rPr dirty="0" sz="2800" spc="-10">
                <a:latin typeface="Carlito"/>
                <a:cs typeface="Carlito"/>
              </a:rPr>
              <a:t>-Solstice</a:t>
            </a:r>
            <a:r>
              <a:rPr dirty="0" sz="2800" spc="20">
                <a:latin typeface="Carlito"/>
                <a:cs typeface="Carlito"/>
              </a:rPr>
              <a:t> </a:t>
            </a:r>
            <a:r>
              <a:rPr dirty="0" sz="2800" spc="-5">
                <a:latin typeface="Carlito"/>
                <a:cs typeface="Carlito"/>
              </a:rPr>
              <a:t>and</a:t>
            </a:r>
            <a:endParaRPr sz="2800">
              <a:latin typeface="Carlito"/>
              <a:cs typeface="Carlito"/>
            </a:endParaRPr>
          </a:p>
          <a:p>
            <a:pPr marL="469900">
              <a:lnSpc>
                <a:spcPct val="100000"/>
              </a:lnSpc>
            </a:pPr>
            <a:r>
              <a:rPr dirty="0" sz="2800" spc="-25">
                <a:latin typeface="Carlito"/>
                <a:cs typeface="Carlito"/>
              </a:rPr>
              <a:t>-Equinoxes </a:t>
            </a:r>
            <a:r>
              <a:rPr dirty="0" sz="2800" spc="-20">
                <a:latin typeface="Carlito"/>
                <a:cs typeface="Carlito"/>
              </a:rPr>
              <a:t>are</a:t>
            </a:r>
            <a:r>
              <a:rPr dirty="0" sz="2800" spc="65">
                <a:latin typeface="Carlito"/>
                <a:cs typeface="Carlito"/>
              </a:rPr>
              <a:t> </a:t>
            </a:r>
            <a:r>
              <a:rPr dirty="0" sz="2800" spc="-15">
                <a:latin typeface="Carlito"/>
                <a:cs typeface="Carlito"/>
              </a:rPr>
              <a:t>resulted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85040" y="484394"/>
            <a:ext cx="7093732" cy="53710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87602" y="6006795"/>
            <a:ext cx="84988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5" i="1">
                <a:latin typeface="Times New Roman"/>
                <a:cs typeface="Times New Roman"/>
              </a:rPr>
              <a:t>Figure </a:t>
            </a:r>
            <a:r>
              <a:rPr dirty="0" sz="2400" spc="-25" i="1">
                <a:latin typeface="Times New Roman"/>
                <a:cs typeface="Times New Roman"/>
              </a:rPr>
              <a:t>1.1:Ethiopia’s </a:t>
            </a:r>
            <a:r>
              <a:rPr dirty="0" sz="2400" i="1">
                <a:latin typeface="Times New Roman"/>
                <a:cs typeface="Times New Roman"/>
              </a:rPr>
              <a:t>location in </a:t>
            </a:r>
            <a:r>
              <a:rPr dirty="0" sz="2400" spc="-10" i="1">
                <a:latin typeface="Times New Roman"/>
                <a:cs typeface="Times New Roman"/>
              </a:rPr>
              <a:t>relation </a:t>
            </a:r>
            <a:r>
              <a:rPr dirty="0" sz="2400" i="1">
                <a:latin typeface="Times New Roman"/>
                <a:cs typeface="Times New Roman"/>
              </a:rPr>
              <a:t>to its neighboring</a:t>
            </a:r>
            <a:r>
              <a:rPr dirty="0" sz="2400" spc="-140" i="1">
                <a:latin typeface="Times New Roman"/>
                <a:cs typeface="Times New Roman"/>
              </a:rPr>
              <a:t> </a:t>
            </a:r>
            <a:r>
              <a:rPr dirty="0" sz="2400" i="1">
                <a:latin typeface="Times New Roman"/>
                <a:cs typeface="Times New Roman"/>
              </a:rPr>
              <a:t>countries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1147" y="143199"/>
            <a:ext cx="11289030" cy="2103755"/>
          </a:xfrm>
          <a:prstGeom prst="rect">
            <a:avLst/>
          </a:prstGeom>
        </p:spPr>
        <p:txBody>
          <a:bodyPr wrap="square" lIns="0" tIns="72390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570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z="3200" b="1" i="1">
                <a:latin typeface="Times New Roman"/>
                <a:cs typeface="Times New Roman"/>
              </a:rPr>
              <a:t>Equinoxes and</a:t>
            </a:r>
            <a:r>
              <a:rPr dirty="0" sz="3200" spc="-30" b="1" i="1">
                <a:latin typeface="Times New Roman"/>
                <a:cs typeface="Times New Roman"/>
              </a:rPr>
              <a:t> </a:t>
            </a:r>
            <a:r>
              <a:rPr dirty="0" sz="3200" b="1" i="1">
                <a:latin typeface="Times New Roman"/>
                <a:cs typeface="Times New Roman"/>
              </a:rPr>
              <a:t>Solstices:</a:t>
            </a:r>
            <a:endParaRPr sz="3200">
              <a:latin typeface="Times New Roman"/>
              <a:cs typeface="Times New Roman"/>
            </a:endParaRPr>
          </a:p>
          <a:p>
            <a:pPr marL="469900" marR="5080" indent="-457200">
              <a:lnSpc>
                <a:spcPts val="3760"/>
              </a:lnSpc>
              <a:spcBef>
                <a:spcPts val="670"/>
              </a:spcBef>
              <a:buFont typeface="Wingdings"/>
              <a:buChar char=""/>
              <a:tabLst>
                <a:tab pos="469900" algn="l"/>
              </a:tabLst>
            </a:pPr>
            <a:r>
              <a:rPr dirty="0" sz="3200">
                <a:latin typeface="Times New Roman"/>
                <a:cs typeface="Times New Roman"/>
              </a:rPr>
              <a:t>An </a:t>
            </a:r>
            <a:r>
              <a:rPr dirty="0" sz="3200" b="1" i="1">
                <a:latin typeface="Times New Roman"/>
                <a:cs typeface="Times New Roman"/>
              </a:rPr>
              <a:t>equinox </a:t>
            </a:r>
            <a:r>
              <a:rPr dirty="0" sz="3200">
                <a:latin typeface="Times New Roman"/>
                <a:cs typeface="Times New Roman"/>
              </a:rPr>
              <a:t>is the instant of time when the sun strikes the plane</a:t>
            </a:r>
            <a:r>
              <a:rPr dirty="0" sz="3200" spc="-11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of  the Earth's</a:t>
            </a:r>
            <a:r>
              <a:rPr dirty="0" sz="3200" spc="-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equator</a:t>
            </a:r>
            <a:endParaRPr sz="3200">
              <a:latin typeface="Times New Roman"/>
              <a:cs typeface="Times New Roman"/>
            </a:endParaRPr>
          </a:p>
          <a:p>
            <a:pPr lvl="1" marL="765175" indent="-457834">
              <a:lnSpc>
                <a:spcPct val="100000"/>
              </a:lnSpc>
              <a:spcBef>
                <a:spcPts val="20"/>
              </a:spcBef>
              <a:buFont typeface="Wingdings"/>
              <a:buChar char=""/>
              <a:tabLst>
                <a:tab pos="765175" algn="l"/>
                <a:tab pos="765810" algn="l"/>
              </a:tabLst>
            </a:pPr>
            <a:r>
              <a:rPr dirty="0" sz="3200">
                <a:latin typeface="Times New Roman"/>
                <a:cs typeface="Times New Roman"/>
              </a:rPr>
              <a:t>the length of day and night are</a:t>
            </a:r>
            <a:r>
              <a:rPr dirty="0" sz="3200" spc="-8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equal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6498" y="4527244"/>
            <a:ext cx="10598785" cy="2033270"/>
          </a:xfrm>
          <a:prstGeom prst="rect">
            <a:avLst/>
          </a:prstGeom>
        </p:spPr>
        <p:txBody>
          <a:bodyPr wrap="square" lIns="0" tIns="195580" rIns="0" bIns="0" rtlCol="0" vert="horz">
            <a:spAutoFit/>
          </a:bodyPr>
          <a:lstStyle/>
          <a:p>
            <a:pPr marL="567690" indent="-457200">
              <a:lnSpc>
                <a:spcPct val="100000"/>
              </a:lnSpc>
              <a:spcBef>
                <a:spcPts val="1540"/>
              </a:spcBef>
              <a:buFont typeface="Wingdings"/>
              <a:buChar char=""/>
              <a:tabLst>
                <a:tab pos="567690" algn="l"/>
                <a:tab pos="568325" algn="l"/>
              </a:tabLst>
            </a:pPr>
            <a:r>
              <a:rPr dirty="0" sz="3200">
                <a:latin typeface="Times New Roman"/>
                <a:cs typeface="Times New Roman"/>
              </a:rPr>
              <a:t>the length of day and night are</a:t>
            </a:r>
            <a:r>
              <a:rPr dirty="0" sz="3200" spc="-8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equal</a:t>
            </a:r>
            <a:endParaRPr sz="32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440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dirty="0" sz="3200" spc="-60">
                <a:latin typeface="Times New Roman"/>
                <a:cs typeface="Times New Roman"/>
              </a:rPr>
              <a:t>Vernal </a:t>
            </a:r>
            <a:r>
              <a:rPr dirty="0" sz="3200" i="1">
                <a:latin typeface="Times New Roman"/>
                <a:cs typeface="Times New Roman"/>
              </a:rPr>
              <a:t>(spring) </a:t>
            </a:r>
            <a:r>
              <a:rPr dirty="0" sz="3200">
                <a:latin typeface="Times New Roman"/>
                <a:cs typeface="Times New Roman"/>
              </a:rPr>
              <a:t>equinox marks the beginning of Spring</a:t>
            </a:r>
            <a:r>
              <a:rPr dirty="0" sz="3200" spc="-6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season</a:t>
            </a:r>
            <a:endParaRPr sz="32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405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dirty="0" sz="3200">
                <a:latin typeface="Times New Roman"/>
                <a:cs typeface="Times New Roman"/>
              </a:rPr>
              <a:t>March 21 marks the </a:t>
            </a:r>
            <a:r>
              <a:rPr dirty="0" sz="3200" spc="-10">
                <a:latin typeface="Times New Roman"/>
                <a:cs typeface="Times New Roman"/>
              </a:rPr>
              <a:t>offset </a:t>
            </a:r>
            <a:r>
              <a:rPr dirty="0" sz="3200">
                <a:latin typeface="Times New Roman"/>
                <a:cs typeface="Times New Roman"/>
              </a:rPr>
              <a:t>of the vernal</a:t>
            </a:r>
            <a:r>
              <a:rPr dirty="0" sz="3200" spc="-7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equinox.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2770" y="2089498"/>
            <a:ext cx="10022205" cy="2476500"/>
          </a:xfrm>
          <a:prstGeom prst="rect">
            <a:avLst/>
          </a:prstGeom>
        </p:spPr>
        <p:txBody>
          <a:bodyPr wrap="square" lIns="0" tIns="153035" rIns="0" bIns="0" rtlCol="0" vert="horz">
            <a:spAutoFit/>
          </a:bodyPr>
          <a:lstStyle/>
          <a:p>
            <a:pPr marL="537845" indent="-457834">
              <a:lnSpc>
                <a:spcPct val="100000"/>
              </a:lnSpc>
              <a:spcBef>
                <a:spcPts val="1205"/>
              </a:spcBef>
              <a:buFont typeface="Wingdings"/>
              <a:buChar char=""/>
              <a:tabLst>
                <a:tab pos="538480" algn="l"/>
              </a:tabLst>
            </a:pPr>
            <a:r>
              <a:rPr dirty="0" sz="3200">
                <a:latin typeface="Times New Roman"/>
                <a:cs typeface="Times New Roman"/>
              </a:rPr>
              <a:t>Equinox appears twice a</a:t>
            </a:r>
            <a:r>
              <a:rPr dirty="0" sz="3200" spc="-9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year:</a:t>
            </a:r>
            <a:endParaRPr sz="3200">
              <a:latin typeface="Times New Roman"/>
              <a:cs typeface="Times New Roman"/>
            </a:endParaRPr>
          </a:p>
          <a:p>
            <a:pPr marL="995044">
              <a:lnSpc>
                <a:spcPct val="100000"/>
              </a:lnSpc>
              <a:spcBef>
                <a:spcPts val="825"/>
              </a:spcBef>
            </a:pPr>
            <a:r>
              <a:rPr dirty="0" sz="2400" spc="-10">
                <a:latin typeface="Carlito"/>
                <a:cs typeface="Carlito"/>
              </a:rPr>
              <a:t>-March 21</a:t>
            </a:r>
            <a:r>
              <a:rPr dirty="0" baseline="24305" sz="2400" spc="-15">
                <a:latin typeface="Carlito"/>
                <a:cs typeface="Carlito"/>
              </a:rPr>
              <a:t>st </a:t>
            </a:r>
            <a:r>
              <a:rPr dirty="0" sz="2400" spc="-15">
                <a:latin typeface="Carlito"/>
                <a:cs typeface="Carlito"/>
              </a:rPr>
              <a:t>(Vernal/spring</a:t>
            </a:r>
            <a:r>
              <a:rPr dirty="0" sz="2400" spc="-195">
                <a:latin typeface="Carlito"/>
                <a:cs typeface="Carlito"/>
              </a:rPr>
              <a:t> </a:t>
            </a:r>
            <a:r>
              <a:rPr dirty="0" sz="2400" spc="-10">
                <a:latin typeface="Carlito"/>
                <a:cs typeface="Carlito"/>
              </a:rPr>
              <a:t>equinox)</a:t>
            </a:r>
            <a:endParaRPr sz="2400">
              <a:latin typeface="Carlito"/>
              <a:cs typeface="Carlito"/>
            </a:endParaRPr>
          </a:p>
          <a:p>
            <a:pPr marL="995044">
              <a:lnSpc>
                <a:spcPct val="100000"/>
              </a:lnSpc>
              <a:spcBef>
                <a:spcPts val="5"/>
              </a:spcBef>
            </a:pPr>
            <a:r>
              <a:rPr dirty="0" sz="2400" spc="-5">
                <a:latin typeface="Carlito"/>
                <a:cs typeface="Carlito"/>
              </a:rPr>
              <a:t>-September 22</a:t>
            </a:r>
            <a:r>
              <a:rPr dirty="0" baseline="24305" sz="2400" spc="-7">
                <a:latin typeface="Carlito"/>
                <a:cs typeface="Carlito"/>
              </a:rPr>
              <a:t>nd </a:t>
            </a:r>
            <a:r>
              <a:rPr dirty="0" sz="2400" spc="-5">
                <a:latin typeface="Carlito"/>
                <a:cs typeface="Carlito"/>
              </a:rPr>
              <a:t>(Autumn </a:t>
            </a:r>
            <a:r>
              <a:rPr dirty="0" sz="2400">
                <a:latin typeface="Carlito"/>
                <a:cs typeface="Carlito"/>
              </a:rPr>
              <a:t>/ </a:t>
            </a:r>
            <a:r>
              <a:rPr dirty="0" sz="2400" spc="-15">
                <a:latin typeface="Carlito"/>
                <a:cs typeface="Carlito"/>
              </a:rPr>
              <a:t>fall</a:t>
            </a:r>
            <a:r>
              <a:rPr dirty="0" sz="2400" spc="-229">
                <a:latin typeface="Carlito"/>
                <a:cs typeface="Carlito"/>
              </a:rPr>
              <a:t> </a:t>
            </a:r>
            <a:r>
              <a:rPr dirty="0" sz="2400" spc="-10">
                <a:latin typeface="Carlito"/>
                <a:cs typeface="Carlito"/>
              </a:rPr>
              <a:t>equinox)</a:t>
            </a:r>
            <a:endParaRPr sz="2400">
              <a:latin typeface="Carlito"/>
              <a:cs typeface="Carlito"/>
            </a:endParaRPr>
          </a:p>
          <a:p>
            <a:pPr marL="38100" marR="30480">
              <a:lnSpc>
                <a:spcPts val="3760"/>
              </a:lnSpc>
              <a:spcBef>
                <a:spcPts val="355"/>
              </a:spcBef>
            </a:pPr>
            <a:r>
              <a:rPr dirty="0" sz="3200" b="1" i="1">
                <a:latin typeface="Times New Roman"/>
                <a:cs typeface="Times New Roman"/>
              </a:rPr>
              <a:t>a) The </a:t>
            </a:r>
            <a:r>
              <a:rPr dirty="0" sz="3200" spc="-60" b="1" i="1">
                <a:latin typeface="Times New Roman"/>
                <a:cs typeface="Times New Roman"/>
              </a:rPr>
              <a:t>Vernal </a:t>
            </a:r>
            <a:r>
              <a:rPr dirty="0" sz="3200" b="1" i="1">
                <a:latin typeface="Times New Roman"/>
                <a:cs typeface="Times New Roman"/>
              </a:rPr>
              <a:t>(spring) equinox</a:t>
            </a:r>
            <a:r>
              <a:rPr dirty="0" sz="3200" b="1">
                <a:latin typeface="Times New Roman"/>
                <a:cs typeface="Times New Roman"/>
              </a:rPr>
              <a:t>: </a:t>
            </a:r>
            <a:r>
              <a:rPr dirty="0" sz="3200">
                <a:latin typeface="Times New Roman"/>
                <a:cs typeface="Times New Roman"/>
              </a:rPr>
              <a:t>is the day when the point</a:t>
            </a:r>
            <a:r>
              <a:rPr dirty="0" sz="3200" spc="-8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of  </a:t>
            </a:r>
            <a:r>
              <a:rPr dirty="0" sz="3200" spc="-5">
                <a:latin typeface="Times New Roman"/>
                <a:cs typeface="Times New Roman"/>
              </a:rPr>
              <a:t>verticality </a:t>
            </a:r>
            <a:r>
              <a:rPr dirty="0" sz="3200">
                <a:latin typeface="Times New Roman"/>
                <a:cs typeface="Times New Roman"/>
              </a:rPr>
              <a:t>of </a:t>
            </a:r>
            <a:r>
              <a:rPr dirty="0" sz="3200" spc="-40">
                <a:latin typeface="Times New Roman"/>
                <a:cs typeface="Times New Roman"/>
              </a:rPr>
              <a:t>sun’s </a:t>
            </a:r>
            <a:r>
              <a:rPr dirty="0" sz="3200" spc="-5">
                <a:latin typeface="Times New Roman"/>
                <a:cs typeface="Times New Roman"/>
              </a:rPr>
              <a:t>rays </a:t>
            </a:r>
            <a:r>
              <a:rPr dirty="0" sz="3200">
                <a:latin typeface="Times New Roman"/>
                <a:cs typeface="Times New Roman"/>
              </a:rPr>
              <a:t>crosses </a:t>
            </a:r>
            <a:r>
              <a:rPr dirty="0" sz="3200" spc="-5">
                <a:latin typeface="Times New Roman"/>
                <a:cs typeface="Times New Roman"/>
              </a:rPr>
              <a:t>the </a:t>
            </a:r>
            <a:r>
              <a:rPr dirty="0" sz="3200">
                <a:latin typeface="Times New Roman"/>
                <a:cs typeface="Times New Roman"/>
              </a:rPr>
              <a:t>equator</a:t>
            </a:r>
            <a:r>
              <a:rPr dirty="0" sz="3200" spc="-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northwards.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528" y="366776"/>
            <a:ext cx="11868785" cy="571754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278765" marR="799465">
              <a:lnSpc>
                <a:spcPts val="3760"/>
              </a:lnSpc>
              <a:spcBef>
                <a:spcPts val="295"/>
              </a:spcBef>
              <a:buAutoNum type="alphaLcParenR" startAt="2"/>
              <a:tabLst>
                <a:tab pos="720090" algn="l"/>
              </a:tabLst>
            </a:pPr>
            <a:r>
              <a:rPr dirty="0" sz="3200" b="1" i="1">
                <a:latin typeface="Times New Roman"/>
                <a:cs typeface="Times New Roman"/>
              </a:rPr>
              <a:t>The </a:t>
            </a:r>
            <a:r>
              <a:rPr dirty="0" sz="3200" spc="-5" b="1" i="1">
                <a:latin typeface="Times New Roman"/>
                <a:cs typeface="Times New Roman"/>
              </a:rPr>
              <a:t>Autumn </a:t>
            </a:r>
            <a:r>
              <a:rPr dirty="0" sz="3200" b="1" i="1">
                <a:latin typeface="Times New Roman"/>
                <a:cs typeface="Times New Roman"/>
              </a:rPr>
              <a:t>equinox: </a:t>
            </a:r>
            <a:r>
              <a:rPr dirty="0" sz="3200">
                <a:latin typeface="Times New Roman"/>
                <a:cs typeface="Times New Roman"/>
              </a:rPr>
              <a:t>appears to happen when the sun crosses  equator giving approximately equal length between day and</a:t>
            </a:r>
            <a:r>
              <a:rPr dirty="0" sz="3200" spc="-1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night.</a:t>
            </a:r>
            <a:endParaRPr sz="3200">
              <a:latin typeface="Times New Roman"/>
              <a:cs typeface="Times New Roman"/>
            </a:endParaRPr>
          </a:p>
          <a:p>
            <a:pPr lvl="1" marL="1031240" indent="-457834">
              <a:lnSpc>
                <a:spcPct val="100000"/>
              </a:lnSpc>
              <a:spcBef>
                <a:spcPts val="2930"/>
              </a:spcBef>
              <a:buFont typeface="Wingdings"/>
              <a:buChar char=""/>
              <a:tabLst>
                <a:tab pos="1031240" algn="l"/>
                <a:tab pos="1031875" algn="l"/>
              </a:tabLst>
            </a:pPr>
            <a:r>
              <a:rPr dirty="0" sz="3200">
                <a:latin typeface="Times New Roman"/>
                <a:cs typeface="Times New Roman"/>
              </a:rPr>
              <a:t>sun moves south across the celestial equator on </a:t>
            </a:r>
            <a:r>
              <a:rPr dirty="0" sz="3200" spc="15">
                <a:latin typeface="Times New Roman"/>
                <a:cs typeface="Times New Roman"/>
              </a:rPr>
              <a:t>23</a:t>
            </a:r>
            <a:r>
              <a:rPr dirty="0" baseline="25132" sz="3150" spc="22">
                <a:latin typeface="Times New Roman"/>
                <a:cs typeface="Times New Roman"/>
              </a:rPr>
              <a:t>rd </a:t>
            </a:r>
            <a:r>
              <a:rPr dirty="0" sz="3200">
                <a:latin typeface="Times New Roman"/>
                <a:cs typeface="Times New Roman"/>
              </a:rPr>
              <a:t>of</a:t>
            </a:r>
            <a:r>
              <a:rPr dirty="0" sz="3200" spc="-37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September</a:t>
            </a:r>
            <a:endParaRPr sz="3200">
              <a:latin typeface="Times New Roman"/>
              <a:cs typeface="Times New Roman"/>
            </a:endParaRPr>
          </a:p>
          <a:p>
            <a:pPr lvl="1" marL="1031240" indent="-457834">
              <a:lnSpc>
                <a:spcPct val="100000"/>
              </a:lnSpc>
              <a:spcBef>
                <a:spcPts val="1560"/>
              </a:spcBef>
              <a:buFont typeface="Wingdings"/>
              <a:buChar char=""/>
              <a:tabLst>
                <a:tab pos="1031240" algn="l"/>
                <a:tab pos="1031875" algn="l"/>
              </a:tabLst>
            </a:pPr>
            <a:r>
              <a:rPr dirty="0" sz="3200">
                <a:latin typeface="Times New Roman"/>
                <a:cs typeface="Times New Roman"/>
              </a:rPr>
              <a:t>It marks the beginning of Autumn</a:t>
            </a:r>
            <a:r>
              <a:rPr dirty="0" sz="3200" spc="-30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season</a:t>
            </a:r>
            <a:endParaRPr sz="3200">
              <a:latin typeface="Times New Roman"/>
              <a:cs typeface="Times New Roman"/>
            </a:endParaRPr>
          </a:p>
          <a:p>
            <a:pPr marL="482600" marR="123189" indent="-457200">
              <a:lnSpc>
                <a:spcPct val="100000"/>
              </a:lnSpc>
              <a:spcBef>
                <a:spcPts val="1745"/>
              </a:spcBef>
              <a:buFont typeface="Wingdings"/>
              <a:buChar char=""/>
              <a:tabLst>
                <a:tab pos="482600" algn="l"/>
              </a:tabLst>
            </a:pPr>
            <a:r>
              <a:rPr dirty="0" sz="3200" b="1" i="1">
                <a:latin typeface="Times New Roman"/>
                <a:cs typeface="Times New Roman"/>
              </a:rPr>
              <a:t>Solstice </a:t>
            </a:r>
            <a:r>
              <a:rPr dirty="0" sz="3200">
                <a:latin typeface="Times New Roman"/>
                <a:cs typeface="Times New Roman"/>
              </a:rPr>
              <a:t>is when the overhead sun appears to cross northern or  southern points to the equator resulting in unequal length of days</a:t>
            </a:r>
            <a:r>
              <a:rPr dirty="0" sz="3200" spc="-16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and  nights in the hemispheres</a:t>
            </a:r>
            <a:r>
              <a:rPr dirty="0" sz="3200">
                <a:solidFill>
                  <a:srgbClr val="006FC0"/>
                </a:solidFill>
                <a:latin typeface="Times New Roman"/>
                <a:cs typeface="Times New Roman"/>
              </a:rPr>
              <a:t>/</a:t>
            </a:r>
            <a:r>
              <a:rPr dirty="0" sz="2400">
                <a:solidFill>
                  <a:srgbClr val="006FC0"/>
                </a:solidFill>
                <a:latin typeface="Carlito"/>
                <a:cs typeface="Carlito"/>
              </a:rPr>
              <a:t>the </a:t>
            </a:r>
            <a:r>
              <a:rPr dirty="0" sz="2400" spc="-5">
                <a:solidFill>
                  <a:srgbClr val="006FC0"/>
                </a:solidFill>
                <a:latin typeface="Carlito"/>
                <a:cs typeface="Carlito"/>
              </a:rPr>
              <a:t>sun </a:t>
            </a:r>
            <a:r>
              <a:rPr dirty="0" sz="2400">
                <a:solidFill>
                  <a:srgbClr val="006FC0"/>
                </a:solidFill>
                <a:latin typeface="Carlito"/>
                <a:cs typeface="Carlito"/>
              </a:rPr>
              <a:t>is </a:t>
            </a:r>
            <a:r>
              <a:rPr dirty="0" sz="2400" spc="-15">
                <a:solidFill>
                  <a:srgbClr val="006FC0"/>
                </a:solidFill>
                <a:latin typeface="Carlito"/>
                <a:cs typeface="Carlito"/>
              </a:rPr>
              <a:t>at </a:t>
            </a:r>
            <a:r>
              <a:rPr dirty="0" sz="2400">
                <a:solidFill>
                  <a:srgbClr val="006FC0"/>
                </a:solidFill>
                <a:latin typeface="Carlito"/>
                <a:cs typeface="Carlito"/>
              </a:rPr>
              <a:t>its </a:t>
            </a:r>
            <a:r>
              <a:rPr dirty="0" sz="2400" spc="-15">
                <a:solidFill>
                  <a:srgbClr val="006FC0"/>
                </a:solidFill>
                <a:latin typeface="Carlito"/>
                <a:cs typeface="Carlito"/>
              </a:rPr>
              <a:t>greatest </a:t>
            </a:r>
            <a:r>
              <a:rPr dirty="0" sz="2400" spc="-10">
                <a:solidFill>
                  <a:srgbClr val="006FC0"/>
                </a:solidFill>
                <a:latin typeface="Carlito"/>
                <a:cs typeface="Carlito"/>
              </a:rPr>
              <a:t>distance </a:t>
            </a:r>
            <a:r>
              <a:rPr dirty="0" sz="2400" spc="-15">
                <a:solidFill>
                  <a:srgbClr val="006FC0"/>
                </a:solidFill>
                <a:latin typeface="Carlito"/>
                <a:cs typeface="Carlito"/>
              </a:rPr>
              <a:t>from </a:t>
            </a:r>
            <a:r>
              <a:rPr dirty="0" sz="2400">
                <a:solidFill>
                  <a:srgbClr val="006FC0"/>
                </a:solidFill>
                <a:latin typeface="Carlito"/>
                <a:cs typeface="Carlito"/>
              </a:rPr>
              <a:t>the</a:t>
            </a:r>
            <a:r>
              <a:rPr dirty="0" sz="2400" spc="-95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dirty="0" sz="2400" spc="-10">
                <a:solidFill>
                  <a:srgbClr val="006FC0"/>
                </a:solidFill>
                <a:latin typeface="Carlito"/>
                <a:cs typeface="Carlito"/>
              </a:rPr>
              <a:t>equator/</a:t>
            </a:r>
            <a:r>
              <a:rPr dirty="0" sz="2400" spc="-10">
                <a:solidFill>
                  <a:srgbClr val="006FC0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lvl="1" marL="80645" marR="17780">
              <a:lnSpc>
                <a:spcPct val="150100"/>
              </a:lnSpc>
              <a:spcBef>
                <a:spcPts val="140"/>
              </a:spcBef>
              <a:buAutoNum type="alphaLcParenR"/>
              <a:tabLst>
                <a:tab pos="595630" algn="l"/>
                <a:tab pos="596900" algn="l"/>
                <a:tab pos="1428115" algn="l"/>
                <a:tab pos="2958465" algn="l"/>
                <a:tab pos="4557395" algn="l"/>
                <a:tab pos="5142865" algn="l"/>
                <a:tab pos="6062980" algn="l"/>
                <a:tab pos="7019925" algn="l"/>
                <a:tab pos="7694295" algn="l"/>
                <a:tab pos="9248775" algn="l"/>
                <a:tab pos="11300460" algn="l"/>
              </a:tabLst>
            </a:pPr>
            <a:r>
              <a:rPr dirty="0" sz="3200" b="1" i="1">
                <a:latin typeface="Times New Roman"/>
                <a:cs typeface="Times New Roman"/>
              </a:rPr>
              <a:t>T</a:t>
            </a:r>
            <a:r>
              <a:rPr dirty="0" sz="3200" spc="-10" b="1" i="1">
                <a:latin typeface="Times New Roman"/>
                <a:cs typeface="Times New Roman"/>
              </a:rPr>
              <a:t>h</a:t>
            </a:r>
            <a:r>
              <a:rPr dirty="0" sz="3200" b="1" i="1">
                <a:latin typeface="Times New Roman"/>
                <a:cs typeface="Times New Roman"/>
              </a:rPr>
              <a:t>e</a:t>
            </a:r>
            <a:r>
              <a:rPr dirty="0" sz="3200" b="1" i="1">
                <a:latin typeface="Times New Roman"/>
                <a:cs typeface="Times New Roman"/>
              </a:rPr>
              <a:t>	</a:t>
            </a:r>
            <a:r>
              <a:rPr dirty="0" sz="3200" spc="-15" b="1" i="1">
                <a:latin typeface="Times New Roman"/>
                <a:cs typeface="Times New Roman"/>
              </a:rPr>
              <a:t>s</a:t>
            </a:r>
            <a:r>
              <a:rPr dirty="0" sz="3200" b="1" i="1">
                <a:latin typeface="Times New Roman"/>
                <a:cs typeface="Times New Roman"/>
              </a:rPr>
              <a:t>u</a:t>
            </a:r>
            <a:r>
              <a:rPr dirty="0" sz="3200" spc="-20" b="1" i="1">
                <a:latin typeface="Times New Roman"/>
                <a:cs typeface="Times New Roman"/>
              </a:rPr>
              <a:t>m</a:t>
            </a:r>
            <a:r>
              <a:rPr dirty="0" sz="3200" b="1" i="1">
                <a:latin typeface="Times New Roman"/>
                <a:cs typeface="Times New Roman"/>
              </a:rPr>
              <a:t>mer</a:t>
            </a:r>
            <a:r>
              <a:rPr dirty="0" sz="3200" b="1" i="1">
                <a:latin typeface="Times New Roman"/>
                <a:cs typeface="Times New Roman"/>
              </a:rPr>
              <a:t>	</a:t>
            </a:r>
            <a:r>
              <a:rPr dirty="0" sz="3200" b="1" i="1">
                <a:latin typeface="Times New Roman"/>
                <a:cs typeface="Times New Roman"/>
              </a:rPr>
              <a:t>Solst</a:t>
            </a:r>
            <a:r>
              <a:rPr dirty="0" sz="3200" spc="-15" b="1" i="1">
                <a:latin typeface="Times New Roman"/>
                <a:cs typeface="Times New Roman"/>
              </a:rPr>
              <a:t>i</a:t>
            </a:r>
            <a:r>
              <a:rPr dirty="0" sz="3200" b="1" i="1">
                <a:latin typeface="Times New Roman"/>
                <a:cs typeface="Times New Roman"/>
              </a:rPr>
              <a:t>ce:</a:t>
            </a:r>
            <a:r>
              <a:rPr dirty="0" sz="3200" b="1" i="1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on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15">
                <a:latin typeface="Times New Roman"/>
                <a:cs typeface="Times New Roman"/>
              </a:rPr>
              <a:t>J</a:t>
            </a:r>
            <a:r>
              <a:rPr dirty="0" sz="3200">
                <a:latin typeface="Times New Roman"/>
                <a:cs typeface="Times New Roman"/>
              </a:rPr>
              <a:t>une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21</a:t>
            </a:r>
            <a:r>
              <a:rPr dirty="0" sz="3200">
                <a:latin typeface="Times New Roman"/>
                <a:cs typeface="Times New Roman"/>
              </a:rPr>
              <a:t>s</a:t>
            </a:r>
            <a:r>
              <a:rPr dirty="0" sz="3200" spc="-20">
                <a:latin typeface="Times New Roman"/>
                <a:cs typeface="Times New Roman"/>
              </a:rPr>
              <a:t>t</a:t>
            </a:r>
            <a:r>
              <a:rPr dirty="0" sz="3200">
                <a:latin typeface="Times New Roman"/>
                <a:cs typeface="Times New Roman"/>
              </a:rPr>
              <a:t>,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t</a:t>
            </a:r>
            <a:r>
              <a:rPr dirty="0" sz="3200" spc="-10">
                <a:latin typeface="Times New Roman"/>
                <a:cs typeface="Times New Roman"/>
              </a:rPr>
              <a:t>h</a:t>
            </a:r>
            <a:r>
              <a:rPr dirty="0" sz="3200">
                <a:latin typeface="Times New Roman"/>
                <a:cs typeface="Times New Roman"/>
              </a:rPr>
              <a:t>e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nor</a:t>
            </a:r>
            <a:r>
              <a:rPr dirty="0" sz="3200" spc="-20">
                <a:latin typeface="Times New Roman"/>
                <a:cs typeface="Times New Roman"/>
              </a:rPr>
              <a:t>t</a:t>
            </a:r>
            <a:r>
              <a:rPr dirty="0" sz="3200">
                <a:latin typeface="Times New Roman"/>
                <a:cs typeface="Times New Roman"/>
              </a:rPr>
              <a:t>hern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hemi</a:t>
            </a:r>
            <a:r>
              <a:rPr dirty="0" sz="3200" spc="-20">
                <a:latin typeface="Times New Roman"/>
                <a:cs typeface="Times New Roman"/>
              </a:rPr>
              <a:t>s</a:t>
            </a:r>
            <a:r>
              <a:rPr dirty="0" sz="3200">
                <a:latin typeface="Times New Roman"/>
                <a:cs typeface="Times New Roman"/>
              </a:rPr>
              <a:t>phe</a:t>
            </a:r>
            <a:r>
              <a:rPr dirty="0" sz="3200" spc="-10">
                <a:latin typeface="Times New Roman"/>
                <a:cs typeface="Times New Roman"/>
              </a:rPr>
              <a:t>r</a:t>
            </a:r>
            <a:r>
              <a:rPr dirty="0" sz="3200">
                <a:latin typeface="Times New Roman"/>
                <a:cs typeface="Times New Roman"/>
              </a:rPr>
              <a:t>e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has  </a:t>
            </a:r>
            <a:r>
              <a:rPr dirty="0" sz="3200">
                <a:latin typeface="Times New Roman"/>
                <a:cs typeface="Times New Roman"/>
              </a:rPr>
              <a:t>maximum </a:t>
            </a:r>
            <a:r>
              <a:rPr dirty="0" sz="3200" spc="-5">
                <a:latin typeface="Times New Roman"/>
                <a:cs typeface="Times New Roman"/>
              </a:rPr>
              <a:t>tilt </a:t>
            </a:r>
            <a:r>
              <a:rPr dirty="0" sz="3200">
                <a:latin typeface="Times New Roman"/>
                <a:cs typeface="Times New Roman"/>
              </a:rPr>
              <a:t>towards the sun experiencing longest daylight of the</a:t>
            </a:r>
            <a:r>
              <a:rPr dirty="0" sz="3200" spc="-105">
                <a:latin typeface="Times New Roman"/>
                <a:cs typeface="Times New Roman"/>
              </a:rPr>
              <a:t> </a:t>
            </a:r>
            <a:r>
              <a:rPr dirty="0" sz="3200" spc="-35">
                <a:latin typeface="Times New Roman"/>
                <a:cs typeface="Times New Roman"/>
              </a:rPr>
              <a:t>year.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3070" y="378713"/>
            <a:ext cx="11855450" cy="612394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762000" marR="1664970" indent="-457200">
              <a:lnSpc>
                <a:spcPts val="3760"/>
              </a:lnSpc>
              <a:spcBef>
                <a:spcPts val="295"/>
              </a:spcBef>
              <a:buFont typeface="Wingdings"/>
              <a:buChar char=""/>
              <a:tabLst>
                <a:tab pos="762635" algn="l"/>
              </a:tabLst>
            </a:pPr>
            <a:r>
              <a:rPr dirty="0" sz="3200">
                <a:latin typeface="Times New Roman"/>
                <a:cs typeface="Times New Roman"/>
              </a:rPr>
              <a:t>It is the astronomical first day of </a:t>
            </a:r>
            <a:r>
              <a:rPr dirty="0" sz="3200" spc="-5" b="1">
                <a:latin typeface="Times New Roman"/>
                <a:cs typeface="Times New Roman"/>
              </a:rPr>
              <a:t>summer </a:t>
            </a:r>
            <a:r>
              <a:rPr dirty="0" sz="3200">
                <a:latin typeface="Times New Roman"/>
                <a:cs typeface="Times New Roman"/>
              </a:rPr>
              <a:t>in the Northern  Hemisphere</a:t>
            </a:r>
            <a:endParaRPr sz="3200">
              <a:latin typeface="Times New Roman"/>
              <a:cs typeface="Times New Roman"/>
            </a:endParaRPr>
          </a:p>
          <a:p>
            <a:pPr algn="just" marL="304800" marR="179705">
              <a:lnSpc>
                <a:spcPct val="98900"/>
              </a:lnSpc>
              <a:spcBef>
                <a:spcPts val="2540"/>
              </a:spcBef>
            </a:pPr>
            <a:r>
              <a:rPr dirty="0" sz="3200" b="1" i="1">
                <a:latin typeface="Times New Roman"/>
                <a:cs typeface="Times New Roman"/>
              </a:rPr>
              <a:t>b) The </a:t>
            </a:r>
            <a:r>
              <a:rPr dirty="0" sz="3200" spc="-5" b="1" i="1">
                <a:latin typeface="Times New Roman"/>
                <a:cs typeface="Times New Roman"/>
              </a:rPr>
              <a:t>winter </a:t>
            </a:r>
            <a:r>
              <a:rPr dirty="0" sz="3200" b="1" i="1">
                <a:latin typeface="Times New Roman"/>
                <a:cs typeface="Times New Roman"/>
              </a:rPr>
              <a:t>solstice</a:t>
            </a:r>
            <a:r>
              <a:rPr dirty="0" sz="3200" b="1">
                <a:latin typeface="Times New Roman"/>
                <a:cs typeface="Times New Roman"/>
              </a:rPr>
              <a:t>: </a:t>
            </a:r>
            <a:r>
              <a:rPr dirty="0" sz="3200">
                <a:latin typeface="Times New Roman"/>
                <a:cs typeface="Times New Roman"/>
              </a:rPr>
              <a:t>December </a:t>
            </a:r>
            <a:r>
              <a:rPr dirty="0" sz="3200" spc="10">
                <a:latin typeface="Times New Roman"/>
                <a:cs typeface="Times New Roman"/>
              </a:rPr>
              <a:t>22</a:t>
            </a:r>
            <a:r>
              <a:rPr dirty="0" baseline="25132" sz="3150" spc="15">
                <a:latin typeface="Times New Roman"/>
                <a:cs typeface="Times New Roman"/>
              </a:rPr>
              <a:t>nd</a:t>
            </a:r>
            <a:r>
              <a:rPr dirty="0" sz="3200" spc="10">
                <a:latin typeface="Times New Roman"/>
                <a:cs typeface="Times New Roman"/>
              </a:rPr>
              <a:t>, </a:t>
            </a:r>
            <a:r>
              <a:rPr dirty="0" sz="3200">
                <a:latin typeface="Times New Roman"/>
                <a:cs typeface="Times New Roman"/>
              </a:rPr>
              <a:t>is the day when the</a:t>
            </a:r>
            <a:r>
              <a:rPr dirty="0" sz="3200" spc="-8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maximum  southward inclination is attained in </a:t>
            </a:r>
            <a:r>
              <a:rPr dirty="0" sz="3200" spc="-5">
                <a:latin typeface="Times New Roman"/>
                <a:cs typeface="Times New Roman"/>
              </a:rPr>
              <a:t>S. </a:t>
            </a:r>
            <a:r>
              <a:rPr dirty="0" sz="3200">
                <a:latin typeface="Times New Roman"/>
                <a:cs typeface="Times New Roman"/>
              </a:rPr>
              <a:t>hemisphere. it occurs when the  sun overhead on 23 </a:t>
            </a:r>
            <a:r>
              <a:rPr dirty="0" sz="3200" spc="5">
                <a:latin typeface="Times New Roman"/>
                <a:cs typeface="Times New Roman"/>
              </a:rPr>
              <a:t>½</a:t>
            </a:r>
            <a:r>
              <a:rPr dirty="0" sz="3200" spc="5">
                <a:latin typeface="Carlito"/>
                <a:cs typeface="Carlito"/>
              </a:rPr>
              <a:t>° </a:t>
            </a:r>
            <a:r>
              <a:rPr dirty="0" sz="3200">
                <a:latin typeface="Times New Roman"/>
                <a:cs typeface="Times New Roman"/>
              </a:rPr>
              <a:t>S i.e. </a:t>
            </a:r>
            <a:r>
              <a:rPr dirty="0" sz="3200" spc="-50" b="1">
                <a:latin typeface="Times New Roman"/>
                <a:cs typeface="Times New Roman"/>
              </a:rPr>
              <a:t>Tropic </a:t>
            </a:r>
            <a:r>
              <a:rPr dirty="0" sz="3200" b="1">
                <a:latin typeface="Times New Roman"/>
                <a:cs typeface="Times New Roman"/>
              </a:rPr>
              <a:t>of</a:t>
            </a:r>
            <a:r>
              <a:rPr dirty="0" sz="3200" spc="2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Capricorn</a:t>
            </a:r>
            <a:r>
              <a:rPr dirty="0" sz="3200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  <a:p>
            <a:pPr algn="just" marL="649605" marR="17780" indent="-457834">
              <a:lnSpc>
                <a:spcPts val="3760"/>
              </a:lnSpc>
              <a:spcBef>
                <a:spcPts val="1530"/>
              </a:spcBef>
              <a:buFont typeface="Wingdings"/>
              <a:buChar char=""/>
              <a:tabLst>
                <a:tab pos="752475" algn="l"/>
              </a:tabLst>
            </a:pPr>
            <a:r>
              <a:rPr dirty="0"/>
              <a:t>	</a:t>
            </a:r>
            <a:r>
              <a:rPr dirty="0" sz="3200">
                <a:latin typeface="Times New Roman"/>
                <a:cs typeface="Times New Roman"/>
              </a:rPr>
              <a:t>In this event, the sun inclination to south hemisphere caused</a:t>
            </a:r>
            <a:r>
              <a:rPr dirty="0" sz="3200" spc="-114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longest  night and shortest daylight for N.</a:t>
            </a:r>
            <a:r>
              <a:rPr dirty="0" sz="3200" spc="-1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hemisphere.</a:t>
            </a:r>
            <a:endParaRPr sz="3200">
              <a:latin typeface="Times New Roman"/>
              <a:cs typeface="Times New Roman"/>
            </a:endParaRPr>
          </a:p>
          <a:p>
            <a:pPr algn="just" marL="192405">
              <a:lnSpc>
                <a:spcPct val="100000"/>
              </a:lnSpc>
              <a:spcBef>
                <a:spcPts val="690"/>
              </a:spcBef>
            </a:pPr>
            <a:r>
              <a:rPr dirty="0" sz="3200" b="1">
                <a:latin typeface="Times New Roman"/>
                <a:cs typeface="Times New Roman"/>
              </a:rPr>
              <a:t>3)</a:t>
            </a:r>
            <a:r>
              <a:rPr dirty="0" sz="3200" spc="-190" b="1">
                <a:latin typeface="Times New Roman"/>
                <a:cs typeface="Times New Roman"/>
              </a:rPr>
              <a:t> </a:t>
            </a:r>
            <a:r>
              <a:rPr dirty="0" sz="3200" spc="-5" b="1">
                <a:latin typeface="Times New Roman"/>
                <a:cs typeface="Times New Roman"/>
              </a:rPr>
              <a:t>Altitude:</a:t>
            </a:r>
            <a:endParaRPr sz="3200">
              <a:latin typeface="Times New Roman"/>
              <a:cs typeface="Times New Roman"/>
            </a:endParaRPr>
          </a:p>
          <a:p>
            <a:pPr algn="just" marL="482600" marR="144780" indent="-457200">
              <a:lnSpc>
                <a:spcPct val="100000"/>
              </a:lnSpc>
              <a:spcBef>
                <a:spcPts val="1265"/>
              </a:spcBef>
              <a:buFont typeface="Wingdings"/>
              <a:buChar char=""/>
              <a:tabLst>
                <a:tab pos="482600" algn="l"/>
              </a:tabLst>
            </a:pPr>
            <a:r>
              <a:rPr dirty="0" sz="3200">
                <a:latin typeface="Times New Roman"/>
                <a:cs typeface="Times New Roman"/>
              </a:rPr>
              <a:t>Under normal </a:t>
            </a:r>
            <a:r>
              <a:rPr dirty="0" sz="3200" spc="-5">
                <a:latin typeface="Times New Roman"/>
                <a:cs typeface="Times New Roman"/>
              </a:rPr>
              <a:t>conditions, there is </a:t>
            </a:r>
            <a:r>
              <a:rPr dirty="0" sz="3200">
                <a:latin typeface="Times New Roman"/>
                <a:cs typeface="Times New Roman"/>
              </a:rPr>
              <a:t>a general decrease </a:t>
            </a:r>
            <a:r>
              <a:rPr dirty="0" sz="3200" spc="-10">
                <a:latin typeface="Times New Roman"/>
                <a:cs typeface="Times New Roman"/>
              </a:rPr>
              <a:t>in </a:t>
            </a:r>
            <a:r>
              <a:rPr dirty="0" sz="3200" spc="-5">
                <a:latin typeface="Times New Roman"/>
                <a:cs typeface="Times New Roman"/>
              </a:rPr>
              <a:t>temperature  </a:t>
            </a:r>
            <a:r>
              <a:rPr dirty="0" sz="3200">
                <a:latin typeface="Times New Roman"/>
                <a:cs typeface="Times New Roman"/>
              </a:rPr>
              <a:t>with </a:t>
            </a:r>
            <a:r>
              <a:rPr dirty="0" sz="3200" spc="-5">
                <a:latin typeface="Times New Roman"/>
                <a:cs typeface="Times New Roman"/>
              </a:rPr>
              <a:t>increasing </a:t>
            </a:r>
            <a:r>
              <a:rPr dirty="0" sz="3200">
                <a:latin typeface="Times New Roman"/>
                <a:cs typeface="Times New Roman"/>
              </a:rPr>
              <a:t>elevation. The average rate at </a:t>
            </a:r>
            <a:r>
              <a:rPr dirty="0" sz="3200" spc="-5">
                <a:latin typeface="Times New Roman"/>
                <a:cs typeface="Times New Roman"/>
              </a:rPr>
              <a:t>which </a:t>
            </a:r>
            <a:r>
              <a:rPr dirty="0" sz="3200">
                <a:latin typeface="Times New Roman"/>
                <a:cs typeface="Times New Roman"/>
              </a:rPr>
              <a:t>temperature  </a:t>
            </a:r>
            <a:r>
              <a:rPr dirty="0" sz="3200" spc="5">
                <a:latin typeface="Times New Roman"/>
                <a:cs typeface="Times New Roman"/>
              </a:rPr>
              <a:t>changes per </a:t>
            </a:r>
            <a:r>
              <a:rPr dirty="0" sz="3200">
                <a:latin typeface="Times New Roman"/>
                <a:cs typeface="Times New Roman"/>
              </a:rPr>
              <a:t>unit of altitudinal </a:t>
            </a:r>
            <a:r>
              <a:rPr dirty="0" sz="3200" spc="5">
                <a:latin typeface="Times New Roman"/>
                <a:cs typeface="Times New Roman"/>
              </a:rPr>
              <a:t>change </a:t>
            </a:r>
            <a:r>
              <a:rPr dirty="0" sz="3200" spc="-5">
                <a:latin typeface="Times New Roman"/>
                <a:cs typeface="Times New Roman"/>
              </a:rPr>
              <a:t>is </a:t>
            </a:r>
            <a:r>
              <a:rPr dirty="0" sz="3200">
                <a:latin typeface="Times New Roman"/>
                <a:cs typeface="Times New Roman"/>
              </a:rPr>
              <a:t>known as </a:t>
            </a:r>
            <a:r>
              <a:rPr dirty="0" sz="3200" b="1">
                <a:latin typeface="Times New Roman"/>
                <a:cs typeface="Times New Roman"/>
              </a:rPr>
              <a:t>lapse</a:t>
            </a:r>
            <a:r>
              <a:rPr dirty="0" sz="3200" spc="-16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rate</a:t>
            </a:r>
            <a:r>
              <a:rPr dirty="0" sz="3200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051" y="397001"/>
            <a:ext cx="12061190" cy="62744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743585" marR="5080" indent="-457834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744220" algn="l"/>
              </a:tabLst>
            </a:pPr>
            <a:r>
              <a:rPr dirty="0" sz="3200">
                <a:latin typeface="Times New Roman"/>
                <a:cs typeface="Times New Roman"/>
              </a:rPr>
              <a:t>This rate </a:t>
            </a:r>
            <a:r>
              <a:rPr dirty="0" sz="3200" spc="-5">
                <a:latin typeface="Times New Roman"/>
                <a:cs typeface="Times New Roman"/>
              </a:rPr>
              <a:t>is limited </a:t>
            </a:r>
            <a:r>
              <a:rPr dirty="0" sz="3200" spc="-10">
                <a:latin typeface="Times New Roman"/>
                <a:cs typeface="Times New Roman"/>
              </a:rPr>
              <a:t>to </a:t>
            </a:r>
            <a:r>
              <a:rPr dirty="0" sz="3200" spc="-5">
                <a:latin typeface="Times New Roman"/>
                <a:cs typeface="Times New Roman"/>
              </a:rPr>
              <a:t>the lower </a:t>
            </a:r>
            <a:r>
              <a:rPr dirty="0" sz="3200">
                <a:latin typeface="Times New Roman"/>
                <a:cs typeface="Times New Roman"/>
              </a:rPr>
              <a:t>layer </a:t>
            </a:r>
            <a:r>
              <a:rPr dirty="0" sz="3200" spc="-5">
                <a:latin typeface="Times New Roman"/>
                <a:cs typeface="Times New Roman"/>
              </a:rPr>
              <a:t>of </a:t>
            </a:r>
            <a:r>
              <a:rPr dirty="0" sz="3200">
                <a:latin typeface="Times New Roman"/>
                <a:cs typeface="Times New Roman"/>
              </a:rPr>
              <a:t>the </a:t>
            </a:r>
            <a:r>
              <a:rPr dirty="0" sz="3200" spc="-5">
                <a:latin typeface="Times New Roman"/>
                <a:cs typeface="Times New Roman"/>
              </a:rPr>
              <a:t>atmosphere  </a:t>
            </a:r>
            <a:r>
              <a:rPr dirty="0" sz="3200" spc="-10">
                <a:latin typeface="Times New Roman"/>
                <a:cs typeface="Times New Roman"/>
              </a:rPr>
              <a:t>(Troposphere). </a:t>
            </a:r>
            <a:r>
              <a:rPr dirty="0" sz="3200">
                <a:latin typeface="Times New Roman"/>
                <a:cs typeface="Times New Roman"/>
              </a:rPr>
              <a:t>The normal lapse rate </a:t>
            </a:r>
            <a:r>
              <a:rPr dirty="0" sz="3200" spc="-5">
                <a:latin typeface="Times New Roman"/>
                <a:cs typeface="Times New Roman"/>
              </a:rPr>
              <a:t>is 6.5°c </a:t>
            </a:r>
            <a:r>
              <a:rPr dirty="0" sz="3200">
                <a:latin typeface="Times New Roman"/>
                <a:cs typeface="Times New Roman"/>
              </a:rPr>
              <a:t>/ </a:t>
            </a:r>
            <a:r>
              <a:rPr dirty="0" sz="3200" spc="-5">
                <a:latin typeface="Times New Roman"/>
                <a:cs typeface="Times New Roman"/>
              </a:rPr>
              <a:t>km </a:t>
            </a:r>
            <a:r>
              <a:rPr dirty="0" sz="3200">
                <a:latin typeface="Times New Roman"/>
                <a:cs typeface="Times New Roman"/>
              </a:rPr>
              <a:t>rise </a:t>
            </a:r>
            <a:r>
              <a:rPr dirty="0" sz="3200" spc="-10">
                <a:latin typeface="Times New Roman"/>
                <a:cs typeface="Times New Roman"/>
              </a:rPr>
              <a:t>in </a:t>
            </a:r>
            <a:r>
              <a:rPr dirty="0" sz="3200" spc="-5">
                <a:latin typeface="Times New Roman"/>
                <a:cs typeface="Times New Roman"/>
              </a:rPr>
              <a:t>altitude i.e.  </a:t>
            </a:r>
            <a:r>
              <a:rPr dirty="0" sz="3200">
                <a:latin typeface="Times New Roman"/>
                <a:cs typeface="Times New Roman"/>
              </a:rPr>
              <a:t>as altitude of places </a:t>
            </a:r>
            <a:r>
              <a:rPr dirty="0" sz="3200" spc="5">
                <a:latin typeface="Times New Roman"/>
                <a:cs typeface="Times New Roman"/>
              </a:rPr>
              <a:t>changed </a:t>
            </a:r>
            <a:r>
              <a:rPr dirty="0" sz="3200">
                <a:latin typeface="Times New Roman"/>
                <a:cs typeface="Times New Roman"/>
              </a:rPr>
              <a:t>by 1 km, temperature </a:t>
            </a:r>
            <a:r>
              <a:rPr dirty="0" sz="3200" spc="5">
                <a:latin typeface="Times New Roman"/>
                <a:cs typeface="Times New Roman"/>
              </a:rPr>
              <a:t>change </a:t>
            </a:r>
            <a:r>
              <a:rPr dirty="0" sz="3200">
                <a:latin typeface="Times New Roman"/>
                <a:cs typeface="Times New Roman"/>
              </a:rPr>
              <a:t>by</a:t>
            </a:r>
            <a:r>
              <a:rPr dirty="0" sz="3200" spc="-1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6.5°c.</a:t>
            </a:r>
            <a:endParaRPr sz="3200">
              <a:latin typeface="Times New Roman"/>
              <a:cs typeface="Times New Roman"/>
            </a:endParaRPr>
          </a:p>
          <a:p>
            <a:pPr algn="just" marL="743585" indent="-457834">
              <a:lnSpc>
                <a:spcPct val="100000"/>
              </a:lnSpc>
              <a:spcBef>
                <a:spcPts val="755"/>
              </a:spcBef>
              <a:buFont typeface="Wingdings"/>
              <a:buChar char=""/>
              <a:tabLst>
                <a:tab pos="744220" algn="l"/>
              </a:tabLst>
            </a:pPr>
            <a:r>
              <a:rPr dirty="0" sz="3200" spc="-50" b="1">
                <a:latin typeface="Times New Roman"/>
                <a:cs typeface="Times New Roman"/>
              </a:rPr>
              <a:t>Types </a:t>
            </a:r>
            <a:r>
              <a:rPr dirty="0" sz="3200" b="1">
                <a:latin typeface="Times New Roman"/>
                <a:cs typeface="Times New Roman"/>
              </a:rPr>
              <a:t>of lapse</a:t>
            </a:r>
            <a:r>
              <a:rPr dirty="0" sz="3200" spc="4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rate:</a:t>
            </a:r>
            <a:endParaRPr sz="3200">
              <a:latin typeface="Times New Roman"/>
              <a:cs typeface="Times New Roman"/>
            </a:endParaRPr>
          </a:p>
          <a:p>
            <a:pPr algn="just" lvl="1" marL="878840" indent="-441325">
              <a:lnSpc>
                <a:spcPct val="100000"/>
              </a:lnSpc>
              <a:spcBef>
                <a:spcPts val="765"/>
              </a:spcBef>
              <a:buAutoNum type="alphaLcParenR"/>
              <a:tabLst>
                <a:tab pos="879475" algn="l"/>
              </a:tabLst>
            </a:pPr>
            <a:r>
              <a:rPr dirty="0" sz="3200" b="1" i="1">
                <a:latin typeface="Times New Roman"/>
                <a:cs typeface="Times New Roman"/>
              </a:rPr>
              <a:t>Dry adiabatic laps</a:t>
            </a:r>
            <a:r>
              <a:rPr dirty="0" sz="3200" spc="-50" b="1" i="1">
                <a:latin typeface="Times New Roman"/>
                <a:cs typeface="Times New Roman"/>
              </a:rPr>
              <a:t> </a:t>
            </a:r>
            <a:r>
              <a:rPr dirty="0" sz="3200" b="1" i="1">
                <a:latin typeface="Times New Roman"/>
                <a:cs typeface="Times New Roman"/>
              </a:rPr>
              <a:t>rate:</a:t>
            </a:r>
            <a:endParaRPr sz="3200">
              <a:latin typeface="Times New Roman"/>
              <a:cs typeface="Times New Roman"/>
            </a:endParaRPr>
          </a:p>
          <a:p>
            <a:pPr marL="494030" indent="-457834">
              <a:lnSpc>
                <a:spcPct val="100000"/>
              </a:lnSpc>
              <a:spcBef>
                <a:spcPts val="390"/>
              </a:spcBef>
              <a:buFont typeface="Wingdings"/>
              <a:buChar char=""/>
              <a:tabLst>
                <a:tab pos="494665" algn="l"/>
              </a:tabLst>
            </a:pPr>
            <a:r>
              <a:rPr dirty="0" sz="3200">
                <a:latin typeface="Times New Roman"/>
                <a:cs typeface="Times New Roman"/>
              </a:rPr>
              <a:t>An</a:t>
            </a:r>
            <a:r>
              <a:rPr dirty="0" sz="3200" spc="305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Times New Roman"/>
                <a:cs typeface="Times New Roman"/>
              </a:rPr>
              <a:t>adiabatic</a:t>
            </a:r>
            <a:r>
              <a:rPr dirty="0" sz="3200" spc="315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Times New Roman"/>
                <a:cs typeface="Times New Roman"/>
              </a:rPr>
              <a:t>lapse</a:t>
            </a:r>
            <a:r>
              <a:rPr dirty="0" sz="3200" spc="31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rate</a:t>
            </a:r>
            <a:r>
              <a:rPr dirty="0" sz="3200" spc="310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Times New Roman"/>
                <a:cs typeface="Times New Roman"/>
              </a:rPr>
              <a:t>is</a:t>
            </a:r>
            <a:r>
              <a:rPr dirty="0" sz="3200" spc="28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the</a:t>
            </a:r>
            <a:r>
              <a:rPr dirty="0" sz="3200" spc="30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rate</a:t>
            </a:r>
            <a:r>
              <a:rPr dirty="0" sz="3200" spc="29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at</a:t>
            </a:r>
            <a:r>
              <a:rPr dirty="0" sz="3200" spc="310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Times New Roman"/>
                <a:cs typeface="Times New Roman"/>
              </a:rPr>
              <a:t>which</a:t>
            </a:r>
            <a:r>
              <a:rPr dirty="0" sz="3200" spc="30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the</a:t>
            </a:r>
            <a:r>
              <a:rPr dirty="0" sz="3200" spc="305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Times New Roman"/>
                <a:cs typeface="Times New Roman"/>
              </a:rPr>
              <a:t>temperature</a:t>
            </a:r>
            <a:r>
              <a:rPr dirty="0" sz="3200" spc="29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of</a:t>
            </a:r>
            <a:r>
              <a:rPr dirty="0" sz="3200" spc="295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Times New Roman"/>
                <a:cs typeface="Times New Roman"/>
              </a:rPr>
              <a:t>an</a:t>
            </a:r>
            <a:r>
              <a:rPr dirty="0" sz="3200" spc="31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air</a:t>
            </a:r>
            <a:endParaRPr sz="3200">
              <a:latin typeface="Times New Roman"/>
              <a:cs typeface="Times New Roman"/>
            </a:endParaRPr>
          </a:p>
          <a:p>
            <a:pPr marL="494030" marR="75565">
              <a:lnSpc>
                <a:spcPct val="150000"/>
              </a:lnSpc>
              <a:spcBef>
                <a:spcPts val="5"/>
              </a:spcBef>
            </a:pPr>
            <a:r>
              <a:rPr dirty="0" sz="3200">
                <a:latin typeface="Times New Roman"/>
                <a:cs typeface="Times New Roman"/>
              </a:rPr>
              <a:t>parcel changes </a:t>
            </a:r>
            <a:r>
              <a:rPr dirty="0" sz="3200" spc="-5">
                <a:latin typeface="Times New Roman"/>
                <a:cs typeface="Times New Roman"/>
              </a:rPr>
              <a:t>in </a:t>
            </a:r>
            <a:r>
              <a:rPr dirty="0" sz="3200">
                <a:latin typeface="Times New Roman"/>
                <a:cs typeface="Times New Roman"/>
              </a:rPr>
              <a:t>response </a:t>
            </a:r>
            <a:r>
              <a:rPr dirty="0" sz="3200" spc="-5">
                <a:latin typeface="Times New Roman"/>
                <a:cs typeface="Times New Roman"/>
              </a:rPr>
              <a:t>to </a:t>
            </a:r>
            <a:r>
              <a:rPr dirty="0" sz="3200">
                <a:latin typeface="Times New Roman"/>
                <a:cs typeface="Times New Roman"/>
              </a:rPr>
              <a:t>the expansion or compression process  associated with a </a:t>
            </a:r>
            <a:r>
              <a:rPr dirty="0" sz="3200" spc="5">
                <a:latin typeface="Times New Roman"/>
                <a:cs typeface="Times New Roman"/>
              </a:rPr>
              <a:t>change </a:t>
            </a:r>
            <a:r>
              <a:rPr dirty="0" sz="3200" spc="-5">
                <a:latin typeface="Times New Roman"/>
                <a:cs typeface="Times New Roman"/>
              </a:rPr>
              <a:t>in</a:t>
            </a:r>
            <a:r>
              <a:rPr dirty="0" sz="3200" spc="-7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altitude.</a:t>
            </a:r>
            <a:endParaRPr sz="32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0"/>
              </a:spcBef>
              <a:buFont typeface="Wingdings"/>
              <a:buChar char=""/>
              <a:tabLst>
                <a:tab pos="469265" algn="l"/>
                <a:tab pos="469900" algn="l"/>
                <a:tab pos="2012314" algn="l"/>
                <a:tab pos="4595495" algn="l"/>
                <a:tab pos="5211445" algn="l"/>
                <a:tab pos="5916930" algn="l"/>
                <a:tab pos="6691630" algn="l"/>
                <a:tab pos="7465695" algn="l"/>
                <a:tab pos="8691245" algn="l"/>
                <a:tab pos="9872345" algn="l"/>
                <a:tab pos="10488295" algn="l"/>
              </a:tabLst>
            </a:pPr>
            <a:r>
              <a:rPr dirty="0" sz="3200" spc="-45">
                <a:latin typeface="Times New Roman"/>
                <a:cs typeface="Times New Roman"/>
              </a:rPr>
              <a:t>Vertical	</a:t>
            </a:r>
            <a:r>
              <a:rPr dirty="0" sz="3200">
                <a:latin typeface="Times New Roman"/>
                <a:cs typeface="Times New Roman"/>
              </a:rPr>
              <a:t>displacements	</a:t>
            </a:r>
            <a:r>
              <a:rPr dirty="0" sz="3200" spc="-5">
                <a:latin typeface="Times New Roman"/>
                <a:cs typeface="Times New Roman"/>
              </a:rPr>
              <a:t>of	</a:t>
            </a:r>
            <a:r>
              <a:rPr dirty="0" sz="3200">
                <a:latin typeface="Times New Roman"/>
                <a:cs typeface="Times New Roman"/>
              </a:rPr>
              <a:t>air	are	the	major	cause	of	</a:t>
            </a:r>
            <a:r>
              <a:rPr dirty="0" sz="3200" spc="-5">
                <a:latin typeface="Times New Roman"/>
                <a:cs typeface="Times New Roman"/>
              </a:rPr>
              <a:t>adiabatic</a:t>
            </a:r>
            <a:endParaRPr sz="3200">
              <a:latin typeface="Times New Roman"/>
              <a:cs typeface="Times New Roman"/>
            </a:endParaRPr>
          </a:p>
          <a:p>
            <a:pPr marL="469900" marR="102235">
              <a:lnSpc>
                <a:spcPct val="114999"/>
              </a:lnSpc>
            </a:pPr>
            <a:r>
              <a:rPr dirty="0" sz="3200">
                <a:latin typeface="Times New Roman"/>
                <a:cs typeface="Times New Roman"/>
              </a:rPr>
              <a:t>temperature changes. </a:t>
            </a:r>
            <a:r>
              <a:rPr dirty="0" sz="3200" spc="-5">
                <a:latin typeface="Times New Roman"/>
                <a:cs typeface="Times New Roman"/>
              </a:rPr>
              <a:t>When </a:t>
            </a:r>
            <a:r>
              <a:rPr dirty="0" sz="3200">
                <a:latin typeface="Times New Roman"/>
                <a:cs typeface="Times New Roman"/>
              </a:rPr>
              <a:t>air </a:t>
            </a:r>
            <a:r>
              <a:rPr dirty="0" sz="3200" spc="-5">
                <a:latin typeface="Times New Roman"/>
                <a:cs typeface="Times New Roman"/>
              </a:rPr>
              <a:t>rises, it </a:t>
            </a:r>
            <a:r>
              <a:rPr dirty="0" sz="3200">
                <a:latin typeface="Times New Roman"/>
                <a:cs typeface="Times New Roman"/>
              </a:rPr>
              <a:t>expands because </a:t>
            </a:r>
            <a:r>
              <a:rPr dirty="0" sz="3200" spc="-5">
                <a:latin typeface="Times New Roman"/>
                <a:cs typeface="Times New Roman"/>
              </a:rPr>
              <a:t>there is </a:t>
            </a:r>
            <a:r>
              <a:rPr dirty="0" sz="3200">
                <a:latin typeface="Times New Roman"/>
                <a:cs typeface="Times New Roman"/>
              </a:rPr>
              <a:t>less  weight of air upon</a:t>
            </a:r>
            <a:r>
              <a:rPr dirty="0" sz="3200" spc="-90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Times New Roman"/>
                <a:cs typeface="Times New Roman"/>
              </a:rPr>
              <a:t>it.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8384" y="295757"/>
            <a:ext cx="11730355" cy="5768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90525" marR="5080" indent="-287020">
              <a:lnSpc>
                <a:spcPct val="114999"/>
              </a:lnSpc>
              <a:spcBef>
                <a:spcPts val="100"/>
              </a:spcBef>
              <a:buSzPct val="96875"/>
              <a:buFont typeface="Wingdings"/>
              <a:buChar char=""/>
              <a:tabLst>
                <a:tab pos="424815" algn="l"/>
              </a:tabLst>
            </a:pPr>
            <a:r>
              <a:rPr dirty="0" sz="3200">
                <a:latin typeface="Times New Roman"/>
                <a:cs typeface="Times New Roman"/>
              </a:rPr>
              <a:t>As </a:t>
            </a:r>
            <a:r>
              <a:rPr dirty="0" sz="3200" spc="-5">
                <a:latin typeface="Times New Roman"/>
                <a:cs typeface="Times New Roman"/>
              </a:rPr>
              <a:t>long </a:t>
            </a:r>
            <a:r>
              <a:rPr dirty="0" sz="3200">
                <a:latin typeface="Times New Roman"/>
                <a:cs typeface="Times New Roman"/>
              </a:rPr>
              <a:t>as </a:t>
            </a:r>
            <a:r>
              <a:rPr dirty="0" sz="3200" spc="-5">
                <a:latin typeface="Times New Roman"/>
                <a:cs typeface="Times New Roman"/>
              </a:rPr>
              <a:t>the </a:t>
            </a:r>
            <a:r>
              <a:rPr dirty="0" sz="3200">
                <a:latin typeface="Times New Roman"/>
                <a:cs typeface="Times New Roman"/>
              </a:rPr>
              <a:t>air </a:t>
            </a:r>
            <a:r>
              <a:rPr dirty="0" sz="3200" spc="-5">
                <a:latin typeface="Times New Roman"/>
                <a:cs typeface="Times New Roman"/>
              </a:rPr>
              <a:t>in the </a:t>
            </a:r>
            <a:r>
              <a:rPr dirty="0" sz="3200">
                <a:latin typeface="Times New Roman"/>
                <a:cs typeface="Times New Roman"/>
              </a:rPr>
              <a:t>parcel </a:t>
            </a:r>
            <a:r>
              <a:rPr dirty="0" sz="3200" spc="-5">
                <a:latin typeface="Times New Roman"/>
                <a:cs typeface="Times New Roman"/>
              </a:rPr>
              <a:t>is </a:t>
            </a:r>
            <a:r>
              <a:rPr dirty="0" sz="3200">
                <a:latin typeface="Times New Roman"/>
                <a:cs typeface="Times New Roman"/>
              </a:rPr>
              <a:t>unsaturated </a:t>
            </a:r>
            <a:r>
              <a:rPr dirty="0" sz="3200" spc="-5">
                <a:latin typeface="Times New Roman"/>
                <a:cs typeface="Times New Roman"/>
              </a:rPr>
              <a:t>(humidity </a:t>
            </a:r>
            <a:r>
              <a:rPr dirty="0" sz="3200">
                <a:latin typeface="Times New Roman"/>
                <a:cs typeface="Times New Roman"/>
              </a:rPr>
              <a:t>content </a:t>
            </a:r>
            <a:r>
              <a:rPr dirty="0" sz="3200" spc="-5">
                <a:latin typeface="Times New Roman"/>
                <a:cs typeface="Times New Roman"/>
              </a:rPr>
              <a:t>of </a:t>
            </a:r>
            <a:r>
              <a:rPr dirty="0" sz="3200" spc="-1345">
                <a:latin typeface="Times New Roman"/>
                <a:cs typeface="Times New Roman"/>
              </a:rPr>
              <a:t>˂ </a:t>
            </a:r>
            <a:r>
              <a:rPr dirty="0" sz="3200" spc="915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Times New Roman"/>
                <a:cs typeface="Times New Roman"/>
              </a:rPr>
              <a:t>100%) </a:t>
            </a:r>
            <a:r>
              <a:rPr dirty="0" sz="3200">
                <a:latin typeface="Times New Roman"/>
                <a:cs typeface="Times New Roman"/>
              </a:rPr>
              <a:t>or </a:t>
            </a:r>
            <a:r>
              <a:rPr dirty="0" sz="3200" spc="-5">
                <a:latin typeface="Times New Roman"/>
                <a:cs typeface="Times New Roman"/>
              </a:rPr>
              <a:t>movement of </a:t>
            </a:r>
            <a:r>
              <a:rPr dirty="0" sz="3200">
                <a:latin typeface="Times New Roman"/>
                <a:cs typeface="Times New Roman"/>
              </a:rPr>
              <a:t>air does </a:t>
            </a:r>
            <a:r>
              <a:rPr dirty="0" sz="3200" spc="5">
                <a:latin typeface="Times New Roman"/>
                <a:cs typeface="Times New Roman"/>
              </a:rPr>
              <a:t>not </a:t>
            </a:r>
            <a:r>
              <a:rPr dirty="0" sz="3200">
                <a:latin typeface="Times New Roman"/>
                <a:cs typeface="Times New Roman"/>
              </a:rPr>
              <a:t>changed </a:t>
            </a:r>
            <a:r>
              <a:rPr dirty="0" sz="3200" spc="-5">
                <a:latin typeface="Times New Roman"/>
                <a:cs typeface="Times New Roman"/>
              </a:rPr>
              <a:t>to </a:t>
            </a:r>
            <a:r>
              <a:rPr dirty="0" sz="3200">
                <a:latin typeface="Times New Roman"/>
                <a:cs typeface="Times New Roman"/>
              </a:rPr>
              <a:t>condensation, </a:t>
            </a:r>
            <a:r>
              <a:rPr dirty="0" sz="3200" spc="-5">
                <a:latin typeface="Times New Roman"/>
                <a:cs typeface="Times New Roman"/>
              </a:rPr>
              <a:t>the </a:t>
            </a:r>
            <a:r>
              <a:rPr dirty="0" sz="3200">
                <a:latin typeface="Times New Roman"/>
                <a:cs typeface="Times New Roman"/>
              </a:rPr>
              <a:t>rate  of adiabatic cooling </a:t>
            </a:r>
            <a:r>
              <a:rPr dirty="0" sz="3200" spc="5">
                <a:latin typeface="Times New Roman"/>
                <a:cs typeface="Times New Roman"/>
              </a:rPr>
              <a:t>or </a:t>
            </a:r>
            <a:r>
              <a:rPr dirty="0" sz="3200">
                <a:latin typeface="Times New Roman"/>
                <a:cs typeface="Times New Roman"/>
              </a:rPr>
              <a:t>warming remains</a:t>
            </a:r>
            <a:r>
              <a:rPr dirty="0" sz="3200" spc="-130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constant.</a:t>
            </a:r>
            <a:endParaRPr sz="3200">
              <a:latin typeface="Times New Roman"/>
              <a:cs typeface="Times New Roman"/>
            </a:endParaRPr>
          </a:p>
          <a:p>
            <a:pPr algn="just" marL="469900" marR="5715" indent="-457200">
              <a:lnSpc>
                <a:spcPct val="114999"/>
              </a:lnSpc>
              <a:spcBef>
                <a:spcPts val="1410"/>
              </a:spcBef>
              <a:buFont typeface="Wingdings"/>
              <a:buChar char=""/>
              <a:tabLst>
                <a:tab pos="469900" algn="l"/>
              </a:tabLst>
            </a:pPr>
            <a:r>
              <a:rPr dirty="0" sz="3200">
                <a:latin typeface="Times New Roman"/>
                <a:cs typeface="Times New Roman"/>
              </a:rPr>
              <a:t>That constant </a:t>
            </a:r>
            <a:r>
              <a:rPr dirty="0" sz="3200" spc="-5">
                <a:latin typeface="Times New Roman"/>
                <a:cs typeface="Times New Roman"/>
              </a:rPr>
              <a:t>rate </a:t>
            </a:r>
            <a:r>
              <a:rPr dirty="0" sz="3200">
                <a:latin typeface="Times New Roman"/>
                <a:cs typeface="Times New Roman"/>
              </a:rPr>
              <a:t>is 10</a:t>
            </a:r>
            <a:r>
              <a:rPr dirty="0" sz="3200">
                <a:latin typeface="Carlito"/>
                <a:cs typeface="Carlito"/>
              </a:rPr>
              <a:t>°</a:t>
            </a:r>
            <a:r>
              <a:rPr dirty="0" sz="3200">
                <a:latin typeface="Times New Roman"/>
                <a:cs typeface="Times New Roman"/>
              </a:rPr>
              <a:t>c/1km change </a:t>
            </a:r>
            <a:r>
              <a:rPr dirty="0" sz="3200" spc="-5">
                <a:latin typeface="Times New Roman"/>
                <a:cs typeface="Times New Roman"/>
              </a:rPr>
              <a:t>in altitude </a:t>
            </a:r>
            <a:r>
              <a:rPr dirty="0" sz="3200">
                <a:latin typeface="Times New Roman"/>
                <a:cs typeface="Times New Roman"/>
              </a:rPr>
              <a:t>&amp; this rate which  applied only in </a:t>
            </a:r>
            <a:r>
              <a:rPr dirty="0" sz="3200" spc="-5">
                <a:latin typeface="Times New Roman"/>
                <a:cs typeface="Times New Roman"/>
              </a:rPr>
              <a:t>less </a:t>
            </a:r>
            <a:r>
              <a:rPr dirty="0" sz="3200">
                <a:latin typeface="Times New Roman"/>
                <a:cs typeface="Times New Roman"/>
              </a:rPr>
              <a:t>humidity </a:t>
            </a:r>
            <a:r>
              <a:rPr dirty="0" sz="3200" spc="-5">
                <a:latin typeface="Times New Roman"/>
                <a:cs typeface="Times New Roman"/>
              </a:rPr>
              <a:t>air is </a:t>
            </a:r>
            <a:r>
              <a:rPr dirty="0" sz="3200">
                <a:latin typeface="Times New Roman"/>
                <a:cs typeface="Times New Roman"/>
              </a:rPr>
              <a:t>known as </a:t>
            </a:r>
            <a:r>
              <a:rPr dirty="0" sz="3200" b="1">
                <a:latin typeface="Times New Roman"/>
                <a:cs typeface="Times New Roman"/>
              </a:rPr>
              <a:t>dry </a:t>
            </a:r>
            <a:r>
              <a:rPr dirty="0" sz="3200" spc="-5" b="1">
                <a:latin typeface="Times New Roman"/>
                <a:cs typeface="Times New Roman"/>
              </a:rPr>
              <a:t>adiabatic lapse  </a:t>
            </a:r>
            <a:r>
              <a:rPr dirty="0" sz="3200" b="1">
                <a:latin typeface="Times New Roman"/>
                <a:cs typeface="Times New Roman"/>
              </a:rPr>
              <a:t>rate</a:t>
            </a:r>
            <a:r>
              <a:rPr dirty="0" sz="3200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  <a:p>
            <a:pPr algn="just" marL="104139">
              <a:lnSpc>
                <a:spcPts val="3740"/>
              </a:lnSpc>
              <a:spcBef>
                <a:spcPts val="994"/>
              </a:spcBef>
            </a:pPr>
            <a:r>
              <a:rPr dirty="0" sz="3200" b="1" i="1">
                <a:latin typeface="Times New Roman"/>
                <a:cs typeface="Times New Roman"/>
              </a:rPr>
              <a:t>b) </a:t>
            </a:r>
            <a:r>
              <a:rPr dirty="0" sz="3200" spc="-85" b="1" i="1">
                <a:latin typeface="Times New Roman"/>
                <a:cs typeface="Times New Roman"/>
              </a:rPr>
              <a:t>Wet </a:t>
            </a:r>
            <a:r>
              <a:rPr dirty="0" sz="3200" b="1" i="1">
                <a:latin typeface="Times New Roman"/>
                <a:cs typeface="Times New Roman"/>
              </a:rPr>
              <a:t>Adiabatic laps</a:t>
            </a:r>
            <a:r>
              <a:rPr dirty="0" sz="3200" spc="-160" b="1" i="1">
                <a:latin typeface="Times New Roman"/>
                <a:cs typeface="Times New Roman"/>
              </a:rPr>
              <a:t> </a:t>
            </a:r>
            <a:r>
              <a:rPr dirty="0" sz="3200" b="1" i="1">
                <a:latin typeface="Times New Roman"/>
                <a:cs typeface="Times New Roman"/>
              </a:rPr>
              <a:t>rate:</a:t>
            </a:r>
            <a:endParaRPr sz="3200">
              <a:latin typeface="Times New Roman"/>
              <a:cs typeface="Times New Roman"/>
            </a:endParaRPr>
          </a:p>
          <a:p>
            <a:pPr algn="just" marL="469900" indent="-457200">
              <a:lnSpc>
                <a:spcPts val="3740"/>
              </a:lnSpc>
              <a:buFont typeface="Wingdings"/>
              <a:buChar char=""/>
              <a:tabLst>
                <a:tab pos="469900" algn="l"/>
              </a:tabLst>
            </a:pPr>
            <a:r>
              <a:rPr dirty="0" sz="3200">
                <a:latin typeface="Times New Roman"/>
                <a:cs typeface="Times New Roman"/>
              </a:rPr>
              <a:t>If </a:t>
            </a:r>
            <a:r>
              <a:rPr dirty="0" sz="3200" spc="-5">
                <a:latin typeface="Times New Roman"/>
                <a:cs typeface="Times New Roman"/>
              </a:rPr>
              <a:t>saturated </a:t>
            </a:r>
            <a:r>
              <a:rPr dirty="0" sz="3200">
                <a:latin typeface="Times New Roman"/>
                <a:cs typeface="Times New Roman"/>
              </a:rPr>
              <a:t>air </a:t>
            </a:r>
            <a:r>
              <a:rPr dirty="0" sz="3200" spc="-5">
                <a:latin typeface="Times New Roman"/>
                <a:cs typeface="Times New Roman"/>
              </a:rPr>
              <a:t>containing </a:t>
            </a:r>
            <a:r>
              <a:rPr dirty="0" sz="3200">
                <a:latin typeface="Times New Roman"/>
                <a:cs typeface="Times New Roman"/>
              </a:rPr>
              <a:t>water droplets were </a:t>
            </a:r>
            <a:r>
              <a:rPr dirty="0" sz="3200" spc="-5">
                <a:latin typeface="Times New Roman"/>
                <a:cs typeface="Times New Roman"/>
              </a:rPr>
              <a:t>to </a:t>
            </a:r>
            <a:r>
              <a:rPr dirty="0" sz="3200">
                <a:latin typeface="Times New Roman"/>
                <a:cs typeface="Times New Roman"/>
              </a:rPr>
              <a:t>sink, </a:t>
            </a:r>
            <a:r>
              <a:rPr dirty="0" sz="3200" spc="-5">
                <a:latin typeface="Times New Roman"/>
                <a:cs typeface="Times New Roman"/>
              </a:rPr>
              <a:t>it</a:t>
            </a:r>
            <a:r>
              <a:rPr dirty="0" sz="3200" spc="76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would</a:t>
            </a:r>
            <a:endParaRPr sz="3200">
              <a:latin typeface="Times New Roman"/>
              <a:cs typeface="Times New Roman"/>
            </a:endParaRPr>
          </a:p>
          <a:p>
            <a:pPr algn="just" marL="469900" marR="8890">
              <a:lnSpc>
                <a:spcPct val="114999"/>
              </a:lnSpc>
            </a:pPr>
            <a:r>
              <a:rPr dirty="0" sz="3200">
                <a:latin typeface="Times New Roman"/>
                <a:cs typeface="Times New Roman"/>
              </a:rPr>
              <a:t>compress and </a:t>
            </a:r>
            <a:r>
              <a:rPr dirty="0" sz="3200" spc="-5">
                <a:latin typeface="Times New Roman"/>
                <a:cs typeface="Times New Roman"/>
              </a:rPr>
              <a:t>warm </a:t>
            </a:r>
            <a:r>
              <a:rPr dirty="0" sz="3200">
                <a:latin typeface="Times New Roman"/>
                <a:cs typeface="Times New Roman"/>
              </a:rPr>
              <a:t>at </a:t>
            </a:r>
            <a:r>
              <a:rPr dirty="0" sz="3200" spc="-5">
                <a:latin typeface="Times New Roman"/>
                <a:cs typeface="Times New Roman"/>
              </a:rPr>
              <a:t>the </a:t>
            </a:r>
            <a:r>
              <a:rPr dirty="0" sz="3200">
                <a:latin typeface="Times New Roman"/>
                <a:cs typeface="Times New Roman"/>
              </a:rPr>
              <a:t>moist adiabatic </a:t>
            </a:r>
            <a:r>
              <a:rPr dirty="0" sz="3200" spc="-5">
                <a:latin typeface="Times New Roman"/>
                <a:cs typeface="Times New Roman"/>
              </a:rPr>
              <a:t>rate </a:t>
            </a:r>
            <a:r>
              <a:rPr dirty="0" sz="3200">
                <a:latin typeface="Times New Roman"/>
                <a:cs typeface="Times New Roman"/>
              </a:rPr>
              <a:t>because </a:t>
            </a:r>
            <a:r>
              <a:rPr dirty="0" sz="3200" spc="-5">
                <a:latin typeface="Times New Roman"/>
                <a:cs typeface="Times New Roman"/>
              </a:rPr>
              <a:t>evaporation  </a:t>
            </a:r>
            <a:r>
              <a:rPr dirty="0" sz="3200">
                <a:latin typeface="Times New Roman"/>
                <a:cs typeface="Times New Roman"/>
              </a:rPr>
              <a:t>of the liquid droplets would start the rate of compressional</a:t>
            </a:r>
            <a:r>
              <a:rPr dirty="0" sz="3200" spc="-9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warming.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1604" y="332968"/>
            <a:ext cx="11708765" cy="56972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98170" marR="134620" indent="-457200">
              <a:lnSpc>
                <a:spcPct val="114999"/>
              </a:lnSpc>
              <a:spcBef>
                <a:spcPts val="100"/>
              </a:spcBef>
              <a:buFont typeface="Wingdings"/>
              <a:buChar char=""/>
              <a:tabLst>
                <a:tab pos="598170" algn="l"/>
                <a:tab pos="598805" algn="l"/>
              </a:tabLst>
            </a:pPr>
            <a:r>
              <a:rPr dirty="0" sz="3200">
                <a:latin typeface="Times New Roman"/>
                <a:cs typeface="Times New Roman"/>
              </a:rPr>
              <a:t>Hence, </a:t>
            </a:r>
            <a:r>
              <a:rPr dirty="0" sz="3200" spc="-5">
                <a:latin typeface="Times New Roman"/>
                <a:cs typeface="Times New Roman"/>
              </a:rPr>
              <a:t>the </a:t>
            </a:r>
            <a:r>
              <a:rPr dirty="0" sz="3200">
                <a:latin typeface="Times New Roman"/>
                <a:cs typeface="Times New Roman"/>
              </a:rPr>
              <a:t>rate at </a:t>
            </a:r>
            <a:r>
              <a:rPr dirty="0" sz="3200" spc="-5">
                <a:latin typeface="Times New Roman"/>
                <a:cs typeface="Times New Roman"/>
              </a:rPr>
              <a:t>which rising </a:t>
            </a:r>
            <a:r>
              <a:rPr dirty="0" sz="3200">
                <a:latin typeface="Times New Roman"/>
                <a:cs typeface="Times New Roman"/>
              </a:rPr>
              <a:t>or </a:t>
            </a:r>
            <a:r>
              <a:rPr dirty="0" sz="3200" spc="-5">
                <a:latin typeface="Times New Roman"/>
                <a:cs typeface="Times New Roman"/>
              </a:rPr>
              <a:t>sinking saturated </a:t>
            </a:r>
            <a:r>
              <a:rPr dirty="0" sz="3200">
                <a:latin typeface="Times New Roman"/>
                <a:cs typeface="Times New Roman"/>
              </a:rPr>
              <a:t>air </a:t>
            </a:r>
            <a:r>
              <a:rPr dirty="0" sz="3200" spc="-5">
                <a:latin typeface="Times New Roman"/>
                <a:cs typeface="Times New Roman"/>
              </a:rPr>
              <a:t>changes its  </a:t>
            </a:r>
            <a:r>
              <a:rPr dirty="0" sz="3200">
                <a:latin typeface="Times New Roman"/>
                <a:cs typeface="Times New Roman"/>
              </a:rPr>
              <a:t>temperature </a:t>
            </a:r>
            <a:r>
              <a:rPr dirty="0" sz="3200" spc="-5">
                <a:latin typeface="Times New Roman"/>
                <a:cs typeface="Times New Roman"/>
              </a:rPr>
              <a:t>is </a:t>
            </a:r>
            <a:r>
              <a:rPr dirty="0" sz="3200">
                <a:latin typeface="Times New Roman"/>
                <a:cs typeface="Times New Roman"/>
              </a:rPr>
              <a:t>less than the dry adiabatic</a:t>
            </a:r>
            <a:r>
              <a:rPr dirty="0" sz="3200" spc="-8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rate.</a:t>
            </a:r>
            <a:endParaRPr sz="3200">
              <a:latin typeface="Times New Roman"/>
              <a:cs typeface="Times New Roman"/>
            </a:endParaRPr>
          </a:p>
          <a:p>
            <a:pPr marL="520700" marR="55880" indent="-457200">
              <a:lnSpc>
                <a:spcPct val="115100"/>
              </a:lnSpc>
              <a:spcBef>
                <a:spcPts val="450"/>
              </a:spcBef>
              <a:buFont typeface="Wingdings"/>
              <a:buChar char=""/>
              <a:tabLst>
                <a:tab pos="520700" algn="l"/>
              </a:tabLst>
            </a:pPr>
            <a:r>
              <a:rPr dirty="0" sz="3200">
                <a:latin typeface="Times New Roman"/>
                <a:cs typeface="Times New Roman"/>
              </a:rPr>
              <a:t>This process </a:t>
            </a:r>
            <a:r>
              <a:rPr dirty="0" sz="3200" spc="-5">
                <a:latin typeface="Times New Roman"/>
                <a:cs typeface="Times New Roman"/>
              </a:rPr>
              <a:t>is </a:t>
            </a:r>
            <a:r>
              <a:rPr dirty="0" sz="3200">
                <a:latin typeface="Times New Roman"/>
                <a:cs typeface="Times New Roman"/>
              </a:rPr>
              <a:t>called </a:t>
            </a:r>
            <a:r>
              <a:rPr dirty="0" sz="3200" b="1">
                <a:latin typeface="Times New Roman"/>
                <a:cs typeface="Times New Roman"/>
              </a:rPr>
              <a:t>wet </a:t>
            </a:r>
            <a:r>
              <a:rPr dirty="0" sz="3200" spc="-5" b="1">
                <a:latin typeface="Times New Roman"/>
                <a:cs typeface="Times New Roman"/>
              </a:rPr>
              <a:t>adiabatic temperature change. </a:t>
            </a:r>
            <a:r>
              <a:rPr dirty="0" sz="3200">
                <a:latin typeface="Times New Roman"/>
                <a:cs typeface="Times New Roman"/>
              </a:rPr>
              <a:t>The </a:t>
            </a:r>
            <a:r>
              <a:rPr dirty="0" sz="3200" spc="-5">
                <a:latin typeface="Times New Roman"/>
                <a:cs typeface="Times New Roman"/>
              </a:rPr>
              <a:t>rate  </a:t>
            </a:r>
            <a:r>
              <a:rPr dirty="0" sz="3200">
                <a:latin typeface="Times New Roman"/>
                <a:cs typeface="Times New Roman"/>
              </a:rPr>
              <a:t>of cooling of wet air </a:t>
            </a:r>
            <a:r>
              <a:rPr dirty="0" sz="3200" spc="-5">
                <a:latin typeface="Times New Roman"/>
                <a:cs typeface="Times New Roman"/>
              </a:rPr>
              <a:t>is </a:t>
            </a:r>
            <a:r>
              <a:rPr dirty="0" sz="3200">
                <a:latin typeface="Times New Roman"/>
                <a:cs typeface="Times New Roman"/>
              </a:rPr>
              <a:t>approximately </a:t>
            </a:r>
            <a:r>
              <a:rPr dirty="0" sz="3200" spc="5" b="1">
                <a:latin typeface="Times New Roman"/>
                <a:cs typeface="Times New Roman"/>
              </a:rPr>
              <a:t>5</a:t>
            </a:r>
            <a:r>
              <a:rPr dirty="0" baseline="25132" sz="3150" spc="7" b="1">
                <a:latin typeface="Times New Roman"/>
                <a:cs typeface="Times New Roman"/>
              </a:rPr>
              <a:t>0</a:t>
            </a:r>
            <a:r>
              <a:rPr dirty="0" sz="3200" spc="5" b="1">
                <a:latin typeface="Times New Roman"/>
                <a:cs typeface="Times New Roman"/>
              </a:rPr>
              <a:t>c </a:t>
            </a:r>
            <a:r>
              <a:rPr dirty="0" sz="3200" spc="5">
                <a:latin typeface="Times New Roman"/>
                <a:cs typeface="Times New Roman"/>
              </a:rPr>
              <a:t>per </a:t>
            </a:r>
            <a:r>
              <a:rPr dirty="0" sz="3200">
                <a:latin typeface="Times New Roman"/>
                <a:cs typeface="Times New Roman"/>
              </a:rPr>
              <a:t>1 </a:t>
            </a:r>
            <a:r>
              <a:rPr dirty="0" sz="3200" spc="5">
                <a:latin typeface="Times New Roman"/>
                <a:cs typeface="Times New Roman"/>
              </a:rPr>
              <a:t>km</a:t>
            </a:r>
            <a:r>
              <a:rPr dirty="0" sz="3200" spc="-1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climbing.</a:t>
            </a:r>
            <a:endParaRPr sz="3200">
              <a:latin typeface="Times New Roman"/>
              <a:cs typeface="Times New Roman"/>
            </a:endParaRPr>
          </a:p>
          <a:p>
            <a:pPr marL="140970">
              <a:lnSpc>
                <a:spcPct val="100000"/>
              </a:lnSpc>
              <a:spcBef>
                <a:spcPts val="720"/>
              </a:spcBef>
            </a:pPr>
            <a:r>
              <a:rPr dirty="0" sz="3200" spc="-5" b="1">
                <a:latin typeface="Carlito"/>
                <a:cs typeface="Carlito"/>
              </a:rPr>
              <a:t>c) </a:t>
            </a:r>
            <a:r>
              <a:rPr dirty="0" sz="3200" spc="-20" b="1">
                <a:latin typeface="Carlito"/>
                <a:cs typeface="Carlito"/>
              </a:rPr>
              <a:t>Environmental/Atmospheric </a:t>
            </a:r>
            <a:r>
              <a:rPr dirty="0" sz="3200" spc="-5" b="1">
                <a:latin typeface="Carlito"/>
                <a:cs typeface="Carlito"/>
              </a:rPr>
              <a:t>lapse</a:t>
            </a:r>
            <a:r>
              <a:rPr dirty="0" sz="3200" spc="-30" b="1">
                <a:latin typeface="Carlito"/>
                <a:cs typeface="Carlito"/>
              </a:rPr>
              <a:t> </a:t>
            </a:r>
            <a:r>
              <a:rPr dirty="0" sz="3200" spc="-15" b="1">
                <a:latin typeface="Carlito"/>
                <a:cs typeface="Carlito"/>
              </a:rPr>
              <a:t>late:</a:t>
            </a:r>
            <a:endParaRPr sz="3200">
              <a:latin typeface="Carlito"/>
              <a:cs typeface="Carlito"/>
            </a:endParaRPr>
          </a:p>
          <a:p>
            <a:pPr marL="520700" marR="71755" indent="-457200">
              <a:lnSpc>
                <a:spcPct val="100000"/>
              </a:lnSpc>
              <a:spcBef>
                <a:spcPts val="1935"/>
              </a:spcBef>
              <a:buFont typeface="Wingdings"/>
              <a:buChar char=""/>
              <a:tabLst>
                <a:tab pos="520700" algn="l"/>
              </a:tabLst>
            </a:pPr>
            <a:r>
              <a:rPr dirty="0" sz="3200" spc="-5">
                <a:latin typeface="Carlito"/>
                <a:cs typeface="Carlito"/>
              </a:rPr>
              <a:t>This </a:t>
            </a:r>
            <a:r>
              <a:rPr dirty="0" sz="3200">
                <a:latin typeface="Carlito"/>
                <a:cs typeface="Carlito"/>
              </a:rPr>
              <a:t>is the </a:t>
            </a:r>
            <a:r>
              <a:rPr dirty="0" sz="3200" spc="-20">
                <a:latin typeface="Carlito"/>
                <a:cs typeface="Carlito"/>
              </a:rPr>
              <a:t>inverse </a:t>
            </a:r>
            <a:r>
              <a:rPr dirty="0" sz="3200" spc="-10">
                <a:latin typeface="Carlito"/>
                <a:cs typeface="Carlito"/>
              </a:rPr>
              <a:t>relationship </a:t>
            </a:r>
            <a:r>
              <a:rPr dirty="0" sz="3200" spc="-5">
                <a:latin typeface="Carlito"/>
                <a:cs typeface="Carlito"/>
              </a:rPr>
              <a:t>b/n </a:t>
            </a:r>
            <a:r>
              <a:rPr dirty="0" sz="3200" spc="-15">
                <a:latin typeface="Carlito"/>
                <a:cs typeface="Carlito"/>
              </a:rPr>
              <a:t>temperature </a:t>
            </a:r>
            <a:r>
              <a:rPr dirty="0" sz="3200">
                <a:latin typeface="Carlito"/>
                <a:cs typeface="Carlito"/>
              </a:rPr>
              <a:t>&amp; </a:t>
            </a:r>
            <a:r>
              <a:rPr dirty="0" sz="3200" spc="-5">
                <a:latin typeface="Carlito"/>
                <a:cs typeface="Carlito"/>
              </a:rPr>
              <a:t>altitude meaning  </a:t>
            </a:r>
            <a:r>
              <a:rPr dirty="0" sz="3200" spc="-10">
                <a:latin typeface="Carlito"/>
                <a:cs typeface="Carlito"/>
              </a:rPr>
              <a:t>that </a:t>
            </a:r>
            <a:r>
              <a:rPr dirty="0" sz="3200" spc="-15">
                <a:latin typeface="Carlito"/>
                <a:cs typeface="Carlito"/>
              </a:rPr>
              <a:t>temperature </a:t>
            </a:r>
            <a:r>
              <a:rPr dirty="0" sz="3200">
                <a:latin typeface="Carlito"/>
                <a:cs typeface="Carlito"/>
              </a:rPr>
              <a:t>is </a:t>
            </a:r>
            <a:r>
              <a:rPr dirty="0" sz="3200" spc="-10">
                <a:latin typeface="Carlito"/>
                <a:cs typeface="Carlito"/>
              </a:rPr>
              <a:t>highest </a:t>
            </a:r>
            <a:r>
              <a:rPr dirty="0" sz="3200" spc="-15">
                <a:latin typeface="Carlito"/>
                <a:cs typeface="Carlito"/>
              </a:rPr>
              <a:t>at </a:t>
            </a:r>
            <a:r>
              <a:rPr dirty="0" sz="3200" spc="-5">
                <a:latin typeface="Carlito"/>
                <a:cs typeface="Carlito"/>
              </a:rPr>
              <a:t>low altitudes but decreases </a:t>
            </a:r>
            <a:r>
              <a:rPr dirty="0" sz="3200">
                <a:latin typeface="Carlito"/>
                <a:cs typeface="Carlito"/>
              </a:rPr>
              <a:t>as  </a:t>
            </a:r>
            <a:r>
              <a:rPr dirty="0" sz="3200" spc="-5">
                <a:latin typeface="Carlito"/>
                <a:cs typeface="Carlito"/>
              </a:rPr>
              <a:t>altitude</a:t>
            </a:r>
            <a:r>
              <a:rPr dirty="0" sz="3200" spc="10">
                <a:latin typeface="Carlito"/>
                <a:cs typeface="Carlito"/>
              </a:rPr>
              <a:t> </a:t>
            </a:r>
            <a:r>
              <a:rPr dirty="0" sz="3200" spc="-5">
                <a:latin typeface="Carlito"/>
                <a:cs typeface="Carlito"/>
              </a:rPr>
              <a:t>increases</a:t>
            </a:r>
            <a:endParaRPr sz="3200">
              <a:latin typeface="Carlito"/>
              <a:cs typeface="Carlito"/>
            </a:endParaRPr>
          </a:p>
          <a:p>
            <a:pPr lvl="1" marL="746125" marR="535940" indent="-457200">
              <a:lnSpc>
                <a:spcPct val="100000"/>
              </a:lnSpc>
              <a:spcBef>
                <a:spcPts val="840"/>
              </a:spcBef>
              <a:buFont typeface="Wingdings"/>
              <a:buChar char=""/>
              <a:tabLst>
                <a:tab pos="746125" algn="l"/>
                <a:tab pos="746760" algn="l"/>
              </a:tabLst>
            </a:pPr>
            <a:r>
              <a:rPr dirty="0" sz="3200" spc="-5">
                <a:latin typeface="Carlito"/>
                <a:cs typeface="Carlito"/>
              </a:rPr>
              <a:t>because of atmospheric </a:t>
            </a:r>
            <a:r>
              <a:rPr dirty="0" sz="3200" spc="-10">
                <a:latin typeface="Carlito"/>
                <a:cs typeface="Carlito"/>
              </a:rPr>
              <a:t>heat </a:t>
            </a:r>
            <a:r>
              <a:rPr dirty="0" sz="3200">
                <a:latin typeface="Carlito"/>
                <a:cs typeface="Carlito"/>
              </a:rPr>
              <a:t>is </a:t>
            </a:r>
            <a:r>
              <a:rPr dirty="0" sz="3200" spc="-15">
                <a:latin typeface="Carlito"/>
                <a:cs typeface="Carlito"/>
              </a:rPr>
              <a:t>from terrestrial radiation rather  </a:t>
            </a:r>
            <a:r>
              <a:rPr dirty="0" sz="3200">
                <a:latin typeface="Carlito"/>
                <a:cs typeface="Carlito"/>
              </a:rPr>
              <a:t>than </a:t>
            </a:r>
            <a:r>
              <a:rPr dirty="0" sz="3200" spc="-15">
                <a:latin typeface="Carlito"/>
                <a:cs typeface="Carlito"/>
              </a:rPr>
              <a:t>from </a:t>
            </a:r>
            <a:r>
              <a:rPr dirty="0" sz="3200" spc="-10">
                <a:latin typeface="Carlito"/>
                <a:cs typeface="Carlito"/>
              </a:rPr>
              <a:t>direct </a:t>
            </a:r>
            <a:r>
              <a:rPr dirty="0" sz="3200" spc="-5">
                <a:latin typeface="Carlito"/>
                <a:cs typeface="Carlito"/>
              </a:rPr>
              <a:t>solar</a:t>
            </a:r>
            <a:r>
              <a:rPr dirty="0" sz="3200" spc="20">
                <a:latin typeface="Carlito"/>
                <a:cs typeface="Carlito"/>
              </a:rPr>
              <a:t> </a:t>
            </a:r>
            <a:r>
              <a:rPr dirty="0" sz="3200" spc="-15">
                <a:latin typeface="Carlito"/>
                <a:cs typeface="Carlito"/>
              </a:rPr>
              <a:t>radiation.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621" y="182429"/>
            <a:ext cx="11817985" cy="58743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715010" marR="80645" indent="-457200">
              <a:lnSpc>
                <a:spcPct val="114999"/>
              </a:lnSpc>
              <a:spcBef>
                <a:spcPts val="100"/>
              </a:spcBef>
              <a:buFont typeface="Wingdings"/>
              <a:buChar char=""/>
              <a:tabLst>
                <a:tab pos="715645" algn="l"/>
              </a:tabLst>
            </a:pPr>
            <a:r>
              <a:rPr dirty="0" sz="3200">
                <a:latin typeface="Times New Roman"/>
                <a:cs typeface="Times New Roman"/>
              </a:rPr>
              <a:t>lower layer </a:t>
            </a:r>
            <a:r>
              <a:rPr dirty="0" sz="3200" spc="-5">
                <a:latin typeface="Times New Roman"/>
                <a:cs typeface="Times New Roman"/>
              </a:rPr>
              <a:t>of </a:t>
            </a:r>
            <a:r>
              <a:rPr dirty="0" sz="3200">
                <a:latin typeface="Times New Roman"/>
                <a:cs typeface="Times New Roman"/>
              </a:rPr>
              <a:t>atmosphere </a:t>
            </a:r>
            <a:r>
              <a:rPr dirty="0" sz="3200" spc="-5">
                <a:latin typeface="Times New Roman"/>
                <a:cs typeface="Times New Roman"/>
              </a:rPr>
              <a:t>is warmer </a:t>
            </a:r>
            <a:r>
              <a:rPr dirty="0" sz="3200">
                <a:latin typeface="Times New Roman"/>
                <a:cs typeface="Times New Roman"/>
              </a:rPr>
              <a:t>since </a:t>
            </a:r>
            <a:r>
              <a:rPr dirty="0" sz="3200" spc="-5">
                <a:latin typeface="Times New Roman"/>
                <a:cs typeface="Times New Roman"/>
              </a:rPr>
              <a:t>it </a:t>
            </a:r>
            <a:r>
              <a:rPr dirty="0" sz="3200">
                <a:latin typeface="Times New Roman"/>
                <a:cs typeface="Times New Roman"/>
              </a:rPr>
              <a:t>closer </a:t>
            </a:r>
            <a:r>
              <a:rPr dirty="0" sz="3200" spc="-10">
                <a:latin typeface="Times New Roman"/>
                <a:cs typeface="Times New Roman"/>
              </a:rPr>
              <a:t>to </a:t>
            </a:r>
            <a:r>
              <a:rPr dirty="0" sz="3200">
                <a:latin typeface="Times New Roman"/>
                <a:cs typeface="Times New Roman"/>
              </a:rPr>
              <a:t>surface  radiation, </a:t>
            </a:r>
            <a:r>
              <a:rPr dirty="0" sz="3200" spc="-5">
                <a:latin typeface="Times New Roman"/>
                <a:cs typeface="Times New Roman"/>
              </a:rPr>
              <a:t>high </a:t>
            </a:r>
            <a:r>
              <a:rPr dirty="0" sz="3200">
                <a:latin typeface="Times New Roman"/>
                <a:cs typeface="Times New Roman"/>
              </a:rPr>
              <a:t>density of lower atmosphere, full of water vapor  </a:t>
            </a:r>
            <a:r>
              <a:rPr dirty="0" sz="3200" spc="5">
                <a:latin typeface="Times New Roman"/>
                <a:cs typeface="Times New Roman"/>
              </a:rPr>
              <a:t>and </a:t>
            </a:r>
            <a:r>
              <a:rPr dirty="0" sz="3200">
                <a:latin typeface="Times New Roman"/>
                <a:cs typeface="Times New Roman"/>
              </a:rPr>
              <a:t>dust at low layer which </a:t>
            </a:r>
            <a:r>
              <a:rPr dirty="0" sz="3200" spc="5">
                <a:latin typeface="Times New Roman"/>
                <a:cs typeface="Times New Roman"/>
              </a:rPr>
              <a:t>can </a:t>
            </a:r>
            <a:r>
              <a:rPr dirty="0" sz="3200">
                <a:latin typeface="Times New Roman"/>
                <a:cs typeface="Times New Roman"/>
              </a:rPr>
              <a:t>absorb earth</a:t>
            </a:r>
            <a:r>
              <a:rPr dirty="0" sz="3200" spc="-1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radiation.</a:t>
            </a:r>
            <a:endParaRPr sz="3200">
              <a:latin typeface="Times New Roman"/>
              <a:cs typeface="Times New Roman"/>
            </a:endParaRPr>
          </a:p>
          <a:p>
            <a:pPr algn="just" marL="424180" marR="81280" indent="-287020">
              <a:lnSpc>
                <a:spcPct val="115100"/>
              </a:lnSpc>
              <a:spcBef>
                <a:spcPts val="500"/>
              </a:spcBef>
              <a:buSzPct val="96875"/>
              <a:buFont typeface="Wingdings"/>
              <a:buChar char=""/>
              <a:tabLst>
                <a:tab pos="502284" algn="l"/>
              </a:tabLst>
            </a:pPr>
            <a:r>
              <a:rPr dirty="0" sz="3200">
                <a:latin typeface="Times New Roman"/>
                <a:cs typeface="Times New Roman"/>
              </a:rPr>
              <a:t>The rate of </a:t>
            </a:r>
            <a:r>
              <a:rPr dirty="0" sz="3200" spc="-5">
                <a:latin typeface="Times New Roman"/>
                <a:cs typeface="Times New Roman"/>
              </a:rPr>
              <a:t>change is </a:t>
            </a:r>
            <a:r>
              <a:rPr dirty="0" sz="3200">
                <a:latin typeface="Times New Roman"/>
                <a:cs typeface="Times New Roman"/>
              </a:rPr>
              <a:t>6.5</a:t>
            </a:r>
            <a:r>
              <a:rPr dirty="0" baseline="25132" sz="3150">
                <a:latin typeface="Times New Roman"/>
                <a:cs typeface="Times New Roman"/>
              </a:rPr>
              <a:t>0</a:t>
            </a:r>
            <a:r>
              <a:rPr dirty="0" sz="3200">
                <a:latin typeface="Times New Roman"/>
                <a:cs typeface="Times New Roman"/>
              </a:rPr>
              <a:t>c /km</a:t>
            </a:r>
            <a:r>
              <a:rPr dirty="0" sz="3200" b="1">
                <a:latin typeface="Times New Roman"/>
                <a:cs typeface="Times New Roman"/>
              </a:rPr>
              <a:t>. </a:t>
            </a:r>
            <a:r>
              <a:rPr dirty="0" sz="3200" spc="-55">
                <a:latin typeface="Times New Roman"/>
                <a:cs typeface="Times New Roman"/>
              </a:rPr>
              <a:t>Totally, </a:t>
            </a:r>
            <a:r>
              <a:rPr dirty="0" sz="3200" spc="-10">
                <a:latin typeface="Times New Roman"/>
                <a:cs typeface="Times New Roman"/>
              </a:rPr>
              <a:t>this </a:t>
            </a:r>
            <a:r>
              <a:rPr dirty="0" sz="3200">
                <a:latin typeface="Times New Roman"/>
                <a:cs typeface="Times New Roman"/>
              </a:rPr>
              <a:t>rate </a:t>
            </a:r>
            <a:r>
              <a:rPr dirty="0" sz="3200" spc="-5">
                <a:latin typeface="Times New Roman"/>
                <a:cs typeface="Times New Roman"/>
              </a:rPr>
              <a:t>is </a:t>
            </a:r>
            <a:r>
              <a:rPr dirty="0" sz="3200">
                <a:latin typeface="Times New Roman"/>
                <a:cs typeface="Times New Roman"/>
              </a:rPr>
              <a:t>formed due </a:t>
            </a:r>
            <a:r>
              <a:rPr dirty="0" sz="3200" spc="-5">
                <a:latin typeface="Times New Roman"/>
                <a:cs typeface="Times New Roman"/>
              </a:rPr>
              <a:t>to  </a:t>
            </a:r>
            <a:r>
              <a:rPr dirty="0" sz="3200">
                <a:latin typeface="Times New Roman"/>
                <a:cs typeface="Times New Roman"/>
              </a:rPr>
              <a:t>inversion of temperature with</a:t>
            </a:r>
            <a:r>
              <a:rPr dirty="0" sz="3200" spc="-9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altitude.</a:t>
            </a:r>
            <a:endParaRPr sz="3200">
              <a:latin typeface="Times New Roman"/>
              <a:cs typeface="Times New Roman"/>
            </a:endParaRPr>
          </a:p>
          <a:p>
            <a:pPr marL="594995" indent="-457834">
              <a:lnSpc>
                <a:spcPct val="100000"/>
              </a:lnSpc>
              <a:spcBef>
                <a:spcPts val="2890"/>
              </a:spcBef>
              <a:buFont typeface="Wingdings"/>
              <a:buChar char=""/>
              <a:tabLst>
                <a:tab pos="595630" algn="l"/>
              </a:tabLst>
            </a:pPr>
            <a:r>
              <a:rPr dirty="0" sz="3200" b="1" i="1">
                <a:latin typeface="Times New Roman"/>
                <a:cs typeface="Times New Roman"/>
              </a:rPr>
              <a:t>Spatio-temporal Distribution of</a:t>
            </a:r>
            <a:r>
              <a:rPr dirty="0" sz="3200" spc="-70" b="1" i="1">
                <a:latin typeface="Times New Roman"/>
                <a:cs typeface="Times New Roman"/>
              </a:rPr>
              <a:t> </a:t>
            </a:r>
            <a:r>
              <a:rPr dirty="0" sz="3200" spc="-25" b="1" i="1">
                <a:latin typeface="Times New Roman"/>
                <a:cs typeface="Times New Roman"/>
              </a:rPr>
              <a:t>Temperature: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750">
              <a:latin typeface="Times New Roman"/>
              <a:cs typeface="Times New Roman"/>
            </a:endParaRPr>
          </a:p>
          <a:p>
            <a:pPr marL="482600" marR="1191895" indent="-457834">
              <a:lnSpc>
                <a:spcPts val="3760"/>
              </a:lnSpc>
              <a:buFont typeface="Wingdings"/>
              <a:buChar char=""/>
              <a:tabLst>
                <a:tab pos="483234" algn="l"/>
              </a:tabLst>
            </a:pPr>
            <a:r>
              <a:rPr dirty="0" sz="3200">
                <a:latin typeface="Times New Roman"/>
                <a:cs typeface="Times New Roman"/>
              </a:rPr>
              <a:t>The spatial distribution of temperature in Ethiopia is</a:t>
            </a:r>
            <a:r>
              <a:rPr dirty="0" sz="3200" spc="-1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primarily  determined by altitude and</a:t>
            </a:r>
            <a:r>
              <a:rPr dirty="0" sz="3200" spc="-8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latitude</a:t>
            </a:r>
            <a:endParaRPr sz="3200">
              <a:latin typeface="Times New Roman"/>
              <a:cs typeface="Times New Roman"/>
            </a:endParaRPr>
          </a:p>
          <a:p>
            <a:pPr marL="490220" indent="-458470">
              <a:lnSpc>
                <a:spcPct val="100000"/>
              </a:lnSpc>
              <a:spcBef>
                <a:spcPts val="2175"/>
              </a:spcBef>
              <a:buFont typeface="Wingdings"/>
              <a:buChar char=""/>
              <a:tabLst>
                <a:tab pos="490855" algn="l"/>
              </a:tabLst>
            </a:pPr>
            <a:r>
              <a:rPr dirty="0" sz="3200" spc="-15">
                <a:latin typeface="Times New Roman"/>
                <a:cs typeface="Times New Roman"/>
              </a:rPr>
              <a:t>Tropical </a:t>
            </a:r>
            <a:r>
              <a:rPr dirty="0" sz="3200">
                <a:latin typeface="Times New Roman"/>
                <a:cs typeface="Times New Roman"/>
              </a:rPr>
              <a:t>temperature conditions have no full spatial coverage</a:t>
            </a:r>
            <a:r>
              <a:rPr dirty="0" sz="3200" spc="-1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b/c: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1970" y="294582"/>
            <a:ext cx="11807825" cy="5389245"/>
          </a:xfrm>
          <a:prstGeom prst="rect">
            <a:avLst/>
          </a:prstGeom>
        </p:spPr>
        <p:txBody>
          <a:bodyPr wrap="square" lIns="0" tIns="238760" rIns="0" bIns="0" rtlCol="0" vert="horz">
            <a:spAutoFit/>
          </a:bodyPr>
          <a:lstStyle/>
          <a:p>
            <a:pPr marL="659130" indent="-457834">
              <a:lnSpc>
                <a:spcPct val="100000"/>
              </a:lnSpc>
              <a:spcBef>
                <a:spcPts val="1880"/>
              </a:spcBef>
              <a:buFont typeface="Wingdings"/>
              <a:buChar char=""/>
              <a:tabLst>
                <a:tab pos="659130" algn="l"/>
                <a:tab pos="659765" algn="l"/>
              </a:tabLst>
            </a:pPr>
            <a:r>
              <a:rPr dirty="0" sz="3200">
                <a:latin typeface="Times New Roman"/>
                <a:cs typeface="Times New Roman"/>
              </a:rPr>
              <a:t>The Ethiopian topography is dominated by</a:t>
            </a:r>
            <a:r>
              <a:rPr dirty="0" sz="3200" spc="-1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highlands</a:t>
            </a:r>
            <a:endParaRPr sz="3200">
              <a:latin typeface="Times New Roman"/>
              <a:cs typeface="Times New Roman"/>
            </a:endParaRPr>
          </a:p>
          <a:p>
            <a:pPr marL="659130" indent="-457834">
              <a:lnSpc>
                <a:spcPct val="100000"/>
              </a:lnSpc>
              <a:spcBef>
                <a:spcPts val="1780"/>
              </a:spcBef>
              <a:buFont typeface="Wingdings"/>
              <a:buChar char=""/>
              <a:tabLst>
                <a:tab pos="659130" algn="l"/>
                <a:tab pos="659765" algn="l"/>
              </a:tabLst>
            </a:pPr>
            <a:r>
              <a:rPr dirty="0" sz="3200">
                <a:latin typeface="Times New Roman"/>
                <a:cs typeface="Times New Roman"/>
              </a:rPr>
              <a:t>are </a:t>
            </a:r>
            <a:r>
              <a:rPr dirty="0" sz="3200" spc="-5">
                <a:latin typeface="Times New Roman"/>
                <a:cs typeface="Times New Roman"/>
              </a:rPr>
              <a:t>limited </a:t>
            </a:r>
            <a:r>
              <a:rPr dirty="0" sz="3200">
                <a:latin typeface="Times New Roman"/>
                <a:cs typeface="Times New Roman"/>
              </a:rPr>
              <a:t>to the lowlands in the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peripheries.</a:t>
            </a:r>
            <a:endParaRPr sz="3200">
              <a:latin typeface="Times New Roman"/>
              <a:cs typeface="Times New Roman"/>
            </a:endParaRPr>
          </a:p>
          <a:p>
            <a:pPr marL="546100" marR="339725" indent="-457200">
              <a:lnSpc>
                <a:spcPts val="5760"/>
              </a:lnSpc>
              <a:spcBef>
                <a:spcPts val="180"/>
              </a:spcBef>
              <a:buFont typeface="Wingdings"/>
              <a:buChar char=""/>
              <a:tabLst>
                <a:tab pos="546100" algn="l"/>
                <a:tab pos="1652270" algn="l"/>
                <a:tab pos="2917190" algn="l"/>
                <a:tab pos="5036185" algn="l"/>
                <a:tab pos="6186805" algn="l"/>
                <a:tab pos="7154545" algn="l"/>
                <a:tab pos="8057515" algn="l"/>
                <a:tab pos="8642350" algn="l"/>
                <a:tab pos="9543415" algn="l"/>
                <a:tab pos="10220325" algn="l"/>
              </a:tabLst>
            </a:pPr>
            <a:r>
              <a:rPr dirty="0" sz="3200">
                <a:latin typeface="Times New Roman"/>
                <a:cs typeface="Times New Roman"/>
              </a:rPr>
              <a:t>Me</a:t>
            </a:r>
            <a:r>
              <a:rPr dirty="0" sz="3200" spc="5">
                <a:latin typeface="Times New Roman"/>
                <a:cs typeface="Times New Roman"/>
              </a:rPr>
              <a:t>a</a:t>
            </a:r>
            <a:r>
              <a:rPr dirty="0" sz="3200">
                <a:latin typeface="Times New Roman"/>
                <a:cs typeface="Times New Roman"/>
              </a:rPr>
              <a:t>n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annual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15">
                <a:latin typeface="Times New Roman"/>
                <a:cs typeface="Times New Roman"/>
              </a:rPr>
              <a:t>t</a:t>
            </a:r>
            <a:r>
              <a:rPr dirty="0" sz="3200">
                <a:latin typeface="Times New Roman"/>
                <a:cs typeface="Times New Roman"/>
              </a:rPr>
              <a:t>em</a:t>
            </a:r>
            <a:r>
              <a:rPr dirty="0" sz="3200" spc="5">
                <a:latin typeface="Times New Roman"/>
                <a:cs typeface="Times New Roman"/>
              </a:rPr>
              <a:t>p</a:t>
            </a:r>
            <a:r>
              <a:rPr dirty="0" sz="3200">
                <a:latin typeface="Times New Roman"/>
                <a:cs typeface="Times New Roman"/>
              </a:rPr>
              <a:t>erature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v</a:t>
            </a:r>
            <a:r>
              <a:rPr dirty="0" sz="3200" spc="5">
                <a:latin typeface="Times New Roman"/>
                <a:cs typeface="Times New Roman"/>
              </a:rPr>
              <a:t>a</a:t>
            </a:r>
            <a:r>
              <a:rPr dirty="0" sz="3200">
                <a:latin typeface="Times New Roman"/>
                <a:cs typeface="Times New Roman"/>
              </a:rPr>
              <a:t>r</a:t>
            </a:r>
            <a:r>
              <a:rPr dirty="0" sz="3200" spc="-15">
                <a:latin typeface="Times New Roman"/>
                <a:cs typeface="Times New Roman"/>
              </a:rPr>
              <a:t>i</a:t>
            </a:r>
            <a:r>
              <a:rPr dirty="0" sz="3200">
                <a:latin typeface="Times New Roman"/>
                <a:cs typeface="Times New Roman"/>
              </a:rPr>
              <a:t>es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f</a:t>
            </a:r>
            <a:r>
              <a:rPr dirty="0" sz="3200" spc="-10">
                <a:latin typeface="Times New Roman"/>
                <a:cs typeface="Times New Roman"/>
              </a:rPr>
              <a:t>r</a:t>
            </a:r>
            <a:r>
              <a:rPr dirty="0" sz="3200">
                <a:latin typeface="Times New Roman"/>
                <a:cs typeface="Times New Roman"/>
              </a:rPr>
              <a:t>om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over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10">
                <a:latin typeface="Times New Roman"/>
                <a:cs typeface="Times New Roman"/>
              </a:rPr>
              <a:t>3</a:t>
            </a:r>
            <a:r>
              <a:rPr dirty="0" sz="3200">
                <a:latin typeface="Times New Roman"/>
                <a:cs typeface="Times New Roman"/>
              </a:rPr>
              <a:t>0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baseline="25132" sz="3150" spc="22">
                <a:latin typeface="Times New Roman"/>
                <a:cs typeface="Times New Roman"/>
              </a:rPr>
              <a:t>0</a:t>
            </a:r>
            <a:r>
              <a:rPr dirty="0" sz="3200">
                <a:latin typeface="Times New Roman"/>
                <a:cs typeface="Times New Roman"/>
              </a:rPr>
              <a:t>C</a:t>
            </a:r>
            <a:r>
              <a:rPr dirty="0" sz="3200" spc="-20">
                <a:latin typeface="Times New Roman"/>
                <a:cs typeface="Times New Roman"/>
              </a:rPr>
              <a:t>i</a:t>
            </a:r>
            <a:r>
              <a:rPr dirty="0" sz="3200">
                <a:latin typeface="Times New Roman"/>
                <a:cs typeface="Times New Roman"/>
              </a:rPr>
              <a:t>n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the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20">
                <a:latin typeface="Times New Roman"/>
                <a:cs typeface="Times New Roman"/>
              </a:rPr>
              <a:t>t</a:t>
            </a:r>
            <a:r>
              <a:rPr dirty="0" sz="3200">
                <a:latin typeface="Times New Roman"/>
                <a:cs typeface="Times New Roman"/>
              </a:rPr>
              <a:t>ro</a:t>
            </a:r>
            <a:r>
              <a:rPr dirty="0" sz="3200" spc="-10">
                <a:latin typeface="Times New Roman"/>
                <a:cs typeface="Times New Roman"/>
              </a:rPr>
              <a:t>p</a:t>
            </a:r>
            <a:r>
              <a:rPr dirty="0" sz="3200">
                <a:latin typeface="Times New Roman"/>
                <a:cs typeface="Times New Roman"/>
              </a:rPr>
              <a:t>ical  </a:t>
            </a:r>
            <a:r>
              <a:rPr dirty="0" sz="3200">
                <a:latin typeface="Times New Roman"/>
                <a:cs typeface="Times New Roman"/>
              </a:rPr>
              <a:t>lowlands </a:t>
            </a:r>
            <a:r>
              <a:rPr dirty="0" sz="3200" spc="-5">
                <a:latin typeface="Times New Roman"/>
                <a:cs typeface="Times New Roman"/>
              </a:rPr>
              <a:t>to </a:t>
            </a:r>
            <a:r>
              <a:rPr dirty="0" sz="3200">
                <a:latin typeface="Times New Roman"/>
                <a:cs typeface="Times New Roman"/>
              </a:rPr>
              <a:t>less than </a:t>
            </a:r>
            <a:r>
              <a:rPr dirty="0" sz="3200" spc="5">
                <a:latin typeface="Times New Roman"/>
                <a:cs typeface="Times New Roman"/>
              </a:rPr>
              <a:t>10</a:t>
            </a:r>
            <a:r>
              <a:rPr dirty="0" baseline="25132" sz="3150" spc="7">
                <a:latin typeface="Times New Roman"/>
                <a:cs typeface="Times New Roman"/>
              </a:rPr>
              <a:t>0</a:t>
            </a:r>
            <a:r>
              <a:rPr dirty="0" sz="3200" spc="5">
                <a:latin typeface="Times New Roman"/>
                <a:cs typeface="Times New Roman"/>
              </a:rPr>
              <a:t>c </a:t>
            </a:r>
            <a:r>
              <a:rPr dirty="0" sz="3200">
                <a:latin typeface="Times New Roman"/>
                <a:cs typeface="Times New Roman"/>
              </a:rPr>
              <a:t>at very high</a:t>
            </a:r>
            <a:r>
              <a:rPr dirty="0" sz="3200" spc="-9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altitudes.</a:t>
            </a:r>
            <a:endParaRPr sz="3200">
              <a:latin typeface="Times New Roman"/>
              <a:cs typeface="Times New Roman"/>
            </a:endParaRPr>
          </a:p>
          <a:p>
            <a:pPr marL="532765" marR="30480" indent="-457200">
              <a:lnSpc>
                <a:spcPts val="3760"/>
              </a:lnSpc>
              <a:spcBef>
                <a:spcPts val="1415"/>
              </a:spcBef>
              <a:buFont typeface="Wingdings"/>
              <a:buChar char=""/>
              <a:tabLst>
                <a:tab pos="533400" algn="l"/>
              </a:tabLst>
            </a:pPr>
            <a:r>
              <a:rPr dirty="0" sz="3200">
                <a:latin typeface="Times New Roman"/>
                <a:cs typeface="Times New Roman"/>
              </a:rPr>
              <a:t>The Bale Mountains are among highlands where lowest mean</a:t>
            </a:r>
            <a:r>
              <a:rPr dirty="0" sz="3200" spc="-10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annual  temperatures are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recorded.</a:t>
            </a:r>
            <a:endParaRPr sz="3200">
              <a:latin typeface="Times New Roman"/>
              <a:cs typeface="Times New Roman"/>
            </a:endParaRPr>
          </a:p>
          <a:p>
            <a:pPr marL="546100" marR="299085" indent="-457200">
              <a:lnSpc>
                <a:spcPts val="3760"/>
              </a:lnSpc>
              <a:spcBef>
                <a:spcPts val="2955"/>
              </a:spcBef>
              <a:buFont typeface="Wingdings"/>
              <a:buChar char=""/>
              <a:tabLst>
                <a:tab pos="546100" algn="l"/>
              </a:tabLst>
            </a:pPr>
            <a:r>
              <a:rPr dirty="0" sz="3200">
                <a:latin typeface="Times New Roman"/>
                <a:cs typeface="Times New Roman"/>
              </a:rPr>
              <a:t>The highest mean maximum temperature in the country is </a:t>
            </a:r>
            <a:r>
              <a:rPr dirty="0" sz="3200" spc="5">
                <a:latin typeface="Times New Roman"/>
                <a:cs typeface="Times New Roman"/>
              </a:rPr>
              <a:t>recorded  </a:t>
            </a:r>
            <a:r>
              <a:rPr dirty="0" sz="3200">
                <a:latin typeface="Times New Roman"/>
                <a:cs typeface="Times New Roman"/>
              </a:rPr>
              <a:t>in the Afar</a:t>
            </a:r>
            <a:r>
              <a:rPr dirty="0" sz="3200" spc="-19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Depression.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8371" y="392683"/>
            <a:ext cx="11734165" cy="266319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469900" marR="5080" indent="-457834">
              <a:lnSpc>
                <a:spcPts val="3760"/>
              </a:lnSpc>
              <a:spcBef>
                <a:spcPts val="295"/>
              </a:spcBef>
              <a:buFont typeface="Wingdings"/>
              <a:buChar char=""/>
              <a:tabLst>
                <a:tab pos="470534" algn="l"/>
              </a:tabLst>
            </a:pPr>
            <a:r>
              <a:rPr dirty="0" sz="3200">
                <a:latin typeface="Times New Roman"/>
                <a:cs typeface="Times New Roman"/>
              </a:rPr>
              <a:t>The major controls determining temperature distributions are</a:t>
            </a:r>
            <a:r>
              <a:rPr dirty="0" sz="3200" spc="-16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latitude  and cloud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 spc="-30">
                <a:latin typeface="Times New Roman"/>
                <a:cs typeface="Times New Roman"/>
              </a:rPr>
              <a:t>cover.</a:t>
            </a:r>
            <a:endParaRPr sz="3200">
              <a:latin typeface="Times New Roman"/>
              <a:cs typeface="Times New Roman"/>
            </a:endParaRPr>
          </a:p>
          <a:p>
            <a:pPr marL="469900" marR="573405" indent="-457834">
              <a:lnSpc>
                <a:spcPct val="98900"/>
              </a:lnSpc>
              <a:spcBef>
                <a:spcPts val="1655"/>
              </a:spcBef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dirty="0" sz="3200">
                <a:latin typeface="Times New Roman"/>
                <a:cs typeface="Times New Roman"/>
              </a:rPr>
              <a:t>In the tropics, the daily range of temperature is higher and the  annual range is small, whereas the reverse is true </a:t>
            </a:r>
            <a:r>
              <a:rPr dirty="0" sz="3200" spc="-10">
                <a:latin typeface="Times New Roman"/>
                <a:cs typeface="Times New Roman"/>
              </a:rPr>
              <a:t>in </a:t>
            </a:r>
            <a:r>
              <a:rPr dirty="0" sz="3200">
                <a:latin typeface="Times New Roman"/>
                <a:cs typeface="Times New Roman"/>
              </a:rPr>
              <a:t>the</a:t>
            </a:r>
            <a:r>
              <a:rPr dirty="0" sz="3200" spc="-9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temperate  latitudes.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8371" y="3146806"/>
            <a:ext cx="11413490" cy="2122805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469900" marR="749300" indent="-457834">
              <a:lnSpc>
                <a:spcPts val="3760"/>
              </a:lnSpc>
              <a:spcBef>
                <a:spcPts val="295"/>
              </a:spcBef>
              <a:buFont typeface="Wingdings"/>
              <a:buChar char=""/>
              <a:tabLst>
                <a:tab pos="470534" algn="l"/>
              </a:tabLst>
            </a:pPr>
            <a:r>
              <a:rPr dirty="0" sz="3200" spc="-20">
                <a:latin typeface="Times New Roman"/>
                <a:cs typeface="Times New Roman"/>
              </a:rPr>
              <a:t>Ethiopia’s </a:t>
            </a:r>
            <a:r>
              <a:rPr dirty="0" sz="3200">
                <a:latin typeface="Times New Roman"/>
                <a:cs typeface="Times New Roman"/>
              </a:rPr>
              <a:t>daily temperatures are more extreme than its annual  averages.</a:t>
            </a:r>
            <a:endParaRPr sz="3200">
              <a:latin typeface="Times New Roman"/>
              <a:cs typeface="Times New Roman"/>
            </a:endParaRPr>
          </a:p>
          <a:p>
            <a:pPr marL="469900" marR="5080" indent="-457834">
              <a:lnSpc>
                <a:spcPts val="3760"/>
              </a:lnSpc>
              <a:spcBef>
                <a:spcPts val="1390"/>
              </a:spcBef>
              <a:buFont typeface="Wingdings"/>
              <a:buChar char=""/>
              <a:tabLst>
                <a:tab pos="470534" algn="l"/>
              </a:tabLst>
            </a:pPr>
            <a:r>
              <a:rPr dirty="0" sz="3200">
                <a:latin typeface="Times New Roman"/>
                <a:cs typeface="Times New Roman"/>
              </a:rPr>
              <a:t>In Ethiopia and elsewhere in the Horn, temperature shows</a:t>
            </a:r>
            <a:r>
              <a:rPr dirty="0" sz="3200" spc="-11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seasonal  variations.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3708" y="5028264"/>
            <a:ext cx="11924030" cy="14884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69900" marR="5080" indent="-457200">
              <a:lnSpc>
                <a:spcPct val="150000"/>
              </a:lnSpc>
              <a:spcBef>
                <a:spcPts val="95"/>
              </a:spcBef>
              <a:buFont typeface="Wingdings"/>
              <a:buChar char=""/>
              <a:tabLst>
                <a:tab pos="469265" algn="l"/>
                <a:tab pos="469900" algn="l"/>
                <a:tab pos="1824355" algn="l"/>
                <a:tab pos="2771140" algn="l"/>
                <a:tab pos="3990340" algn="l"/>
                <a:tab pos="4462780" algn="l"/>
                <a:tab pos="5367020" algn="l"/>
                <a:tab pos="6290310" algn="l"/>
                <a:tab pos="7623809" algn="l"/>
                <a:tab pos="9983470" algn="l"/>
              </a:tabLst>
            </a:pPr>
            <a:r>
              <a:rPr dirty="0" sz="3200">
                <a:latin typeface="Times New Roman"/>
                <a:cs typeface="Times New Roman"/>
              </a:rPr>
              <a:t>mon</a:t>
            </a:r>
            <a:r>
              <a:rPr dirty="0" sz="3200" spc="-15">
                <a:latin typeface="Times New Roman"/>
                <a:cs typeface="Times New Roman"/>
              </a:rPr>
              <a:t>t</a:t>
            </a:r>
            <a:r>
              <a:rPr dirty="0" sz="3200">
                <a:latin typeface="Times New Roman"/>
                <a:cs typeface="Times New Roman"/>
              </a:rPr>
              <a:t>hs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10">
                <a:latin typeface="Times New Roman"/>
                <a:cs typeface="Times New Roman"/>
              </a:rPr>
              <a:t>f</a:t>
            </a:r>
            <a:r>
              <a:rPr dirty="0" sz="3200">
                <a:latin typeface="Times New Roman"/>
                <a:cs typeface="Times New Roman"/>
              </a:rPr>
              <a:t>rom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Ma</a:t>
            </a:r>
            <a:r>
              <a:rPr dirty="0" sz="3200" spc="-10">
                <a:latin typeface="Times New Roman"/>
                <a:cs typeface="Times New Roman"/>
              </a:rPr>
              <a:t>r</a:t>
            </a:r>
            <a:r>
              <a:rPr dirty="0" sz="3200">
                <a:latin typeface="Times New Roman"/>
                <a:cs typeface="Times New Roman"/>
              </a:rPr>
              <a:t>ch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15">
                <a:latin typeface="Times New Roman"/>
                <a:cs typeface="Times New Roman"/>
              </a:rPr>
              <a:t>t</a:t>
            </a:r>
            <a:r>
              <a:rPr dirty="0" sz="3200">
                <a:latin typeface="Times New Roman"/>
                <a:cs typeface="Times New Roman"/>
              </a:rPr>
              <a:t>o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June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have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highe</a:t>
            </a:r>
            <a:r>
              <a:rPr dirty="0" sz="3200" spc="5">
                <a:latin typeface="Times New Roman"/>
                <a:cs typeface="Times New Roman"/>
              </a:rPr>
              <a:t>s</a:t>
            </a:r>
            <a:r>
              <a:rPr dirty="0" sz="3200">
                <a:latin typeface="Times New Roman"/>
                <a:cs typeface="Times New Roman"/>
              </a:rPr>
              <a:t>t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20">
                <a:latin typeface="Times New Roman"/>
                <a:cs typeface="Times New Roman"/>
              </a:rPr>
              <a:t>t</a:t>
            </a:r>
            <a:r>
              <a:rPr dirty="0" sz="3200">
                <a:latin typeface="Times New Roman"/>
                <a:cs typeface="Times New Roman"/>
              </a:rPr>
              <a:t>emperature</a:t>
            </a:r>
            <a:r>
              <a:rPr dirty="0" sz="3200" spc="5">
                <a:latin typeface="Times New Roman"/>
                <a:cs typeface="Times New Roman"/>
              </a:rPr>
              <a:t>s</a:t>
            </a:r>
            <a:r>
              <a:rPr dirty="0" sz="3200">
                <a:latin typeface="Times New Roman"/>
                <a:cs typeface="Times New Roman"/>
              </a:rPr>
              <a:t>.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Co</a:t>
            </a:r>
            <a:r>
              <a:rPr dirty="0" sz="3200" spc="-15">
                <a:latin typeface="Times New Roman"/>
                <a:cs typeface="Times New Roman"/>
              </a:rPr>
              <a:t>n</a:t>
            </a:r>
            <a:r>
              <a:rPr dirty="0" sz="3200">
                <a:latin typeface="Times New Roman"/>
                <a:cs typeface="Times New Roman"/>
              </a:rPr>
              <a:t>v</a:t>
            </a:r>
            <a:r>
              <a:rPr dirty="0" sz="3200" spc="5">
                <a:latin typeface="Times New Roman"/>
                <a:cs typeface="Times New Roman"/>
              </a:rPr>
              <a:t>e</a:t>
            </a:r>
            <a:r>
              <a:rPr dirty="0" sz="3200">
                <a:latin typeface="Times New Roman"/>
                <a:cs typeface="Times New Roman"/>
              </a:rPr>
              <a:t>rse</a:t>
            </a:r>
            <a:r>
              <a:rPr dirty="0" sz="3200" spc="-20">
                <a:latin typeface="Times New Roman"/>
                <a:cs typeface="Times New Roman"/>
              </a:rPr>
              <a:t>l</a:t>
            </a:r>
            <a:r>
              <a:rPr dirty="0" sz="3200" spc="-200">
                <a:latin typeface="Times New Roman"/>
                <a:cs typeface="Times New Roman"/>
              </a:rPr>
              <a:t>y</a:t>
            </a:r>
            <a:r>
              <a:rPr dirty="0" sz="3200">
                <a:latin typeface="Times New Roman"/>
                <a:cs typeface="Times New Roman"/>
              </a:rPr>
              <a:t>,  </a:t>
            </a:r>
            <a:r>
              <a:rPr dirty="0" sz="3200">
                <a:latin typeface="Times New Roman"/>
                <a:cs typeface="Times New Roman"/>
              </a:rPr>
              <a:t>low temperatures are recorded from November to</a:t>
            </a:r>
            <a:r>
              <a:rPr dirty="0" sz="3200" spc="-130">
                <a:latin typeface="Times New Roman"/>
                <a:cs typeface="Times New Roman"/>
              </a:rPr>
              <a:t> </a:t>
            </a:r>
            <a:r>
              <a:rPr dirty="0" sz="3200" spc="-20">
                <a:latin typeface="Times New Roman"/>
                <a:cs typeface="Times New Roman"/>
              </a:rPr>
              <a:t>February.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2288" y="407924"/>
            <a:ext cx="11786870" cy="59836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666750" indent="-457834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667385" algn="l"/>
              </a:tabLst>
            </a:pPr>
            <a:r>
              <a:rPr dirty="0" sz="3200">
                <a:latin typeface="Times New Roman"/>
                <a:cs typeface="Times New Roman"/>
              </a:rPr>
              <a:t>there is a slight temperature increase in</a:t>
            </a:r>
            <a:r>
              <a:rPr dirty="0" sz="3200" spc="-8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summer</a:t>
            </a:r>
            <a:endParaRPr sz="320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98900"/>
              </a:lnSpc>
              <a:spcBef>
                <a:spcPts val="2320"/>
              </a:spcBef>
              <a:buFont typeface="Wingdings"/>
              <a:buChar char=""/>
              <a:tabLst>
                <a:tab pos="469900" algn="l"/>
              </a:tabLst>
            </a:pPr>
            <a:r>
              <a:rPr dirty="0" sz="3200">
                <a:latin typeface="Times New Roman"/>
                <a:cs typeface="Times New Roman"/>
              </a:rPr>
              <a:t>Southern part of Ethiopia receives highest temperature in </a:t>
            </a:r>
            <a:r>
              <a:rPr dirty="0" sz="3200" i="1">
                <a:latin typeface="Times New Roman"/>
                <a:cs typeface="Times New Roman"/>
              </a:rPr>
              <a:t>autumn</a:t>
            </a:r>
            <a:r>
              <a:rPr dirty="0" sz="3200" spc="-100" i="1">
                <a:latin typeface="Times New Roman"/>
                <a:cs typeface="Times New Roman"/>
              </a:rPr>
              <a:t> </a:t>
            </a:r>
            <a:r>
              <a:rPr dirty="0" sz="3200" spc="5">
                <a:latin typeface="Times New Roman"/>
                <a:cs typeface="Times New Roman"/>
              </a:rPr>
              <a:t>and  </a:t>
            </a:r>
            <a:r>
              <a:rPr dirty="0" sz="3200" i="1">
                <a:latin typeface="Times New Roman"/>
                <a:cs typeface="Times New Roman"/>
              </a:rPr>
              <a:t>spring </a:t>
            </a:r>
            <a:r>
              <a:rPr dirty="0" sz="3200">
                <a:latin typeface="Times New Roman"/>
                <a:cs typeface="Times New Roman"/>
              </a:rPr>
              <a:t>whereas the northern part of the </a:t>
            </a:r>
            <a:r>
              <a:rPr dirty="0" sz="3200" spc="-25">
                <a:latin typeface="Times New Roman"/>
                <a:cs typeface="Times New Roman"/>
              </a:rPr>
              <a:t>country, </a:t>
            </a:r>
            <a:r>
              <a:rPr dirty="0" sz="3200">
                <a:latin typeface="Times New Roman"/>
                <a:cs typeface="Times New Roman"/>
              </a:rPr>
              <a:t>summer season is  characterized by higher</a:t>
            </a:r>
            <a:r>
              <a:rPr dirty="0" sz="3200" spc="-8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temperature.</a:t>
            </a:r>
            <a:endParaRPr sz="32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840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z="3200" b="1" i="1">
                <a:latin typeface="Times New Roman"/>
                <a:cs typeface="Times New Roman"/>
              </a:rPr>
              <a:t>Spatiotemporal Distribution of</a:t>
            </a:r>
            <a:r>
              <a:rPr dirty="0" sz="3200" spc="-85" b="1" i="1">
                <a:latin typeface="Times New Roman"/>
                <a:cs typeface="Times New Roman"/>
              </a:rPr>
              <a:t> </a:t>
            </a:r>
            <a:r>
              <a:rPr dirty="0" sz="3200" b="1" i="1">
                <a:latin typeface="Times New Roman"/>
                <a:cs typeface="Times New Roman"/>
              </a:rPr>
              <a:t>Rainfall:</a:t>
            </a:r>
            <a:endParaRPr sz="3200">
              <a:latin typeface="Times New Roman"/>
              <a:cs typeface="Times New Roman"/>
            </a:endParaRPr>
          </a:p>
          <a:p>
            <a:pPr lvl="1" marL="666750" indent="-457834">
              <a:lnSpc>
                <a:spcPct val="100000"/>
              </a:lnSpc>
              <a:spcBef>
                <a:spcPts val="1675"/>
              </a:spcBef>
              <a:buFont typeface="Wingdings"/>
              <a:buChar char=""/>
              <a:tabLst>
                <a:tab pos="667385" algn="l"/>
              </a:tabLst>
            </a:pPr>
            <a:r>
              <a:rPr dirty="0" sz="3200" spc="-15">
                <a:latin typeface="Carlito"/>
                <a:cs typeface="Carlito"/>
              </a:rPr>
              <a:t>Rainfall </a:t>
            </a:r>
            <a:r>
              <a:rPr dirty="0" sz="3200" spc="-30">
                <a:latin typeface="Carlito"/>
                <a:cs typeface="Carlito"/>
              </a:rPr>
              <a:t>system </a:t>
            </a:r>
            <a:r>
              <a:rPr dirty="0" sz="3200">
                <a:latin typeface="Carlito"/>
                <a:cs typeface="Carlito"/>
              </a:rPr>
              <a:t>in </a:t>
            </a:r>
            <a:r>
              <a:rPr dirty="0" sz="3200" spc="-10">
                <a:latin typeface="Carlito"/>
                <a:cs typeface="Carlito"/>
              </a:rPr>
              <a:t>Ethiopia </a:t>
            </a:r>
            <a:r>
              <a:rPr dirty="0" sz="3200">
                <a:latin typeface="Carlito"/>
                <a:cs typeface="Carlito"/>
              </a:rPr>
              <a:t>is </a:t>
            </a:r>
            <a:r>
              <a:rPr dirty="0" sz="3200" spc="-15">
                <a:latin typeface="Carlito"/>
                <a:cs typeface="Carlito"/>
              </a:rPr>
              <a:t>characterized by </a:t>
            </a:r>
            <a:r>
              <a:rPr dirty="0" sz="3200" spc="-10">
                <a:latin typeface="Carlito"/>
                <a:cs typeface="Carlito"/>
              </a:rPr>
              <a:t>complexities</a:t>
            </a:r>
            <a:r>
              <a:rPr dirty="0" sz="3200" spc="135">
                <a:latin typeface="Carlito"/>
                <a:cs typeface="Carlito"/>
              </a:rPr>
              <a:t> </a:t>
            </a:r>
            <a:r>
              <a:rPr dirty="0" sz="3200" spc="-20">
                <a:latin typeface="Carlito"/>
                <a:cs typeface="Carlito"/>
              </a:rPr>
              <a:t>b/c:</a:t>
            </a:r>
            <a:endParaRPr sz="3200">
              <a:latin typeface="Carlito"/>
              <a:cs typeface="Carlito"/>
            </a:endParaRPr>
          </a:p>
          <a:p>
            <a:pPr lvl="2" marL="1292860" indent="-457200">
              <a:lnSpc>
                <a:spcPct val="100000"/>
              </a:lnSpc>
              <a:spcBef>
                <a:spcPts val="1685"/>
              </a:spcBef>
              <a:buFont typeface="Wingdings"/>
              <a:buChar char=""/>
              <a:tabLst>
                <a:tab pos="1292225" algn="l"/>
                <a:tab pos="1292860" algn="l"/>
              </a:tabLst>
            </a:pPr>
            <a:r>
              <a:rPr dirty="0" sz="3200" spc="-10">
                <a:latin typeface="Carlito"/>
                <a:cs typeface="Carlito"/>
              </a:rPr>
              <a:t>Influenced by </a:t>
            </a:r>
            <a:r>
              <a:rPr dirty="0" sz="3200" spc="-5">
                <a:latin typeface="Carlito"/>
                <a:cs typeface="Carlito"/>
              </a:rPr>
              <a:t>the position of</a:t>
            </a:r>
            <a:r>
              <a:rPr dirty="0" sz="3200" spc="65">
                <a:latin typeface="Carlito"/>
                <a:cs typeface="Carlito"/>
              </a:rPr>
              <a:t> </a:t>
            </a:r>
            <a:r>
              <a:rPr dirty="0" sz="3200" spc="-20">
                <a:latin typeface="Carlito"/>
                <a:cs typeface="Carlito"/>
              </a:rPr>
              <a:t>ITCZ</a:t>
            </a:r>
            <a:endParaRPr sz="3200">
              <a:latin typeface="Carlito"/>
              <a:cs typeface="Carlito"/>
            </a:endParaRPr>
          </a:p>
          <a:p>
            <a:pPr lvl="1" marL="666750" indent="-457834">
              <a:lnSpc>
                <a:spcPct val="100000"/>
              </a:lnSpc>
              <a:spcBef>
                <a:spcPts val="670"/>
              </a:spcBef>
              <a:buFont typeface="Wingdings"/>
              <a:buChar char=""/>
              <a:tabLst>
                <a:tab pos="667385" algn="l"/>
              </a:tabLst>
            </a:pPr>
            <a:r>
              <a:rPr dirty="0" sz="3200">
                <a:latin typeface="Carlito"/>
                <a:cs typeface="Carlito"/>
              </a:rPr>
              <a:t>In </a:t>
            </a:r>
            <a:r>
              <a:rPr dirty="0" sz="3200" spc="-5">
                <a:latin typeface="Carlito"/>
                <a:cs typeface="Carlito"/>
              </a:rPr>
              <a:t>short, it is </a:t>
            </a:r>
            <a:r>
              <a:rPr dirty="0" sz="3200" spc="-15">
                <a:latin typeface="Carlito"/>
                <a:cs typeface="Carlito"/>
              </a:rPr>
              <a:t>characterized </a:t>
            </a:r>
            <a:r>
              <a:rPr dirty="0" sz="3200" spc="-10">
                <a:latin typeface="Carlito"/>
                <a:cs typeface="Carlito"/>
              </a:rPr>
              <a:t>by spatial </a:t>
            </a:r>
            <a:r>
              <a:rPr dirty="0" sz="3200">
                <a:latin typeface="Carlito"/>
                <a:cs typeface="Carlito"/>
              </a:rPr>
              <a:t>and </a:t>
            </a:r>
            <a:r>
              <a:rPr dirty="0" sz="3200" spc="-15">
                <a:latin typeface="Carlito"/>
                <a:cs typeface="Carlito"/>
              </a:rPr>
              <a:t>temporal</a:t>
            </a:r>
            <a:r>
              <a:rPr dirty="0" sz="3200" spc="105">
                <a:latin typeface="Carlito"/>
                <a:cs typeface="Carlito"/>
              </a:rPr>
              <a:t> </a:t>
            </a:r>
            <a:r>
              <a:rPr dirty="0" sz="3200" spc="-5">
                <a:latin typeface="Carlito"/>
                <a:cs typeface="Carlito"/>
              </a:rPr>
              <a:t>variabilities.</a:t>
            </a:r>
            <a:endParaRPr sz="3200">
              <a:latin typeface="Carlito"/>
              <a:cs typeface="Carlito"/>
            </a:endParaRPr>
          </a:p>
          <a:p>
            <a:pPr marL="767715" marR="837565" indent="-457200">
              <a:lnSpc>
                <a:spcPct val="100000"/>
              </a:lnSpc>
              <a:spcBef>
                <a:spcPts val="1440"/>
              </a:spcBef>
              <a:buFont typeface="Wingdings"/>
              <a:buChar char=""/>
              <a:tabLst>
                <a:tab pos="768350" algn="l"/>
              </a:tabLst>
            </a:pPr>
            <a:r>
              <a:rPr dirty="0" sz="3200" spc="-5">
                <a:latin typeface="Carlito"/>
                <a:cs typeface="Carlito"/>
              </a:rPr>
              <a:t>The </a:t>
            </a:r>
            <a:r>
              <a:rPr dirty="0" sz="3200" spc="-15">
                <a:latin typeface="Carlito"/>
                <a:cs typeface="Carlito"/>
              </a:rPr>
              <a:t>convergence </a:t>
            </a:r>
            <a:r>
              <a:rPr dirty="0" sz="3200" spc="-5">
                <a:latin typeface="Carlito"/>
                <a:cs typeface="Carlito"/>
              </a:rPr>
              <a:t>of </a:t>
            </a:r>
            <a:r>
              <a:rPr dirty="0" sz="3200" spc="-10">
                <a:latin typeface="Carlito"/>
                <a:cs typeface="Carlito"/>
              </a:rPr>
              <a:t>Northeast </a:t>
            </a:r>
            <a:r>
              <a:rPr dirty="0" sz="3200" spc="-55">
                <a:latin typeface="Carlito"/>
                <a:cs typeface="Carlito"/>
              </a:rPr>
              <a:t>Trade </a:t>
            </a:r>
            <a:r>
              <a:rPr dirty="0" sz="3200">
                <a:latin typeface="Carlito"/>
                <a:cs typeface="Carlito"/>
              </a:rPr>
              <a:t>winds and the </a:t>
            </a:r>
            <a:r>
              <a:rPr dirty="0" sz="3200" spc="-15">
                <a:latin typeface="Carlito"/>
                <a:cs typeface="Carlito"/>
              </a:rPr>
              <a:t>Equatorial  </a:t>
            </a:r>
            <a:r>
              <a:rPr dirty="0" sz="3200" spc="-20">
                <a:latin typeface="Carlito"/>
                <a:cs typeface="Carlito"/>
              </a:rPr>
              <a:t>Westerlies forms </a:t>
            </a:r>
            <a:r>
              <a:rPr dirty="0" sz="3200">
                <a:latin typeface="Carlito"/>
                <a:cs typeface="Carlito"/>
              </a:rPr>
              <a:t>the </a:t>
            </a:r>
            <a:r>
              <a:rPr dirty="0" sz="3200" spc="-15">
                <a:latin typeface="Carlito"/>
                <a:cs typeface="Carlito"/>
              </a:rPr>
              <a:t>ITCZ, </a:t>
            </a:r>
            <a:r>
              <a:rPr dirty="0" sz="3200">
                <a:latin typeface="Carlito"/>
                <a:cs typeface="Carlito"/>
              </a:rPr>
              <a:t>which is a </a:t>
            </a:r>
            <a:r>
              <a:rPr dirty="0" sz="3200" spc="-10">
                <a:latin typeface="Carlito"/>
                <a:cs typeface="Carlito"/>
              </a:rPr>
              <a:t>low-pressure </a:t>
            </a:r>
            <a:r>
              <a:rPr dirty="0" sz="3200" spc="-15" i="1">
                <a:latin typeface="Carlito"/>
                <a:cs typeface="Carlito"/>
              </a:rPr>
              <a:t>zone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343" y="290829"/>
            <a:ext cx="11386185" cy="49339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lvl="2" marL="964565" indent="-889000">
              <a:lnSpc>
                <a:spcPct val="100000"/>
              </a:lnSpc>
              <a:spcBef>
                <a:spcPts val="95"/>
              </a:spcBef>
              <a:buAutoNum type="arabicPeriod" startAt="2"/>
              <a:tabLst>
                <a:tab pos="965200" algn="l"/>
              </a:tabLst>
            </a:pPr>
            <a:r>
              <a:rPr dirty="0" sz="2800" spc="-5" b="1" i="1">
                <a:latin typeface="Times New Roman"/>
                <a:cs typeface="Times New Roman"/>
              </a:rPr>
              <a:t>The Size </a:t>
            </a:r>
            <a:r>
              <a:rPr dirty="0" sz="2800" b="1" i="1">
                <a:latin typeface="Times New Roman"/>
                <a:cs typeface="Times New Roman"/>
              </a:rPr>
              <a:t>of</a:t>
            </a:r>
            <a:r>
              <a:rPr dirty="0" sz="2800" spc="15" b="1" i="1">
                <a:latin typeface="Times New Roman"/>
                <a:cs typeface="Times New Roman"/>
              </a:rPr>
              <a:t> </a:t>
            </a:r>
            <a:r>
              <a:rPr dirty="0" sz="2800" b="1" i="1">
                <a:latin typeface="Times New Roman"/>
                <a:cs typeface="Times New Roman"/>
              </a:rPr>
              <a:t>Ethiopia:</a:t>
            </a:r>
            <a:endParaRPr sz="2800">
              <a:latin typeface="Times New Roman"/>
              <a:cs typeface="Times New Roman"/>
            </a:endParaRPr>
          </a:p>
          <a:p>
            <a:pPr lvl="3" marL="653415" marR="68580" indent="-457200">
              <a:lnSpc>
                <a:spcPts val="3300"/>
              </a:lnSpc>
              <a:spcBef>
                <a:spcPts val="2150"/>
              </a:spcBef>
              <a:buFont typeface="Wingdings"/>
              <a:buChar char=""/>
              <a:tabLst>
                <a:tab pos="653415" algn="l"/>
                <a:tab pos="654050" algn="l"/>
              </a:tabLst>
            </a:pPr>
            <a:r>
              <a:rPr dirty="0" sz="2800">
                <a:latin typeface="Times New Roman"/>
                <a:cs typeface="Times New Roman"/>
              </a:rPr>
              <a:t>Ethiopia </a:t>
            </a:r>
            <a:r>
              <a:rPr dirty="0" sz="2800" spc="-5">
                <a:latin typeface="Times New Roman"/>
                <a:cs typeface="Times New Roman"/>
              </a:rPr>
              <a:t>with a total area of approximately 1,106,000 </a:t>
            </a:r>
            <a:r>
              <a:rPr dirty="0" sz="2800" spc="-10">
                <a:latin typeface="Times New Roman"/>
                <a:cs typeface="Times New Roman"/>
              </a:rPr>
              <a:t>km2 </a:t>
            </a:r>
            <a:r>
              <a:rPr dirty="0" sz="2800" spc="-5">
                <a:latin typeface="Times New Roman"/>
                <a:cs typeface="Times New Roman"/>
              </a:rPr>
              <a:t>is the </a:t>
            </a:r>
            <a:r>
              <a:rPr dirty="0" sz="2800" spc="15">
                <a:latin typeface="Times New Roman"/>
                <a:cs typeface="Times New Roman"/>
              </a:rPr>
              <a:t>8</a:t>
            </a:r>
            <a:r>
              <a:rPr dirty="0" baseline="25525" sz="2775" spc="22">
                <a:latin typeface="Times New Roman"/>
                <a:cs typeface="Times New Roman"/>
              </a:rPr>
              <a:t>th </a:t>
            </a:r>
            <a:r>
              <a:rPr dirty="0" sz="2800" spc="-10">
                <a:latin typeface="Times New Roman"/>
                <a:cs typeface="Times New Roman"/>
              </a:rPr>
              <a:t>largest  </a:t>
            </a:r>
            <a:r>
              <a:rPr dirty="0" sz="2800" spc="-5">
                <a:latin typeface="Times New Roman"/>
                <a:cs typeface="Times New Roman"/>
              </a:rPr>
              <a:t>country in Africa and </a:t>
            </a:r>
            <a:r>
              <a:rPr dirty="0" sz="2800" spc="5">
                <a:latin typeface="Times New Roman"/>
                <a:cs typeface="Times New Roman"/>
              </a:rPr>
              <a:t>25</a:t>
            </a:r>
            <a:r>
              <a:rPr dirty="0" baseline="25525" sz="2775" spc="7">
                <a:latin typeface="Times New Roman"/>
                <a:cs typeface="Times New Roman"/>
              </a:rPr>
              <a:t>th </a:t>
            </a:r>
            <a:r>
              <a:rPr dirty="0" sz="2800" spc="-5">
                <a:latin typeface="Times New Roman"/>
                <a:cs typeface="Times New Roman"/>
              </a:rPr>
              <a:t>in the</a:t>
            </a:r>
            <a:r>
              <a:rPr dirty="0" sz="2800" spc="-470">
                <a:latin typeface="Times New Roman"/>
                <a:cs typeface="Times New Roman"/>
              </a:rPr>
              <a:t> </a:t>
            </a:r>
            <a:r>
              <a:rPr dirty="0" sz="2800" spc="-40">
                <a:latin typeface="Times New Roman"/>
                <a:cs typeface="Times New Roman"/>
              </a:rPr>
              <a:t>World.</a:t>
            </a:r>
            <a:endParaRPr sz="2800">
              <a:latin typeface="Times New Roman"/>
              <a:cs typeface="Times New Roman"/>
            </a:endParaRPr>
          </a:p>
          <a:p>
            <a:pPr lvl="3">
              <a:lnSpc>
                <a:spcPct val="100000"/>
              </a:lnSpc>
              <a:spcBef>
                <a:spcPts val="35"/>
              </a:spcBef>
              <a:buFont typeface="Wingdings"/>
              <a:buChar char=""/>
            </a:pPr>
            <a:endParaRPr sz="3200">
              <a:latin typeface="Times New Roman"/>
              <a:cs typeface="Times New Roman"/>
            </a:endParaRPr>
          </a:p>
          <a:p>
            <a:pPr lvl="4" marL="724535" marR="182880" indent="-457834">
              <a:lnSpc>
                <a:spcPts val="3300"/>
              </a:lnSpc>
              <a:spcBef>
                <a:spcPts val="5"/>
              </a:spcBef>
              <a:buFont typeface="Wingdings"/>
              <a:buChar char=""/>
              <a:tabLst>
                <a:tab pos="724535" algn="l"/>
                <a:tab pos="725170" algn="l"/>
              </a:tabLst>
            </a:pPr>
            <a:r>
              <a:rPr dirty="0" sz="2800" spc="-5">
                <a:latin typeface="Times New Roman"/>
                <a:cs typeface="Times New Roman"/>
              </a:rPr>
              <a:t>It extends about 1,639 kilometers </a:t>
            </a:r>
            <a:r>
              <a:rPr dirty="0" sz="2800" spc="-25">
                <a:latin typeface="Times New Roman"/>
                <a:cs typeface="Times New Roman"/>
              </a:rPr>
              <a:t>East-West, </a:t>
            </a:r>
            <a:r>
              <a:rPr dirty="0" sz="2800" spc="-10">
                <a:latin typeface="Times New Roman"/>
                <a:cs typeface="Times New Roman"/>
              </a:rPr>
              <a:t>and </a:t>
            </a:r>
            <a:r>
              <a:rPr dirty="0" sz="2800" spc="-5">
                <a:latin typeface="Times New Roman"/>
                <a:cs typeface="Times New Roman"/>
              </a:rPr>
              <a:t>1,577 kilometers </a:t>
            </a:r>
            <a:r>
              <a:rPr dirty="0" sz="2800">
                <a:latin typeface="Times New Roman"/>
                <a:cs typeface="Times New Roman"/>
              </a:rPr>
              <a:t>North-  </a:t>
            </a:r>
            <a:r>
              <a:rPr dirty="0" sz="2800" spc="-5">
                <a:latin typeface="Times New Roman"/>
                <a:cs typeface="Times New Roman"/>
              </a:rPr>
              <a:t>South.</a:t>
            </a:r>
            <a:endParaRPr sz="2800">
              <a:latin typeface="Times New Roman"/>
              <a:cs typeface="Times New Roman"/>
            </a:endParaRPr>
          </a:p>
          <a:p>
            <a:pPr lvl="4" marL="724535" indent="-458470">
              <a:lnSpc>
                <a:spcPct val="100000"/>
              </a:lnSpc>
              <a:spcBef>
                <a:spcPts val="2255"/>
              </a:spcBef>
              <a:buFont typeface="Wingdings"/>
              <a:buChar char=""/>
              <a:tabLst>
                <a:tab pos="724535" algn="l"/>
                <a:tab pos="725170" algn="l"/>
              </a:tabLst>
            </a:pPr>
            <a:r>
              <a:rPr dirty="0" sz="2800" spc="-5">
                <a:latin typeface="Times New Roman"/>
                <a:cs typeface="Times New Roman"/>
              </a:rPr>
              <a:t>About 0.7% of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country is covered by water</a:t>
            </a:r>
            <a:r>
              <a:rPr dirty="0" sz="2800" spc="1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bodies.</a:t>
            </a:r>
            <a:endParaRPr sz="2800">
              <a:latin typeface="Times New Roman"/>
              <a:cs typeface="Times New Roman"/>
            </a:endParaRPr>
          </a:p>
          <a:p>
            <a:pPr lvl="4">
              <a:lnSpc>
                <a:spcPct val="100000"/>
              </a:lnSpc>
              <a:spcBef>
                <a:spcPts val="20"/>
              </a:spcBef>
              <a:buFont typeface="Wingdings"/>
              <a:buChar char=""/>
            </a:pPr>
            <a:endParaRPr sz="3550">
              <a:latin typeface="Times New Roman"/>
              <a:cs typeface="Times New Roman"/>
            </a:endParaRPr>
          </a:p>
          <a:p>
            <a:pPr lvl="4" marL="724535" marR="1798320" indent="-457834">
              <a:lnSpc>
                <a:spcPts val="3300"/>
              </a:lnSpc>
              <a:spcBef>
                <a:spcPts val="5"/>
              </a:spcBef>
              <a:buFont typeface="Wingdings"/>
              <a:buChar char=""/>
              <a:tabLst>
                <a:tab pos="724535" algn="l"/>
                <a:tab pos="725170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size of Ethiopia is </a:t>
            </a:r>
            <a:r>
              <a:rPr dirty="0" sz="2800" spc="-10">
                <a:latin typeface="Times New Roman"/>
                <a:cs typeface="Times New Roman"/>
              </a:rPr>
              <a:t>also affects </a:t>
            </a:r>
            <a:r>
              <a:rPr dirty="0" sz="2800" spc="-5">
                <a:latin typeface="Times New Roman"/>
                <a:cs typeface="Times New Roman"/>
              </a:rPr>
              <a:t>both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natural and human  environment of </a:t>
            </a:r>
            <a:r>
              <a:rPr dirty="0" sz="2800">
                <a:latin typeface="Times New Roman"/>
                <a:cs typeface="Times New Roman"/>
              </a:rPr>
              <a:t>the</a:t>
            </a:r>
            <a:r>
              <a:rPr dirty="0" sz="2800" spc="-25">
                <a:latin typeface="Times New Roman"/>
                <a:cs typeface="Times New Roman"/>
              </a:rPr>
              <a:t> country.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2800" y="324357"/>
            <a:ext cx="11461750" cy="611505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469900" marR="19685" indent="-457834">
              <a:lnSpc>
                <a:spcPts val="3760"/>
              </a:lnSpc>
              <a:spcBef>
                <a:spcPts val="295"/>
              </a:spcBef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dirty="0" sz="3200" spc="-5">
                <a:latin typeface="Times New Roman"/>
                <a:cs typeface="Times New Roman"/>
              </a:rPr>
              <a:t>inter-annual </a:t>
            </a:r>
            <a:r>
              <a:rPr dirty="0" sz="3200">
                <a:latin typeface="Times New Roman"/>
                <a:cs typeface="Times New Roman"/>
              </a:rPr>
              <a:t>oscillation of the surface position of the ITCZ causes</a:t>
            </a:r>
            <a:r>
              <a:rPr dirty="0" sz="3200" spc="-1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  variation in the </a:t>
            </a:r>
            <a:r>
              <a:rPr dirty="0" sz="3200" spc="-35">
                <a:latin typeface="Times New Roman"/>
                <a:cs typeface="Times New Roman"/>
              </a:rPr>
              <a:t>Wind </a:t>
            </a:r>
            <a:r>
              <a:rPr dirty="0" sz="3200">
                <a:latin typeface="Times New Roman"/>
                <a:cs typeface="Times New Roman"/>
              </a:rPr>
              <a:t>flow patterns over Ethiopia and the</a:t>
            </a:r>
            <a:r>
              <a:rPr dirty="0" sz="3200" spc="-1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Horn.</a:t>
            </a:r>
            <a:endParaRPr sz="3200">
              <a:latin typeface="Times New Roman"/>
              <a:cs typeface="Times New Roman"/>
            </a:endParaRPr>
          </a:p>
          <a:p>
            <a:pPr marL="469900" marR="361950" indent="-457834">
              <a:lnSpc>
                <a:spcPts val="3760"/>
              </a:lnSpc>
              <a:spcBef>
                <a:spcPts val="1965"/>
              </a:spcBef>
              <a:buFont typeface="Wingdings"/>
              <a:buChar char=""/>
              <a:tabLst>
                <a:tab pos="470534" algn="l"/>
              </a:tabLst>
            </a:pPr>
            <a:r>
              <a:rPr dirty="0" sz="3200">
                <a:latin typeface="Times New Roman"/>
                <a:cs typeface="Times New Roman"/>
              </a:rPr>
              <a:t>Following the position of the overhead sun, the ITCZ shifts</a:t>
            </a:r>
            <a:r>
              <a:rPr dirty="0" sz="3200" spc="-1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north  and south of the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 spc="-20">
                <a:latin typeface="Times New Roman"/>
                <a:cs typeface="Times New Roman"/>
              </a:rPr>
              <a:t>equator.</a:t>
            </a:r>
            <a:endParaRPr sz="3200">
              <a:latin typeface="Times New Roman"/>
              <a:cs typeface="Times New Roman"/>
            </a:endParaRPr>
          </a:p>
          <a:p>
            <a:pPr lvl="1" marL="561975" marR="789940" indent="-457200">
              <a:lnSpc>
                <a:spcPts val="3760"/>
              </a:lnSpc>
              <a:spcBef>
                <a:spcPts val="960"/>
              </a:spcBef>
              <a:buFont typeface="Wingdings"/>
              <a:buChar char=""/>
              <a:tabLst>
                <a:tab pos="561975" algn="l"/>
                <a:tab pos="562610" algn="l"/>
              </a:tabLst>
            </a:pPr>
            <a:r>
              <a:rPr dirty="0" sz="3200">
                <a:latin typeface="Times New Roman"/>
                <a:cs typeface="Times New Roman"/>
              </a:rPr>
              <a:t>As a result equatorial westerlies from the south and southwest  </a:t>
            </a:r>
            <a:r>
              <a:rPr dirty="0" sz="3200" spc="5">
                <a:latin typeface="Times New Roman"/>
                <a:cs typeface="Times New Roman"/>
              </a:rPr>
              <a:t>invade </a:t>
            </a:r>
            <a:r>
              <a:rPr dirty="0" sz="3200">
                <a:latin typeface="Times New Roman"/>
                <a:cs typeface="Times New Roman"/>
              </a:rPr>
              <a:t>most parts of Ethiopia bringing moist</a:t>
            </a:r>
            <a:r>
              <a:rPr dirty="0" sz="3200" spc="-10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winds.</a:t>
            </a:r>
            <a:endParaRPr sz="3200">
              <a:latin typeface="Times New Roman"/>
              <a:cs typeface="Times New Roman"/>
            </a:endParaRPr>
          </a:p>
          <a:p>
            <a:pPr marL="561975" marR="5080" indent="-457200">
              <a:lnSpc>
                <a:spcPct val="98900"/>
              </a:lnSpc>
              <a:spcBef>
                <a:spcPts val="1535"/>
              </a:spcBef>
              <a:buFont typeface="Wingdings"/>
              <a:buChar char=""/>
              <a:tabLst>
                <a:tab pos="562610" algn="l"/>
              </a:tabLst>
            </a:pPr>
            <a:r>
              <a:rPr dirty="0" sz="3200">
                <a:latin typeface="Times New Roman"/>
                <a:cs typeface="Times New Roman"/>
              </a:rPr>
              <a:t>The ITCZ shifts towards </a:t>
            </a:r>
            <a:r>
              <a:rPr dirty="0" sz="3200" spc="-20">
                <a:latin typeface="Times New Roman"/>
                <a:cs typeface="Times New Roman"/>
              </a:rPr>
              <a:t>Tropic </a:t>
            </a:r>
            <a:r>
              <a:rPr dirty="0" sz="3200">
                <a:latin typeface="Times New Roman"/>
                <a:cs typeface="Times New Roman"/>
              </a:rPr>
              <a:t>of Capricorn in January a&amp;</a:t>
            </a:r>
            <a:r>
              <a:rPr dirty="0" sz="3200" spc="-1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during  this period, the Northeast </a:t>
            </a:r>
            <a:r>
              <a:rPr dirty="0" sz="3200" spc="-20">
                <a:latin typeface="Times New Roman"/>
                <a:cs typeface="Times New Roman"/>
              </a:rPr>
              <a:t>Trade </a:t>
            </a:r>
            <a:r>
              <a:rPr dirty="0" sz="3200" spc="-25">
                <a:latin typeface="Times New Roman"/>
                <a:cs typeface="Times New Roman"/>
              </a:rPr>
              <a:t>Winds </a:t>
            </a:r>
            <a:r>
              <a:rPr dirty="0" sz="3200">
                <a:latin typeface="Times New Roman"/>
                <a:cs typeface="Times New Roman"/>
              </a:rPr>
              <a:t>carrying non-moisture-  laden dominates the</a:t>
            </a:r>
            <a:r>
              <a:rPr dirty="0" sz="3200" spc="-6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region.</a:t>
            </a:r>
            <a:endParaRPr sz="3200">
              <a:latin typeface="Times New Roman"/>
              <a:cs typeface="Times New Roman"/>
            </a:endParaRPr>
          </a:p>
          <a:p>
            <a:pPr lvl="1" marL="897890" marR="656590" indent="-457834">
              <a:lnSpc>
                <a:spcPts val="3760"/>
              </a:lnSpc>
              <a:spcBef>
                <a:spcPts val="1930"/>
              </a:spcBef>
              <a:buFont typeface="Wingdings"/>
              <a:buChar char=""/>
              <a:tabLst>
                <a:tab pos="897890" algn="l"/>
                <a:tab pos="898525" algn="l"/>
              </a:tabLst>
            </a:pPr>
            <a:r>
              <a:rPr dirty="0" sz="3200">
                <a:latin typeface="Times New Roman"/>
                <a:cs typeface="Times New Roman"/>
              </a:rPr>
              <a:t>Afar and parts of Eritrean coastal areas experience rainfall</a:t>
            </a:r>
            <a:r>
              <a:rPr dirty="0" sz="3200" spc="-1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in  this</a:t>
            </a:r>
            <a:r>
              <a:rPr dirty="0" sz="3200" spc="-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period.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3941" y="239750"/>
            <a:ext cx="11678285" cy="63265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69900" marR="5080" indent="-457834">
              <a:lnSpc>
                <a:spcPct val="150100"/>
              </a:lnSpc>
              <a:spcBef>
                <a:spcPts val="95"/>
              </a:spcBef>
              <a:buFont typeface="Wingdings"/>
              <a:buChar char=""/>
              <a:tabLst>
                <a:tab pos="470534" algn="l"/>
              </a:tabLst>
            </a:pPr>
            <a:r>
              <a:rPr dirty="0" sz="3200" spc="-5">
                <a:latin typeface="Times New Roman"/>
                <a:cs typeface="Times New Roman"/>
              </a:rPr>
              <a:t>Following </a:t>
            </a:r>
            <a:r>
              <a:rPr dirty="0" sz="3200">
                <a:latin typeface="Times New Roman"/>
                <a:cs typeface="Times New Roman"/>
              </a:rPr>
              <a:t>the directness </a:t>
            </a:r>
            <a:r>
              <a:rPr dirty="0" sz="3200" spc="-5">
                <a:latin typeface="Times New Roman"/>
                <a:cs typeface="Times New Roman"/>
              </a:rPr>
              <a:t>of </a:t>
            </a:r>
            <a:r>
              <a:rPr dirty="0" sz="3200">
                <a:latin typeface="Times New Roman"/>
                <a:cs typeface="Times New Roman"/>
              </a:rPr>
              <a:t>the </a:t>
            </a:r>
            <a:r>
              <a:rPr dirty="0" sz="3200" spc="-5">
                <a:latin typeface="Times New Roman"/>
                <a:cs typeface="Times New Roman"/>
              </a:rPr>
              <a:t>Sun </a:t>
            </a:r>
            <a:r>
              <a:rPr dirty="0" sz="3200" spc="-10">
                <a:latin typeface="Times New Roman"/>
                <a:cs typeface="Times New Roman"/>
              </a:rPr>
              <a:t>in </a:t>
            </a:r>
            <a:r>
              <a:rPr dirty="0" sz="3200">
                <a:latin typeface="Times New Roman"/>
                <a:cs typeface="Times New Roman"/>
              </a:rPr>
              <a:t>March and </a:t>
            </a:r>
            <a:r>
              <a:rPr dirty="0" sz="3200" spc="-5">
                <a:latin typeface="Times New Roman"/>
                <a:cs typeface="Times New Roman"/>
              </a:rPr>
              <a:t>September around  </a:t>
            </a:r>
            <a:r>
              <a:rPr dirty="0" sz="3200">
                <a:latin typeface="Times New Roman"/>
                <a:cs typeface="Times New Roman"/>
              </a:rPr>
              <a:t>the </a:t>
            </a:r>
            <a:r>
              <a:rPr dirty="0" sz="3200" spc="-15">
                <a:latin typeface="Times New Roman"/>
                <a:cs typeface="Times New Roman"/>
              </a:rPr>
              <a:t>equator, </a:t>
            </a:r>
            <a:r>
              <a:rPr dirty="0" sz="3200">
                <a:latin typeface="Times New Roman"/>
                <a:cs typeface="Times New Roman"/>
              </a:rPr>
              <a:t>the ITCZ shifts towards</a:t>
            </a:r>
            <a:r>
              <a:rPr dirty="0" sz="3200" spc="-65">
                <a:latin typeface="Times New Roman"/>
                <a:cs typeface="Times New Roman"/>
              </a:rPr>
              <a:t> </a:t>
            </a:r>
            <a:r>
              <a:rPr dirty="0" sz="3200" spc="-20">
                <a:latin typeface="Times New Roman"/>
                <a:cs typeface="Times New Roman"/>
              </a:rPr>
              <a:t>equator.</a:t>
            </a:r>
            <a:endParaRPr sz="3200">
              <a:latin typeface="Times New Roman"/>
              <a:cs typeface="Times New Roman"/>
            </a:endParaRPr>
          </a:p>
          <a:p>
            <a:pPr lvl="1" marL="694690" marR="113030" indent="-457200">
              <a:lnSpc>
                <a:spcPct val="98900"/>
              </a:lnSpc>
              <a:spcBef>
                <a:spcPts val="2375"/>
              </a:spcBef>
              <a:buFont typeface="Wingdings"/>
              <a:buChar char=""/>
              <a:tabLst>
                <a:tab pos="694690" algn="l"/>
                <a:tab pos="695325" algn="l"/>
              </a:tabLst>
            </a:pPr>
            <a:r>
              <a:rPr dirty="0" sz="3200">
                <a:latin typeface="Times New Roman"/>
                <a:cs typeface="Times New Roman"/>
              </a:rPr>
              <a:t>During this </a:t>
            </a:r>
            <a:r>
              <a:rPr dirty="0" sz="3200" spc="-5">
                <a:latin typeface="Times New Roman"/>
                <a:cs typeface="Times New Roman"/>
              </a:rPr>
              <a:t>time, </a:t>
            </a:r>
            <a:r>
              <a:rPr dirty="0" sz="3200">
                <a:latin typeface="Times New Roman"/>
                <a:cs typeface="Times New Roman"/>
              </a:rPr>
              <a:t>the central highlands, southeastern highlands</a:t>
            </a:r>
            <a:r>
              <a:rPr dirty="0" sz="3200" spc="-9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and  lowlands receives rainfall as the south easterlies bring moist  winds.</a:t>
            </a:r>
            <a:endParaRPr sz="3200">
              <a:latin typeface="Times New Roman"/>
              <a:cs typeface="Times New Roman"/>
            </a:endParaRPr>
          </a:p>
          <a:p>
            <a:pPr marL="694690" indent="-457834">
              <a:lnSpc>
                <a:spcPct val="100000"/>
              </a:lnSpc>
              <a:spcBef>
                <a:spcPts val="1140"/>
              </a:spcBef>
              <a:buFont typeface="Wingdings"/>
              <a:buChar char=""/>
              <a:tabLst>
                <a:tab pos="695325" algn="l"/>
              </a:tabLst>
            </a:pPr>
            <a:r>
              <a:rPr dirty="0" sz="3200" b="1" i="1">
                <a:latin typeface="Times New Roman"/>
                <a:cs typeface="Times New Roman"/>
              </a:rPr>
              <a:t>Seasonal or </a:t>
            </a:r>
            <a:r>
              <a:rPr dirty="0" sz="3200" spc="-35" b="1" i="1">
                <a:latin typeface="Times New Roman"/>
                <a:cs typeface="Times New Roman"/>
              </a:rPr>
              <a:t>Temporal</a:t>
            </a:r>
            <a:r>
              <a:rPr dirty="0" sz="3200" spc="-90" b="1" i="1">
                <a:latin typeface="Times New Roman"/>
                <a:cs typeface="Times New Roman"/>
              </a:rPr>
              <a:t> </a:t>
            </a:r>
            <a:r>
              <a:rPr dirty="0" sz="3200" spc="-25" b="1" i="1">
                <a:latin typeface="Times New Roman"/>
                <a:cs typeface="Times New Roman"/>
              </a:rPr>
              <a:t>Variabilities:</a:t>
            </a:r>
            <a:endParaRPr sz="3200">
              <a:latin typeface="Times New Roman"/>
              <a:cs typeface="Times New Roman"/>
            </a:endParaRPr>
          </a:p>
          <a:p>
            <a:pPr marL="568325" marR="624840" indent="-457200">
              <a:lnSpc>
                <a:spcPct val="100000"/>
              </a:lnSpc>
              <a:spcBef>
                <a:spcPts val="1645"/>
              </a:spcBef>
              <a:buFont typeface="Wingdings"/>
              <a:buChar char=""/>
              <a:tabLst>
                <a:tab pos="568960" algn="l"/>
              </a:tabLst>
            </a:pPr>
            <a:r>
              <a:rPr dirty="0" sz="3200" spc="-20">
                <a:latin typeface="Carlito"/>
                <a:cs typeface="Carlito"/>
              </a:rPr>
              <a:t>rainfall </a:t>
            </a:r>
            <a:r>
              <a:rPr dirty="0" sz="3200">
                <a:latin typeface="Carlito"/>
                <a:cs typeface="Carlito"/>
              </a:rPr>
              <a:t>is </a:t>
            </a:r>
            <a:r>
              <a:rPr dirty="0" sz="3200" spc="-5">
                <a:latin typeface="Carlito"/>
                <a:cs typeface="Carlito"/>
              </a:rPr>
              <a:t>highly </a:t>
            </a:r>
            <a:r>
              <a:rPr dirty="0" sz="3200" spc="-10">
                <a:latin typeface="Carlito"/>
                <a:cs typeface="Carlito"/>
              </a:rPr>
              <a:t>variable </a:t>
            </a:r>
            <a:r>
              <a:rPr dirty="0" sz="3200">
                <a:latin typeface="Carlito"/>
                <a:cs typeface="Carlito"/>
              </a:rPr>
              <a:t>both in </a:t>
            </a:r>
            <a:r>
              <a:rPr dirty="0" sz="3200" spc="-5">
                <a:latin typeface="Carlito"/>
                <a:cs typeface="Carlito"/>
              </a:rPr>
              <a:t>amount </a:t>
            </a:r>
            <a:r>
              <a:rPr dirty="0" sz="3200">
                <a:latin typeface="Carlito"/>
                <a:cs typeface="Carlito"/>
              </a:rPr>
              <a:t>and </a:t>
            </a:r>
            <a:r>
              <a:rPr dirty="0" sz="3200" spc="-10">
                <a:latin typeface="Carlito"/>
                <a:cs typeface="Carlito"/>
              </a:rPr>
              <a:t>distribution across  </a:t>
            </a:r>
            <a:r>
              <a:rPr dirty="0" sz="3200" spc="-5">
                <a:latin typeface="Carlito"/>
                <a:cs typeface="Carlito"/>
              </a:rPr>
              <a:t>regions and</a:t>
            </a:r>
            <a:r>
              <a:rPr dirty="0" sz="3200" spc="10">
                <a:latin typeface="Carlito"/>
                <a:cs typeface="Carlito"/>
              </a:rPr>
              <a:t> </a:t>
            </a:r>
            <a:r>
              <a:rPr dirty="0" sz="3200" spc="-5">
                <a:latin typeface="Carlito"/>
                <a:cs typeface="Carlito"/>
              </a:rPr>
              <a:t>seasons.</a:t>
            </a:r>
            <a:endParaRPr sz="3200">
              <a:latin typeface="Carlito"/>
              <a:cs typeface="Carlito"/>
            </a:endParaRPr>
          </a:p>
          <a:p>
            <a:pPr lvl="1" marL="678180" indent="-441325">
              <a:lnSpc>
                <a:spcPct val="100000"/>
              </a:lnSpc>
              <a:spcBef>
                <a:spcPts val="204"/>
              </a:spcBef>
              <a:buAutoNum type="alphaLcParenR"/>
              <a:tabLst>
                <a:tab pos="678815" algn="l"/>
              </a:tabLst>
            </a:pPr>
            <a:r>
              <a:rPr dirty="0" sz="3200" b="1" i="1">
                <a:latin typeface="Times New Roman"/>
                <a:cs typeface="Times New Roman"/>
              </a:rPr>
              <a:t>Summer (June, </a:t>
            </a:r>
            <a:r>
              <a:rPr dirty="0" sz="3200" spc="-25" b="1" i="1">
                <a:latin typeface="Times New Roman"/>
                <a:cs typeface="Times New Roman"/>
              </a:rPr>
              <a:t>July,</a:t>
            </a:r>
            <a:r>
              <a:rPr dirty="0" sz="3200" spc="-175" b="1" i="1">
                <a:latin typeface="Times New Roman"/>
                <a:cs typeface="Times New Roman"/>
              </a:rPr>
              <a:t> </a:t>
            </a:r>
            <a:r>
              <a:rPr dirty="0" sz="3200" b="1" i="1">
                <a:latin typeface="Times New Roman"/>
                <a:cs typeface="Times New Roman"/>
              </a:rPr>
              <a:t>August):</a:t>
            </a:r>
            <a:endParaRPr sz="3200">
              <a:latin typeface="Times New Roman"/>
              <a:cs typeface="Times New Roman"/>
            </a:endParaRPr>
          </a:p>
          <a:p>
            <a:pPr lvl="2" marL="883285" indent="-458470">
              <a:lnSpc>
                <a:spcPct val="100000"/>
              </a:lnSpc>
              <a:spcBef>
                <a:spcPts val="2135"/>
              </a:spcBef>
              <a:buFont typeface="Wingdings"/>
              <a:buChar char=""/>
              <a:tabLst>
                <a:tab pos="883919" algn="l"/>
              </a:tabLst>
            </a:pPr>
            <a:r>
              <a:rPr dirty="0" sz="3200" spc="-15">
                <a:latin typeface="Carlito"/>
                <a:cs typeface="Carlito"/>
              </a:rPr>
              <a:t>Characterized </a:t>
            </a:r>
            <a:r>
              <a:rPr dirty="0" sz="3200" spc="-5">
                <a:latin typeface="Carlito"/>
                <a:cs typeface="Carlito"/>
              </a:rPr>
              <a:t>by </a:t>
            </a:r>
            <a:r>
              <a:rPr dirty="0" sz="3200" spc="-10">
                <a:latin typeface="Carlito"/>
                <a:cs typeface="Carlito"/>
              </a:rPr>
              <a:t>heavy </a:t>
            </a:r>
            <a:r>
              <a:rPr dirty="0" sz="3200" spc="-15">
                <a:latin typeface="Carlito"/>
                <a:cs typeface="Carlito"/>
              </a:rPr>
              <a:t>rain fall </a:t>
            </a:r>
            <a:r>
              <a:rPr dirty="0" sz="3200">
                <a:latin typeface="Carlito"/>
                <a:cs typeface="Carlito"/>
              </a:rPr>
              <a:t>in </a:t>
            </a:r>
            <a:r>
              <a:rPr dirty="0" sz="3200" spc="-10">
                <a:latin typeface="Carlito"/>
                <a:cs typeface="Carlito"/>
              </a:rPr>
              <a:t>most </a:t>
            </a:r>
            <a:r>
              <a:rPr dirty="0" sz="3200" spc="-5">
                <a:latin typeface="Carlito"/>
                <a:cs typeface="Carlito"/>
              </a:rPr>
              <a:t>parts of</a:t>
            </a:r>
            <a:r>
              <a:rPr dirty="0" sz="3200" spc="55">
                <a:latin typeface="Carlito"/>
                <a:cs typeface="Carlito"/>
              </a:rPr>
              <a:t> </a:t>
            </a:r>
            <a:r>
              <a:rPr dirty="0" sz="3200" spc="-10">
                <a:latin typeface="Carlito"/>
                <a:cs typeface="Carlito"/>
              </a:rPr>
              <a:t>Ethiopia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9720" y="229870"/>
            <a:ext cx="11856720" cy="5930900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algn="just" marL="512445" marR="730885" indent="-457200">
              <a:lnSpc>
                <a:spcPct val="98900"/>
              </a:lnSpc>
              <a:spcBef>
                <a:spcPts val="145"/>
              </a:spcBef>
              <a:buFont typeface="Wingdings"/>
              <a:buChar char=""/>
              <a:tabLst>
                <a:tab pos="513080" algn="l"/>
              </a:tabLst>
            </a:pPr>
            <a:r>
              <a:rPr dirty="0" sz="3200">
                <a:latin typeface="Times New Roman"/>
                <a:cs typeface="Times New Roman"/>
              </a:rPr>
              <a:t>From mid-June to </a:t>
            </a:r>
            <a:r>
              <a:rPr dirty="0" sz="3200" spc="-10">
                <a:latin typeface="Times New Roman"/>
                <a:cs typeface="Times New Roman"/>
              </a:rPr>
              <a:t>mid-September, </a:t>
            </a:r>
            <a:r>
              <a:rPr dirty="0" sz="3200">
                <a:latin typeface="Times New Roman"/>
                <a:cs typeface="Times New Roman"/>
              </a:rPr>
              <a:t>majority of Ethiopian</a:t>
            </a:r>
            <a:r>
              <a:rPr dirty="0" sz="3200" spc="-1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regions,  except lowlands in Afar and Southeast, receive rainfall as the</a:t>
            </a:r>
            <a:r>
              <a:rPr dirty="0" sz="3200" spc="-3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sun  overheads north of the</a:t>
            </a:r>
            <a:r>
              <a:rPr dirty="0" sz="3200" spc="-90">
                <a:latin typeface="Times New Roman"/>
                <a:cs typeface="Times New Roman"/>
              </a:rPr>
              <a:t> </a:t>
            </a:r>
            <a:r>
              <a:rPr dirty="0" sz="3200" spc="-20">
                <a:latin typeface="Times New Roman"/>
                <a:cs typeface="Times New Roman"/>
              </a:rPr>
              <a:t>equator.</a:t>
            </a:r>
            <a:endParaRPr sz="3200">
              <a:latin typeface="Times New Roman"/>
              <a:cs typeface="Times New Roman"/>
            </a:endParaRPr>
          </a:p>
          <a:p>
            <a:pPr algn="just" marL="512445" marR="46990" indent="-457200">
              <a:lnSpc>
                <a:spcPct val="114999"/>
              </a:lnSpc>
              <a:spcBef>
                <a:spcPts val="3035"/>
              </a:spcBef>
              <a:buFont typeface="Wingdings"/>
              <a:buChar char=""/>
              <a:tabLst>
                <a:tab pos="513080" algn="l"/>
              </a:tabLst>
            </a:pPr>
            <a:r>
              <a:rPr dirty="0" sz="3200" spc="-5">
                <a:latin typeface="Times New Roman"/>
                <a:cs typeface="Times New Roman"/>
              </a:rPr>
              <a:t>Ethiopia </a:t>
            </a:r>
            <a:r>
              <a:rPr dirty="0" sz="3200">
                <a:latin typeface="Times New Roman"/>
                <a:cs typeface="Times New Roman"/>
              </a:rPr>
              <a:t>and </a:t>
            </a:r>
            <a:r>
              <a:rPr dirty="0" sz="3200" spc="-5">
                <a:latin typeface="Times New Roman"/>
                <a:cs typeface="Times New Roman"/>
              </a:rPr>
              <a:t>the Horn </a:t>
            </a:r>
            <a:r>
              <a:rPr dirty="0" sz="3200">
                <a:latin typeface="Times New Roman"/>
                <a:cs typeface="Times New Roman"/>
              </a:rPr>
              <a:t>are under the </a:t>
            </a:r>
            <a:r>
              <a:rPr dirty="0" sz="3200" spc="-5">
                <a:latin typeface="Times New Roman"/>
                <a:cs typeface="Times New Roman"/>
              </a:rPr>
              <a:t>influence </a:t>
            </a:r>
            <a:r>
              <a:rPr dirty="0" sz="3200">
                <a:latin typeface="Times New Roman"/>
                <a:cs typeface="Times New Roman"/>
              </a:rPr>
              <a:t>of the </a:t>
            </a:r>
            <a:r>
              <a:rPr dirty="0" sz="3200" spc="-5">
                <a:latin typeface="Times New Roman"/>
                <a:cs typeface="Times New Roman"/>
              </a:rPr>
              <a:t>Equatorial  </a:t>
            </a:r>
            <a:r>
              <a:rPr dirty="0" sz="3200" spc="-25">
                <a:latin typeface="Times New Roman"/>
                <a:cs typeface="Times New Roman"/>
              </a:rPr>
              <a:t>Westerlies </a:t>
            </a:r>
            <a:r>
              <a:rPr dirty="0" sz="3200">
                <a:latin typeface="Times New Roman"/>
                <a:cs typeface="Times New Roman"/>
              </a:rPr>
              <a:t>(Guinea monsoon) i.e. high pressure cells </a:t>
            </a:r>
            <a:r>
              <a:rPr dirty="0" sz="3200" spc="-5">
                <a:latin typeface="Times New Roman"/>
                <a:cs typeface="Times New Roman"/>
              </a:rPr>
              <a:t>from </a:t>
            </a:r>
            <a:r>
              <a:rPr dirty="0" sz="3200">
                <a:latin typeface="Times New Roman"/>
                <a:cs typeface="Times New Roman"/>
              </a:rPr>
              <a:t>Atlantic  Ocean </a:t>
            </a:r>
            <a:r>
              <a:rPr dirty="0" sz="3200" spc="5">
                <a:latin typeface="Times New Roman"/>
                <a:cs typeface="Times New Roman"/>
              </a:rPr>
              <a:t>and </a:t>
            </a:r>
            <a:r>
              <a:rPr dirty="0" sz="3200">
                <a:latin typeface="Times New Roman"/>
                <a:cs typeface="Times New Roman"/>
              </a:rPr>
              <a:t>Easterlies (high pressure cell of Indian</a:t>
            </a:r>
            <a:r>
              <a:rPr dirty="0" sz="3200" spc="-10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Ocean).</a:t>
            </a:r>
            <a:endParaRPr sz="3200">
              <a:latin typeface="Times New Roman"/>
              <a:cs typeface="Times New Roman"/>
            </a:endParaRPr>
          </a:p>
          <a:p>
            <a:pPr algn="just" marL="469900" marR="5080" indent="-457200">
              <a:lnSpc>
                <a:spcPct val="150100"/>
              </a:lnSpc>
              <a:spcBef>
                <a:spcPts val="1340"/>
              </a:spcBef>
              <a:buFont typeface="Wingdings"/>
              <a:buChar char=""/>
              <a:tabLst>
                <a:tab pos="469900" algn="l"/>
              </a:tabLst>
            </a:pPr>
            <a:r>
              <a:rPr dirty="0" sz="3200">
                <a:latin typeface="Times New Roman"/>
                <a:cs typeface="Times New Roman"/>
              </a:rPr>
              <a:t>the </a:t>
            </a:r>
            <a:r>
              <a:rPr dirty="0" sz="3200" spc="-5" i="1">
                <a:latin typeface="Times New Roman"/>
                <a:cs typeface="Times New Roman"/>
              </a:rPr>
              <a:t>Guinea monsoon </a:t>
            </a:r>
            <a:r>
              <a:rPr dirty="0" sz="3200" spc="-5">
                <a:latin typeface="Times New Roman"/>
                <a:cs typeface="Times New Roman"/>
              </a:rPr>
              <a:t>and </a:t>
            </a:r>
            <a:r>
              <a:rPr dirty="0" sz="3200">
                <a:latin typeface="Times New Roman"/>
                <a:cs typeface="Times New Roman"/>
              </a:rPr>
              <a:t>the </a:t>
            </a:r>
            <a:r>
              <a:rPr dirty="0" sz="3200" i="1">
                <a:latin typeface="Times New Roman"/>
                <a:cs typeface="Times New Roman"/>
              </a:rPr>
              <a:t>South easterly </a:t>
            </a:r>
            <a:r>
              <a:rPr dirty="0" sz="3200">
                <a:latin typeface="Times New Roman"/>
                <a:cs typeface="Times New Roman"/>
              </a:rPr>
              <a:t>winds are </a:t>
            </a:r>
            <a:r>
              <a:rPr dirty="0" sz="3200" spc="-5">
                <a:latin typeface="Times New Roman"/>
                <a:cs typeface="Times New Roman"/>
              </a:rPr>
              <a:t>responsible </a:t>
            </a:r>
            <a:r>
              <a:rPr dirty="0" sz="3200">
                <a:latin typeface="Times New Roman"/>
                <a:cs typeface="Times New Roman"/>
              </a:rPr>
              <a:t>for  the rain </a:t>
            </a:r>
            <a:r>
              <a:rPr dirty="0" sz="3200" spc="-5">
                <a:latin typeface="Times New Roman"/>
                <a:cs typeface="Times New Roman"/>
              </a:rPr>
              <a:t>in </a:t>
            </a:r>
            <a:r>
              <a:rPr dirty="0" sz="3200">
                <a:latin typeface="Times New Roman"/>
                <a:cs typeface="Times New Roman"/>
              </a:rPr>
              <a:t>this</a:t>
            </a:r>
            <a:r>
              <a:rPr dirty="0" sz="3200" spc="-25">
                <a:latin typeface="Times New Roman"/>
                <a:cs typeface="Times New Roman"/>
              </a:rPr>
              <a:t> </a:t>
            </a:r>
            <a:r>
              <a:rPr dirty="0" sz="3200" spc="5">
                <a:latin typeface="Times New Roman"/>
                <a:cs typeface="Times New Roman"/>
              </a:rPr>
              <a:t>season.</a:t>
            </a:r>
            <a:endParaRPr sz="3200">
              <a:latin typeface="Times New Roman"/>
              <a:cs typeface="Times New Roman"/>
            </a:endParaRPr>
          </a:p>
          <a:p>
            <a:pPr algn="just" marL="55244">
              <a:lnSpc>
                <a:spcPct val="100000"/>
              </a:lnSpc>
              <a:spcBef>
                <a:spcPts val="2065"/>
              </a:spcBef>
            </a:pPr>
            <a:r>
              <a:rPr dirty="0" sz="3200" b="1" i="1">
                <a:latin typeface="Times New Roman"/>
                <a:cs typeface="Times New Roman"/>
              </a:rPr>
              <a:t>b)Autumn </a:t>
            </a:r>
            <a:r>
              <a:rPr dirty="0" sz="3200" spc="-15" b="1" i="1">
                <a:latin typeface="Times New Roman"/>
                <a:cs typeface="Times New Roman"/>
              </a:rPr>
              <a:t>(September, </a:t>
            </a:r>
            <a:r>
              <a:rPr dirty="0" sz="3200" b="1" i="1">
                <a:latin typeface="Times New Roman"/>
                <a:cs typeface="Times New Roman"/>
              </a:rPr>
              <a:t>October and</a:t>
            </a:r>
            <a:r>
              <a:rPr dirty="0" sz="3200" spc="-70" b="1" i="1">
                <a:latin typeface="Times New Roman"/>
                <a:cs typeface="Times New Roman"/>
              </a:rPr>
              <a:t> </a:t>
            </a:r>
            <a:r>
              <a:rPr dirty="0" sz="3200" b="1" i="1">
                <a:latin typeface="Times New Roman"/>
                <a:cs typeface="Times New Roman"/>
              </a:rPr>
              <a:t>November):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2087" y="386841"/>
            <a:ext cx="11623040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469900" algn="l"/>
                <a:tab pos="1600200" algn="l"/>
                <a:tab pos="2728595" algn="l"/>
                <a:tab pos="3834765" algn="l"/>
                <a:tab pos="4377055" algn="l"/>
                <a:tab pos="5823585" algn="l"/>
                <a:tab pos="6637655" algn="l"/>
                <a:tab pos="8489950" algn="l"/>
                <a:tab pos="10342880" algn="l"/>
              </a:tabLst>
            </a:pPr>
            <a:r>
              <a:rPr dirty="0" sz="3200">
                <a:latin typeface="Times New Roman"/>
                <a:cs typeface="Times New Roman"/>
              </a:rPr>
              <a:t>Since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10">
                <a:latin typeface="Times New Roman"/>
                <a:cs typeface="Times New Roman"/>
              </a:rPr>
              <a:t>I</a:t>
            </a:r>
            <a:r>
              <a:rPr dirty="0" sz="3200" spc="-15">
                <a:latin typeface="Times New Roman"/>
                <a:cs typeface="Times New Roman"/>
              </a:rPr>
              <a:t>T</a:t>
            </a:r>
            <a:r>
              <a:rPr dirty="0" sz="3200">
                <a:latin typeface="Times New Roman"/>
                <a:cs typeface="Times New Roman"/>
              </a:rPr>
              <a:t>CZ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shif</a:t>
            </a:r>
            <a:r>
              <a:rPr dirty="0" sz="3200" spc="-20">
                <a:latin typeface="Times New Roman"/>
                <a:cs typeface="Times New Roman"/>
              </a:rPr>
              <a:t>t</a:t>
            </a:r>
            <a:r>
              <a:rPr dirty="0" sz="3200">
                <a:latin typeface="Times New Roman"/>
                <a:cs typeface="Times New Roman"/>
              </a:rPr>
              <a:t>s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5">
                <a:latin typeface="Times New Roman"/>
                <a:cs typeface="Times New Roman"/>
              </a:rPr>
              <a:t>t</a:t>
            </a:r>
            <a:r>
              <a:rPr dirty="0" sz="3200">
                <a:latin typeface="Times New Roman"/>
                <a:cs typeface="Times New Roman"/>
              </a:rPr>
              <a:t>o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equat</a:t>
            </a:r>
            <a:r>
              <a:rPr dirty="0" sz="3200" spc="10">
                <a:latin typeface="Times New Roman"/>
                <a:cs typeface="Times New Roman"/>
              </a:rPr>
              <a:t>o</a:t>
            </a:r>
            <a:r>
              <a:rPr dirty="0" sz="3200">
                <a:latin typeface="Times New Roman"/>
                <a:cs typeface="Times New Roman"/>
              </a:rPr>
              <a:t>r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and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equ</a:t>
            </a:r>
            <a:r>
              <a:rPr dirty="0" sz="3200" spc="5">
                <a:latin typeface="Times New Roman"/>
                <a:cs typeface="Times New Roman"/>
              </a:rPr>
              <a:t>a</a:t>
            </a:r>
            <a:r>
              <a:rPr dirty="0" sz="3200" spc="-20">
                <a:latin typeface="Times New Roman"/>
                <a:cs typeface="Times New Roman"/>
              </a:rPr>
              <a:t>t</a:t>
            </a:r>
            <a:r>
              <a:rPr dirty="0" sz="3200">
                <a:latin typeface="Times New Roman"/>
                <a:cs typeface="Times New Roman"/>
              </a:rPr>
              <a:t>or</a:t>
            </a:r>
            <a:r>
              <a:rPr dirty="0" sz="3200" spc="-20">
                <a:latin typeface="Times New Roman"/>
                <a:cs typeface="Times New Roman"/>
              </a:rPr>
              <a:t>i</a:t>
            </a:r>
            <a:r>
              <a:rPr dirty="0" sz="3200">
                <a:latin typeface="Times New Roman"/>
                <a:cs typeface="Times New Roman"/>
              </a:rPr>
              <a:t>al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we</a:t>
            </a:r>
            <a:r>
              <a:rPr dirty="0" sz="3200" spc="5">
                <a:latin typeface="Times New Roman"/>
                <a:cs typeface="Times New Roman"/>
              </a:rPr>
              <a:t>s</a:t>
            </a:r>
            <a:r>
              <a:rPr dirty="0" sz="3200">
                <a:latin typeface="Times New Roman"/>
                <a:cs typeface="Times New Roman"/>
              </a:rPr>
              <a:t>ter</a:t>
            </a:r>
            <a:r>
              <a:rPr dirty="0" sz="3200" spc="-10">
                <a:latin typeface="Times New Roman"/>
                <a:cs typeface="Times New Roman"/>
              </a:rPr>
              <a:t>l</a:t>
            </a:r>
            <a:r>
              <a:rPr dirty="0" sz="3200">
                <a:latin typeface="Times New Roman"/>
                <a:cs typeface="Times New Roman"/>
              </a:rPr>
              <a:t>ies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b</a:t>
            </a:r>
            <a:r>
              <a:rPr dirty="0" sz="3200" spc="5">
                <a:latin typeface="Times New Roman"/>
                <a:cs typeface="Times New Roman"/>
              </a:rPr>
              <a:t>e</a:t>
            </a:r>
            <a:r>
              <a:rPr dirty="0" sz="3200">
                <a:latin typeface="Times New Roman"/>
                <a:cs typeface="Times New Roman"/>
              </a:rPr>
              <a:t>come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9287" y="947674"/>
            <a:ext cx="11166475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60475" algn="l"/>
                <a:tab pos="2429510" algn="l"/>
                <a:tab pos="4231005" algn="l"/>
                <a:tab pos="5331460" algn="l"/>
                <a:tab pos="6432550" algn="l"/>
                <a:tab pos="7959090" algn="l"/>
                <a:tab pos="9761220" algn="l"/>
                <a:tab pos="10680065" algn="l"/>
              </a:tabLst>
            </a:pPr>
            <a:r>
              <a:rPr dirty="0" sz="3200">
                <a:latin typeface="Times New Roman"/>
                <a:cs typeface="Times New Roman"/>
              </a:rPr>
              <a:t>we</a:t>
            </a:r>
            <a:r>
              <a:rPr dirty="0" sz="3200" spc="5">
                <a:latin typeface="Times New Roman"/>
                <a:cs typeface="Times New Roman"/>
              </a:rPr>
              <a:t>a</a:t>
            </a:r>
            <a:r>
              <a:rPr dirty="0" sz="3200">
                <a:latin typeface="Times New Roman"/>
                <a:cs typeface="Times New Roman"/>
              </a:rPr>
              <a:t>k,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so</a:t>
            </a:r>
            <a:r>
              <a:rPr dirty="0" sz="3200" spc="5">
                <a:latin typeface="Times New Roman"/>
                <a:cs typeface="Times New Roman"/>
              </a:rPr>
              <a:t>u</a:t>
            </a:r>
            <a:r>
              <a:rPr dirty="0" sz="3200" spc="-20">
                <a:latin typeface="Times New Roman"/>
                <a:cs typeface="Times New Roman"/>
              </a:rPr>
              <a:t>t</a:t>
            </a:r>
            <a:r>
              <a:rPr dirty="0" sz="3200">
                <a:latin typeface="Times New Roman"/>
                <a:cs typeface="Times New Roman"/>
              </a:rPr>
              <a:t>h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e</a:t>
            </a:r>
            <a:r>
              <a:rPr dirty="0" sz="3200" spc="5">
                <a:latin typeface="Times New Roman"/>
                <a:cs typeface="Times New Roman"/>
              </a:rPr>
              <a:t>a</a:t>
            </a:r>
            <a:r>
              <a:rPr dirty="0" sz="3200" spc="-10">
                <a:latin typeface="Times New Roman"/>
                <a:cs typeface="Times New Roman"/>
              </a:rPr>
              <a:t>s</a:t>
            </a:r>
            <a:r>
              <a:rPr dirty="0" sz="3200">
                <a:latin typeface="Times New Roman"/>
                <a:cs typeface="Times New Roman"/>
              </a:rPr>
              <a:t>terlies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t</a:t>
            </a:r>
            <a:r>
              <a:rPr dirty="0" sz="3200" spc="-15">
                <a:latin typeface="Times New Roman"/>
                <a:cs typeface="Times New Roman"/>
              </a:rPr>
              <a:t>r</a:t>
            </a:r>
            <a:r>
              <a:rPr dirty="0" sz="3200">
                <a:latin typeface="Times New Roman"/>
                <a:cs typeface="Times New Roman"/>
              </a:rPr>
              <a:t>a</a:t>
            </a:r>
            <a:r>
              <a:rPr dirty="0" sz="3200" spc="5">
                <a:latin typeface="Times New Roman"/>
                <a:cs typeface="Times New Roman"/>
              </a:rPr>
              <a:t>d</a:t>
            </a:r>
            <a:r>
              <a:rPr dirty="0" sz="3200">
                <a:latin typeface="Times New Roman"/>
                <a:cs typeface="Times New Roman"/>
              </a:rPr>
              <a:t>e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w</a:t>
            </a:r>
            <a:r>
              <a:rPr dirty="0" sz="3200" spc="-15">
                <a:latin typeface="Times New Roman"/>
                <a:cs typeface="Times New Roman"/>
              </a:rPr>
              <a:t>i</a:t>
            </a:r>
            <a:r>
              <a:rPr dirty="0" sz="3200">
                <a:latin typeface="Times New Roman"/>
                <a:cs typeface="Times New Roman"/>
              </a:rPr>
              <a:t>nd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20">
                <a:latin typeface="Times New Roman"/>
                <a:cs typeface="Times New Roman"/>
              </a:rPr>
              <a:t>i</a:t>
            </a:r>
            <a:r>
              <a:rPr dirty="0" sz="3200">
                <a:latin typeface="Times New Roman"/>
                <a:cs typeface="Times New Roman"/>
              </a:rPr>
              <a:t>nva</a:t>
            </a:r>
            <a:r>
              <a:rPr dirty="0" sz="3200" spc="-15">
                <a:latin typeface="Times New Roman"/>
                <a:cs typeface="Times New Roman"/>
              </a:rPr>
              <a:t>d</a:t>
            </a:r>
            <a:r>
              <a:rPr dirty="0" sz="3200">
                <a:latin typeface="Times New Roman"/>
                <a:cs typeface="Times New Roman"/>
              </a:rPr>
              <a:t>es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moderate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rain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10">
                <a:latin typeface="Times New Roman"/>
                <a:cs typeface="Times New Roman"/>
              </a:rPr>
              <a:t>f</a:t>
            </a:r>
            <a:r>
              <a:rPr dirty="0" sz="3200">
                <a:latin typeface="Times New Roman"/>
                <a:cs typeface="Times New Roman"/>
              </a:rPr>
              <a:t>or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2087" y="1243752"/>
            <a:ext cx="11623040" cy="2263140"/>
          </a:xfrm>
          <a:prstGeom prst="rect">
            <a:avLst/>
          </a:prstGeom>
        </p:spPr>
        <p:txBody>
          <a:bodyPr wrap="square" lIns="0" tIns="277495" rIns="0" bIns="0" rtlCol="0" vert="horz">
            <a:spAutoFit/>
          </a:bodyPr>
          <a:lstStyle/>
          <a:p>
            <a:pPr marL="469900">
              <a:lnSpc>
                <a:spcPct val="100000"/>
              </a:lnSpc>
              <a:spcBef>
                <a:spcPts val="2185"/>
              </a:spcBef>
            </a:pPr>
            <a:r>
              <a:rPr dirty="0" sz="3200">
                <a:latin typeface="Times New Roman"/>
                <a:cs typeface="Times New Roman"/>
              </a:rPr>
              <a:t>southeastern lowlands of</a:t>
            </a:r>
            <a:r>
              <a:rPr dirty="0" sz="3200" spc="-7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Ethiopia.</a:t>
            </a:r>
            <a:endParaRPr sz="320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50000"/>
              </a:lnSpc>
              <a:spcBef>
                <a:spcPts val="170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dirty="0" sz="3200">
                <a:latin typeface="Times New Roman"/>
                <a:cs typeface="Times New Roman"/>
              </a:rPr>
              <a:t>the </a:t>
            </a:r>
            <a:r>
              <a:rPr dirty="0" sz="3200" spc="-5">
                <a:latin typeface="Times New Roman"/>
                <a:cs typeface="Times New Roman"/>
              </a:rPr>
              <a:t>south </a:t>
            </a:r>
            <a:r>
              <a:rPr dirty="0" sz="3200">
                <a:latin typeface="Times New Roman"/>
                <a:cs typeface="Times New Roman"/>
              </a:rPr>
              <a:t>easterlies </a:t>
            </a:r>
            <a:r>
              <a:rPr dirty="0" sz="3200" spc="-5">
                <a:latin typeface="Times New Roman"/>
                <a:cs typeface="Times New Roman"/>
              </a:rPr>
              <a:t>from </a:t>
            </a:r>
            <a:r>
              <a:rPr dirty="0" sz="3200">
                <a:latin typeface="Times New Roman"/>
                <a:cs typeface="Times New Roman"/>
              </a:rPr>
              <a:t>Indian </a:t>
            </a:r>
            <a:r>
              <a:rPr dirty="0" sz="3200" spc="-5">
                <a:latin typeface="Times New Roman"/>
                <a:cs typeface="Times New Roman"/>
              </a:rPr>
              <a:t>Ocean </a:t>
            </a:r>
            <a:r>
              <a:rPr dirty="0" sz="3200">
                <a:latin typeface="Times New Roman"/>
                <a:cs typeface="Times New Roman"/>
              </a:rPr>
              <a:t>are the source of rain for </a:t>
            </a:r>
            <a:r>
              <a:rPr dirty="0" sz="3200" spc="-5">
                <a:latin typeface="Times New Roman"/>
                <a:cs typeface="Times New Roman"/>
              </a:rPr>
              <a:t>the  </a:t>
            </a:r>
            <a:r>
              <a:rPr dirty="0" sz="3200">
                <a:latin typeface="Times New Roman"/>
                <a:cs typeface="Times New Roman"/>
              </a:rPr>
              <a:t>lowlands in southeastern part of</a:t>
            </a:r>
            <a:r>
              <a:rPr dirty="0" sz="3200" spc="-8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Ethiopia.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7230" y="3742435"/>
            <a:ext cx="10138410" cy="26149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22275" indent="-410209">
              <a:lnSpc>
                <a:spcPct val="100000"/>
              </a:lnSpc>
              <a:spcBef>
                <a:spcPts val="100"/>
              </a:spcBef>
              <a:buAutoNum type="alphaLcParenR" startAt="3"/>
              <a:tabLst>
                <a:tab pos="422909" algn="l"/>
              </a:tabLst>
            </a:pPr>
            <a:r>
              <a:rPr dirty="0" sz="3200" spc="-20" b="1" i="1">
                <a:latin typeface="Times New Roman"/>
                <a:cs typeface="Times New Roman"/>
              </a:rPr>
              <a:t>Winter </a:t>
            </a:r>
            <a:r>
              <a:rPr dirty="0" sz="3200" spc="-15" b="1" i="1">
                <a:latin typeface="Times New Roman"/>
                <a:cs typeface="Times New Roman"/>
              </a:rPr>
              <a:t>(December, </a:t>
            </a:r>
            <a:r>
              <a:rPr dirty="0" sz="3200" b="1" i="1">
                <a:latin typeface="Times New Roman"/>
                <a:cs typeface="Times New Roman"/>
              </a:rPr>
              <a:t>January and</a:t>
            </a:r>
            <a:r>
              <a:rPr dirty="0" sz="3200" spc="-35" b="1" i="1">
                <a:latin typeface="Times New Roman"/>
                <a:cs typeface="Times New Roman"/>
              </a:rPr>
              <a:t> </a:t>
            </a:r>
            <a:r>
              <a:rPr dirty="0" sz="3200" b="1" i="1">
                <a:latin typeface="Times New Roman"/>
                <a:cs typeface="Times New Roman"/>
              </a:rPr>
              <a:t>February</a:t>
            </a:r>
            <a:r>
              <a:rPr dirty="0" sz="3200" b="1">
                <a:latin typeface="Times New Roman"/>
                <a:cs typeface="Times New Roman"/>
              </a:rPr>
              <a:t>):</a:t>
            </a:r>
            <a:endParaRPr sz="3200">
              <a:latin typeface="Times New Roman"/>
              <a:cs typeface="Times New Roman"/>
            </a:endParaRPr>
          </a:p>
          <a:p>
            <a:pPr lvl="1" marL="666750" indent="-457834">
              <a:lnSpc>
                <a:spcPct val="100000"/>
              </a:lnSpc>
              <a:spcBef>
                <a:spcPts val="2480"/>
              </a:spcBef>
              <a:buFont typeface="Wingdings"/>
              <a:buChar char=""/>
              <a:tabLst>
                <a:tab pos="667385" algn="l"/>
              </a:tabLst>
            </a:pPr>
            <a:r>
              <a:rPr dirty="0" sz="3200">
                <a:latin typeface="Times New Roman"/>
                <a:cs typeface="Times New Roman"/>
              </a:rPr>
              <a:t>In </a:t>
            </a:r>
            <a:r>
              <a:rPr dirty="0" sz="3200" spc="-20">
                <a:latin typeface="Times New Roman"/>
                <a:cs typeface="Times New Roman"/>
              </a:rPr>
              <a:t>winter, </a:t>
            </a:r>
            <a:r>
              <a:rPr dirty="0" sz="3200">
                <a:latin typeface="Times New Roman"/>
                <a:cs typeface="Times New Roman"/>
              </a:rPr>
              <a:t>the overhead sun is far south of</a:t>
            </a:r>
            <a:r>
              <a:rPr dirty="0" sz="3200" spc="-9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equator</a:t>
            </a:r>
            <a:endParaRPr sz="3200">
              <a:latin typeface="Times New Roman"/>
              <a:cs typeface="Times New Roman"/>
            </a:endParaRPr>
          </a:p>
          <a:p>
            <a:pPr marL="584835" marR="5080" indent="-457200">
              <a:lnSpc>
                <a:spcPts val="3760"/>
              </a:lnSpc>
              <a:spcBef>
                <a:spcPts val="2815"/>
              </a:spcBef>
              <a:buFont typeface="Wingdings"/>
              <a:buChar char=""/>
              <a:tabLst>
                <a:tab pos="584835" algn="l"/>
                <a:tab pos="585470" algn="l"/>
              </a:tabLst>
            </a:pPr>
            <a:r>
              <a:rPr dirty="0" sz="3200">
                <a:latin typeface="Times New Roman"/>
                <a:cs typeface="Times New Roman"/>
              </a:rPr>
              <a:t>Northeasterly winds originating from the landmass of</a:t>
            </a:r>
            <a:r>
              <a:rPr dirty="0" sz="3200" spc="-30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Asia  dominantly prevail Ethiopian</a:t>
            </a:r>
            <a:r>
              <a:rPr dirty="0" sz="3200" spc="-10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landmass.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7197" y="235768"/>
            <a:ext cx="11724640" cy="57785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565150" marR="126364" indent="-457200">
              <a:lnSpc>
                <a:spcPct val="150000"/>
              </a:lnSpc>
              <a:spcBef>
                <a:spcPts val="105"/>
              </a:spcBef>
              <a:buFont typeface="Wingdings"/>
              <a:buChar char=""/>
              <a:tabLst>
                <a:tab pos="565785" algn="l"/>
              </a:tabLst>
            </a:pPr>
            <a:r>
              <a:rPr dirty="0" sz="3200">
                <a:latin typeface="Times New Roman"/>
                <a:cs typeface="Times New Roman"/>
              </a:rPr>
              <a:t>The northeasterly </a:t>
            </a:r>
            <a:r>
              <a:rPr dirty="0" sz="3200" spc="-5">
                <a:latin typeface="Times New Roman"/>
                <a:cs typeface="Times New Roman"/>
              </a:rPr>
              <a:t>winds </a:t>
            </a:r>
            <a:r>
              <a:rPr dirty="0" sz="3200">
                <a:latin typeface="Times New Roman"/>
                <a:cs typeface="Times New Roman"/>
              </a:rPr>
              <a:t>crossing </a:t>
            </a:r>
            <a:r>
              <a:rPr dirty="0" sz="3200" spc="-5">
                <a:latin typeface="Times New Roman"/>
                <a:cs typeface="Times New Roman"/>
              </a:rPr>
              <a:t>the </a:t>
            </a:r>
            <a:r>
              <a:rPr dirty="0" sz="3200">
                <a:latin typeface="Times New Roman"/>
                <a:cs typeface="Times New Roman"/>
              </a:rPr>
              <a:t>Red </a:t>
            </a:r>
            <a:r>
              <a:rPr dirty="0" sz="3200" spc="-5">
                <a:latin typeface="Times New Roman"/>
                <a:cs typeface="Times New Roman"/>
              </a:rPr>
              <a:t>Sea carry very little  moisture </a:t>
            </a:r>
            <a:r>
              <a:rPr dirty="0" sz="3200">
                <a:latin typeface="Times New Roman"/>
                <a:cs typeface="Times New Roman"/>
              </a:rPr>
              <a:t>and supplies </a:t>
            </a:r>
            <a:r>
              <a:rPr dirty="0" sz="3200" spc="-5">
                <a:latin typeface="Times New Roman"/>
                <a:cs typeface="Times New Roman"/>
              </a:rPr>
              <a:t>rain only </a:t>
            </a:r>
            <a:r>
              <a:rPr dirty="0" sz="3200" spc="-10">
                <a:latin typeface="Times New Roman"/>
                <a:cs typeface="Times New Roman"/>
              </a:rPr>
              <a:t>to </a:t>
            </a:r>
            <a:r>
              <a:rPr dirty="0" sz="3200">
                <a:latin typeface="Times New Roman"/>
                <a:cs typeface="Times New Roman"/>
              </a:rPr>
              <a:t>the Afar lowlands and the Red  Sea coastal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areas.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750">
              <a:latin typeface="Times New Roman"/>
              <a:cs typeface="Times New Roman"/>
            </a:endParaRPr>
          </a:p>
          <a:p>
            <a:pPr marL="107950">
              <a:lnSpc>
                <a:spcPct val="100000"/>
              </a:lnSpc>
            </a:pPr>
            <a:r>
              <a:rPr dirty="0" sz="3200" b="1" i="1">
                <a:latin typeface="Times New Roman"/>
                <a:cs typeface="Times New Roman"/>
              </a:rPr>
              <a:t>d) Spring (March, April and</a:t>
            </a:r>
            <a:r>
              <a:rPr dirty="0" sz="3200" spc="-200" b="1" i="1">
                <a:latin typeface="Times New Roman"/>
                <a:cs typeface="Times New Roman"/>
              </a:rPr>
              <a:t> </a:t>
            </a:r>
            <a:r>
              <a:rPr dirty="0" sz="3200" b="1" i="1">
                <a:latin typeface="Times New Roman"/>
                <a:cs typeface="Times New Roman"/>
              </a:rPr>
              <a:t>May):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00">
              <a:latin typeface="Times New Roman"/>
              <a:cs typeface="Times New Roman"/>
            </a:endParaRPr>
          </a:p>
          <a:p>
            <a:pPr algn="just" marL="469900" marR="5080" indent="-457200">
              <a:lnSpc>
                <a:spcPct val="150000"/>
              </a:lnSpc>
              <a:buFont typeface="Wingdings"/>
              <a:buChar char=""/>
              <a:tabLst>
                <a:tab pos="469900" algn="l"/>
              </a:tabLst>
            </a:pPr>
            <a:r>
              <a:rPr dirty="0" sz="3200">
                <a:latin typeface="Carlito"/>
                <a:cs typeface="Carlito"/>
              </a:rPr>
              <a:t>the </a:t>
            </a:r>
            <a:r>
              <a:rPr dirty="0" sz="3200" spc="-10">
                <a:latin typeface="Carlito"/>
                <a:cs typeface="Carlito"/>
              </a:rPr>
              <a:t>southeasterlies </a:t>
            </a:r>
            <a:r>
              <a:rPr dirty="0" sz="3200" spc="-15">
                <a:latin typeface="Carlito"/>
                <a:cs typeface="Carlito"/>
              </a:rPr>
              <a:t>from </a:t>
            </a:r>
            <a:r>
              <a:rPr dirty="0" sz="3200">
                <a:latin typeface="Carlito"/>
                <a:cs typeface="Carlito"/>
              </a:rPr>
              <a:t>the </a:t>
            </a:r>
            <a:r>
              <a:rPr dirty="0" sz="3200" spc="-5" b="1">
                <a:latin typeface="Carlito"/>
                <a:cs typeface="Carlito"/>
              </a:rPr>
              <a:t>Indian Ocean </a:t>
            </a:r>
            <a:r>
              <a:rPr dirty="0" sz="3200" spc="-15">
                <a:latin typeface="Carlito"/>
                <a:cs typeface="Carlito"/>
              </a:rPr>
              <a:t>provide rain </a:t>
            </a:r>
            <a:r>
              <a:rPr dirty="0" sz="3200" spc="-25">
                <a:latin typeface="Carlito"/>
                <a:cs typeface="Carlito"/>
              </a:rPr>
              <a:t>to </a:t>
            </a:r>
            <a:r>
              <a:rPr dirty="0" sz="3200">
                <a:latin typeface="Carlito"/>
                <a:cs typeface="Carlito"/>
              </a:rPr>
              <a:t>the  highlands of Somalia, and </a:t>
            </a:r>
            <a:r>
              <a:rPr dirty="0" sz="3200" spc="-25">
                <a:latin typeface="Carlito"/>
                <a:cs typeface="Carlito"/>
              </a:rPr>
              <a:t>to </a:t>
            </a:r>
            <a:r>
              <a:rPr dirty="0" sz="3200">
                <a:latin typeface="Carlito"/>
                <a:cs typeface="Carlito"/>
              </a:rPr>
              <a:t>the </a:t>
            </a:r>
            <a:r>
              <a:rPr dirty="0" sz="3200" spc="-15">
                <a:latin typeface="Carlito"/>
                <a:cs typeface="Carlito"/>
              </a:rPr>
              <a:t>central </a:t>
            </a:r>
            <a:r>
              <a:rPr dirty="0" sz="3200">
                <a:latin typeface="Carlito"/>
                <a:cs typeface="Carlito"/>
              </a:rPr>
              <a:t>and </a:t>
            </a:r>
            <a:r>
              <a:rPr dirty="0" sz="3200" spc="-10">
                <a:latin typeface="Carlito"/>
                <a:cs typeface="Carlito"/>
              </a:rPr>
              <a:t>southeastern </a:t>
            </a:r>
            <a:r>
              <a:rPr dirty="0" sz="3200" spc="-5">
                <a:latin typeface="Carlito"/>
                <a:cs typeface="Carlito"/>
              </a:rPr>
              <a:t>lowlands  </a:t>
            </a:r>
            <a:r>
              <a:rPr dirty="0" sz="3200">
                <a:latin typeface="Carlito"/>
                <a:cs typeface="Carlito"/>
              </a:rPr>
              <a:t>and </a:t>
            </a:r>
            <a:r>
              <a:rPr dirty="0" sz="3200" spc="-5">
                <a:latin typeface="Carlito"/>
                <a:cs typeface="Carlito"/>
              </a:rPr>
              <a:t>highlands </a:t>
            </a:r>
            <a:r>
              <a:rPr dirty="0" sz="3200">
                <a:latin typeface="Carlito"/>
                <a:cs typeface="Carlito"/>
              </a:rPr>
              <a:t>of</a:t>
            </a:r>
            <a:r>
              <a:rPr dirty="0" sz="3200" spc="45">
                <a:latin typeface="Carlito"/>
                <a:cs typeface="Carlito"/>
              </a:rPr>
              <a:t> </a:t>
            </a:r>
            <a:r>
              <a:rPr dirty="0" sz="3200" spc="-10">
                <a:latin typeface="Carlito"/>
                <a:cs typeface="Carlito"/>
              </a:rPr>
              <a:t>Ethiopia</a:t>
            </a:r>
            <a:r>
              <a:rPr dirty="0" sz="3200" spc="-10" b="1" i="1">
                <a:latin typeface="Carlito"/>
                <a:cs typeface="Carlito"/>
              </a:rPr>
              <a:t>.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8759" y="280098"/>
            <a:ext cx="11759565" cy="5967095"/>
          </a:xfrm>
          <a:prstGeom prst="rect">
            <a:avLst/>
          </a:prstGeom>
        </p:spPr>
        <p:txBody>
          <a:bodyPr wrap="square" lIns="0" tIns="248285" rIns="0" bIns="0" rtlCol="0" vert="horz">
            <a:spAutoFit/>
          </a:bodyPr>
          <a:lstStyle/>
          <a:p>
            <a:pPr marL="515620" indent="-343535">
              <a:lnSpc>
                <a:spcPct val="100000"/>
              </a:lnSpc>
              <a:spcBef>
                <a:spcPts val="1955"/>
              </a:spcBef>
              <a:buFont typeface="Wingdings"/>
              <a:buChar char=""/>
              <a:tabLst>
                <a:tab pos="515620" algn="l"/>
              </a:tabLst>
            </a:pPr>
            <a:r>
              <a:rPr dirty="0" sz="3200" b="1">
                <a:latin typeface="Times New Roman"/>
                <a:cs typeface="Times New Roman"/>
              </a:rPr>
              <a:t>Rainfall Regions of</a:t>
            </a:r>
            <a:r>
              <a:rPr dirty="0" sz="3200" spc="-7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Ethiopia:</a:t>
            </a:r>
            <a:endParaRPr sz="3200">
              <a:latin typeface="Times New Roman"/>
              <a:cs typeface="Times New Roman"/>
            </a:endParaRPr>
          </a:p>
          <a:p>
            <a:pPr marL="469900" marR="465455" indent="-457200">
              <a:lnSpc>
                <a:spcPct val="100000"/>
              </a:lnSpc>
              <a:spcBef>
                <a:spcPts val="1855"/>
              </a:spcBef>
              <a:buFont typeface="Wingdings"/>
              <a:buChar char=""/>
              <a:tabLst>
                <a:tab pos="469900" algn="l"/>
              </a:tabLst>
            </a:pPr>
            <a:r>
              <a:rPr dirty="0" sz="3200">
                <a:latin typeface="Carlito"/>
                <a:cs typeface="Carlito"/>
              </a:rPr>
              <a:t>Based </a:t>
            </a:r>
            <a:r>
              <a:rPr dirty="0" sz="3200" spc="-5">
                <a:latin typeface="Carlito"/>
                <a:cs typeface="Carlito"/>
              </a:rPr>
              <a:t>on </a:t>
            </a:r>
            <a:r>
              <a:rPr dirty="0" sz="3200" spc="-20">
                <a:latin typeface="Carlito"/>
                <a:cs typeface="Carlito"/>
              </a:rPr>
              <a:t>rainfall </a:t>
            </a:r>
            <a:r>
              <a:rPr dirty="0" sz="3200" spc="-10">
                <a:latin typeface="Carlito"/>
                <a:cs typeface="Carlito"/>
              </a:rPr>
              <a:t>distribution, </a:t>
            </a:r>
            <a:r>
              <a:rPr dirty="0" sz="3200" spc="-5">
                <a:latin typeface="Carlito"/>
                <a:cs typeface="Carlito"/>
              </a:rPr>
              <a:t>both </a:t>
            </a:r>
            <a:r>
              <a:rPr dirty="0" sz="3200">
                <a:latin typeface="Carlito"/>
                <a:cs typeface="Carlito"/>
              </a:rPr>
              <a:t>in </a:t>
            </a:r>
            <a:r>
              <a:rPr dirty="0" sz="3200" spc="-5">
                <a:latin typeface="Carlito"/>
                <a:cs typeface="Carlito"/>
              </a:rPr>
              <a:t>space </a:t>
            </a:r>
            <a:r>
              <a:rPr dirty="0" sz="3200">
                <a:latin typeface="Carlito"/>
                <a:cs typeface="Carlito"/>
              </a:rPr>
              <a:t>and time, </a:t>
            </a:r>
            <a:r>
              <a:rPr dirty="0" sz="3200" spc="-20">
                <a:latin typeface="Carlito"/>
                <a:cs typeface="Carlito"/>
              </a:rPr>
              <a:t>four rainfall  </a:t>
            </a:r>
            <a:r>
              <a:rPr dirty="0" sz="3200" spc="-5">
                <a:latin typeface="Carlito"/>
                <a:cs typeface="Carlito"/>
              </a:rPr>
              <a:t>regions </a:t>
            </a:r>
            <a:r>
              <a:rPr dirty="0" sz="3200" spc="-15">
                <a:latin typeface="Carlito"/>
                <a:cs typeface="Carlito"/>
              </a:rPr>
              <a:t>are </a:t>
            </a:r>
            <a:r>
              <a:rPr dirty="0" sz="3200" spc="-10">
                <a:latin typeface="Carlito"/>
                <a:cs typeface="Carlito"/>
              </a:rPr>
              <a:t>there:</a:t>
            </a:r>
            <a:endParaRPr sz="3200">
              <a:latin typeface="Carlito"/>
              <a:cs typeface="Carlito"/>
            </a:endParaRPr>
          </a:p>
          <a:p>
            <a:pPr lvl="1" marL="612775" indent="-441325">
              <a:lnSpc>
                <a:spcPct val="100000"/>
              </a:lnSpc>
              <a:spcBef>
                <a:spcPts val="2125"/>
              </a:spcBef>
              <a:buAutoNum type="arabicParenR"/>
              <a:tabLst>
                <a:tab pos="613410" algn="l"/>
              </a:tabLst>
            </a:pPr>
            <a:r>
              <a:rPr dirty="0" sz="3200" b="1">
                <a:latin typeface="Times New Roman"/>
                <a:cs typeface="Times New Roman"/>
              </a:rPr>
              <a:t>Summer rainfall</a:t>
            </a:r>
            <a:r>
              <a:rPr dirty="0" sz="3200" spc="-110" b="1">
                <a:latin typeface="Times New Roman"/>
                <a:cs typeface="Times New Roman"/>
              </a:rPr>
              <a:t> </a:t>
            </a:r>
            <a:r>
              <a:rPr dirty="0" sz="3200" spc="-10" b="1">
                <a:latin typeface="Times New Roman"/>
                <a:cs typeface="Times New Roman"/>
              </a:rPr>
              <a:t>region:</a:t>
            </a:r>
            <a:endParaRPr sz="3200">
              <a:latin typeface="Times New Roman"/>
              <a:cs typeface="Times New Roman"/>
            </a:endParaRPr>
          </a:p>
          <a:p>
            <a:pPr marL="469900" marR="5080" indent="-457200">
              <a:lnSpc>
                <a:spcPts val="3760"/>
              </a:lnSpc>
              <a:spcBef>
                <a:spcPts val="1250"/>
              </a:spcBef>
              <a:buFont typeface="Wingdings"/>
              <a:buChar char=""/>
              <a:tabLst>
                <a:tab pos="469900" algn="l"/>
              </a:tabLst>
            </a:pPr>
            <a:r>
              <a:rPr dirty="0" sz="3200">
                <a:latin typeface="Times New Roman"/>
                <a:cs typeface="Times New Roman"/>
              </a:rPr>
              <a:t>comprises almost all parts of the </a:t>
            </a:r>
            <a:r>
              <a:rPr dirty="0" sz="3200" spc="-25">
                <a:latin typeface="Times New Roman"/>
                <a:cs typeface="Times New Roman"/>
              </a:rPr>
              <a:t>country, </a:t>
            </a:r>
            <a:r>
              <a:rPr dirty="0" sz="3200">
                <a:latin typeface="Times New Roman"/>
                <a:cs typeface="Times New Roman"/>
              </a:rPr>
              <a:t>except the southeastern</a:t>
            </a:r>
            <a:r>
              <a:rPr dirty="0" sz="3200" spc="-11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and  northeastern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lowlands</a:t>
            </a:r>
            <a:endParaRPr sz="3200">
              <a:latin typeface="Times New Roman"/>
              <a:cs typeface="Times New Roman"/>
            </a:endParaRPr>
          </a:p>
          <a:p>
            <a:pPr marL="629920" indent="-457834">
              <a:lnSpc>
                <a:spcPct val="100000"/>
              </a:lnSpc>
              <a:spcBef>
                <a:spcPts val="960"/>
              </a:spcBef>
              <a:buFont typeface="Wingdings"/>
              <a:buChar char=""/>
              <a:tabLst>
                <a:tab pos="629285" algn="l"/>
                <a:tab pos="629920" algn="l"/>
              </a:tabLst>
            </a:pPr>
            <a:r>
              <a:rPr dirty="0" sz="3200">
                <a:latin typeface="Times New Roman"/>
                <a:cs typeface="Times New Roman"/>
              </a:rPr>
              <a:t>The region is divided in to dry and wet /&gt;1000 mm/ summer</a:t>
            </a:r>
            <a:r>
              <a:rPr dirty="0" sz="3200" spc="-16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rainfall</a:t>
            </a:r>
            <a:endParaRPr sz="3200">
              <a:latin typeface="Times New Roman"/>
              <a:cs typeface="Times New Roman"/>
            </a:endParaRPr>
          </a:p>
          <a:p>
            <a:pPr marL="137160">
              <a:lnSpc>
                <a:spcPct val="100000"/>
              </a:lnSpc>
              <a:spcBef>
                <a:spcPts val="2645"/>
              </a:spcBef>
            </a:pPr>
            <a:r>
              <a:rPr dirty="0" sz="3200" b="1">
                <a:latin typeface="Times New Roman"/>
                <a:cs typeface="Times New Roman"/>
              </a:rPr>
              <a:t>2) All </a:t>
            </a:r>
            <a:r>
              <a:rPr dirty="0" sz="3200" spc="-15" b="1">
                <a:latin typeface="Times New Roman"/>
                <a:cs typeface="Times New Roman"/>
              </a:rPr>
              <a:t>year-round </a:t>
            </a:r>
            <a:r>
              <a:rPr dirty="0" sz="3200" b="1">
                <a:latin typeface="Times New Roman"/>
                <a:cs typeface="Times New Roman"/>
              </a:rPr>
              <a:t>rainfall</a:t>
            </a:r>
            <a:r>
              <a:rPr dirty="0" sz="3200" spc="-280" b="1">
                <a:latin typeface="Times New Roman"/>
                <a:cs typeface="Times New Roman"/>
              </a:rPr>
              <a:t> </a:t>
            </a:r>
            <a:r>
              <a:rPr dirty="0" sz="3200" spc="-10" b="1">
                <a:latin typeface="Times New Roman"/>
                <a:cs typeface="Times New Roman"/>
              </a:rPr>
              <a:t>region:</a:t>
            </a:r>
            <a:endParaRPr sz="3200">
              <a:latin typeface="Times New Roman"/>
              <a:cs typeface="Times New Roman"/>
            </a:endParaRPr>
          </a:p>
          <a:p>
            <a:pPr marL="394970" indent="-320675">
              <a:lnSpc>
                <a:spcPct val="100000"/>
              </a:lnSpc>
              <a:spcBef>
                <a:spcPts val="1689"/>
              </a:spcBef>
              <a:buSzPct val="96875"/>
              <a:buFont typeface="Wingdings"/>
              <a:buChar char=""/>
              <a:tabLst>
                <a:tab pos="395605" algn="l"/>
              </a:tabLst>
            </a:pPr>
            <a:r>
              <a:rPr dirty="0" sz="3200">
                <a:latin typeface="Times New Roman"/>
                <a:cs typeface="Times New Roman"/>
              </a:rPr>
              <a:t>has many rainy days than any part of the country (southwestern</a:t>
            </a:r>
            <a:r>
              <a:rPr dirty="0" sz="3200" spc="-1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part)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3532" y="294258"/>
            <a:ext cx="11920220" cy="6174105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525780" marR="1621155" indent="-457834">
              <a:lnSpc>
                <a:spcPts val="3760"/>
              </a:lnSpc>
              <a:spcBef>
                <a:spcPts val="295"/>
              </a:spcBef>
              <a:buFont typeface="Wingdings"/>
              <a:buChar char=""/>
              <a:tabLst>
                <a:tab pos="525780" algn="l"/>
                <a:tab pos="526415" algn="l"/>
              </a:tabLst>
            </a:pPr>
            <a:r>
              <a:rPr dirty="0" sz="3200">
                <a:latin typeface="Times New Roman"/>
                <a:cs typeface="Times New Roman"/>
              </a:rPr>
              <a:t>moist air currents of equatorial </a:t>
            </a:r>
            <a:r>
              <a:rPr dirty="0" sz="3200" spc="-25">
                <a:latin typeface="Times New Roman"/>
                <a:cs typeface="Times New Roman"/>
              </a:rPr>
              <a:t>Westerlies </a:t>
            </a:r>
            <a:r>
              <a:rPr dirty="0" sz="3200">
                <a:latin typeface="Times New Roman"/>
                <a:cs typeface="Times New Roman"/>
              </a:rPr>
              <a:t>called the</a:t>
            </a:r>
            <a:r>
              <a:rPr dirty="0" sz="3200" spc="-100">
                <a:latin typeface="Times New Roman"/>
                <a:cs typeface="Times New Roman"/>
              </a:rPr>
              <a:t> </a:t>
            </a:r>
            <a:r>
              <a:rPr dirty="0" sz="3200" i="1">
                <a:latin typeface="Times New Roman"/>
                <a:cs typeface="Times New Roman"/>
              </a:rPr>
              <a:t>Guinea  </a:t>
            </a:r>
            <a:r>
              <a:rPr dirty="0" sz="3200" i="1">
                <a:latin typeface="Times New Roman"/>
                <a:cs typeface="Times New Roman"/>
              </a:rPr>
              <a:t>Monsoons </a:t>
            </a:r>
            <a:r>
              <a:rPr dirty="0" sz="3200" spc="-40" i="1">
                <a:latin typeface="Times New Roman"/>
                <a:cs typeface="Times New Roman"/>
              </a:rPr>
              <a:t>are </a:t>
            </a:r>
            <a:r>
              <a:rPr dirty="0" sz="3200" spc="-20" i="1">
                <a:latin typeface="Times New Roman"/>
                <a:cs typeface="Times New Roman"/>
              </a:rPr>
              <a:t>source </a:t>
            </a:r>
            <a:r>
              <a:rPr dirty="0" sz="3200" i="1">
                <a:latin typeface="Times New Roman"/>
                <a:cs typeface="Times New Roman"/>
              </a:rPr>
              <a:t>of</a:t>
            </a:r>
            <a:r>
              <a:rPr dirty="0" sz="3200" spc="5" i="1">
                <a:latin typeface="Times New Roman"/>
                <a:cs typeface="Times New Roman"/>
              </a:rPr>
              <a:t> </a:t>
            </a:r>
            <a:r>
              <a:rPr dirty="0" sz="3200" i="1">
                <a:latin typeface="Times New Roman"/>
                <a:cs typeface="Times New Roman"/>
              </a:rPr>
              <a:t>rain</a:t>
            </a:r>
            <a:endParaRPr sz="3200">
              <a:latin typeface="Times New Roman"/>
              <a:cs typeface="Times New Roman"/>
            </a:endParaRPr>
          </a:p>
          <a:p>
            <a:pPr marL="525780" marR="5080" indent="-457834">
              <a:lnSpc>
                <a:spcPts val="3760"/>
              </a:lnSpc>
              <a:spcBef>
                <a:spcPts val="1305"/>
              </a:spcBef>
              <a:buFont typeface="Wingdings"/>
              <a:buChar char=""/>
              <a:tabLst>
                <a:tab pos="526415" algn="l"/>
              </a:tabLst>
            </a:pPr>
            <a:r>
              <a:rPr dirty="0" sz="3200">
                <a:latin typeface="Times New Roman"/>
                <a:cs typeface="Times New Roman"/>
              </a:rPr>
              <a:t>duration and amount of rainfall decreases as we move from</a:t>
            </a:r>
            <a:r>
              <a:rPr dirty="0" sz="3200" spc="-1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southwest  to north and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eastwards</a:t>
            </a:r>
            <a:endParaRPr sz="3200">
              <a:latin typeface="Times New Roman"/>
              <a:cs typeface="Times New Roman"/>
            </a:endParaRPr>
          </a:p>
          <a:p>
            <a:pPr marL="525780" marR="136525" indent="-457834">
              <a:lnSpc>
                <a:spcPct val="150000"/>
              </a:lnSpc>
              <a:spcBef>
                <a:spcPts val="80"/>
              </a:spcBef>
              <a:buFont typeface="Wingdings"/>
              <a:buChar char=""/>
              <a:tabLst>
                <a:tab pos="526415" algn="l"/>
                <a:tab pos="1313815" algn="l"/>
                <a:tab pos="2732405" algn="l"/>
                <a:tab pos="4060190" algn="l"/>
                <a:tab pos="4530725" algn="l"/>
                <a:tab pos="5182235" algn="l"/>
                <a:tab pos="6374130" algn="l"/>
                <a:tab pos="7500620" algn="l"/>
                <a:tab pos="8443595" algn="l"/>
                <a:tab pos="9512300" algn="l"/>
                <a:tab pos="9983470" algn="l"/>
                <a:tab pos="10859770" algn="l"/>
              </a:tabLst>
            </a:pPr>
            <a:r>
              <a:rPr dirty="0" sz="3200">
                <a:latin typeface="Times New Roman"/>
                <a:cs typeface="Times New Roman"/>
              </a:rPr>
              <a:t>The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ave</a:t>
            </a:r>
            <a:r>
              <a:rPr dirty="0" sz="3200" spc="-20">
                <a:latin typeface="Times New Roman"/>
                <a:cs typeface="Times New Roman"/>
              </a:rPr>
              <a:t>r</a:t>
            </a:r>
            <a:r>
              <a:rPr dirty="0" sz="3200">
                <a:latin typeface="Times New Roman"/>
                <a:cs typeface="Times New Roman"/>
              </a:rPr>
              <a:t>a</a:t>
            </a:r>
            <a:r>
              <a:rPr dirty="0" sz="3200" spc="5">
                <a:latin typeface="Times New Roman"/>
                <a:cs typeface="Times New Roman"/>
              </a:rPr>
              <a:t>g</a:t>
            </a:r>
            <a:r>
              <a:rPr dirty="0" sz="3200">
                <a:latin typeface="Times New Roman"/>
                <a:cs typeface="Times New Roman"/>
              </a:rPr>
              <a:t>e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rain</a:t>
            </a:r>
            <a:r>
              <a:rPr dirty="0" sz="3200" spc="-15">
                <a:latin typeface="Times New Roman"/>
                <a:cs typeface="Times New Roman"/>
              </a:rPr>
              <a:t>f</a:t>
            </a:r>
            <a:r>
              <a:rPr dirty="0" sz="3200">
                <a:latin typeface="Times New Roman"/>
                <a:cs typeface="Times New Roman"/>
              </a:rPr>
              <a:t>all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15">
                <a:latin typeface="Times New Roman"/>
                <a:cs typeface="Times New Roman"/>
              </a:rPr>
              <a:t>i</a:t>
            </a:r>
            <a:r>
              <a:rPr dirty="0" sz="3200">
                <a:latin typeface="Times New Roman"/>
                <a:cs typeface="Times New Roman"/>
              </a:rPr>
              <a:t>n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20">
                <a:latin typeface="Times New Roman"/>
                <a:cs typeface="Times New Roman"/>
              </a:rPr>
              <a:t>t</a:t>
            </a:r>
            <a:r>
              <a:rPr dirty="0" sz="3200">
                <a:latin typeface="Times New Roman"/>
                <a:cs typeface="Times New Roman"/>
              </a:rPr>
              <a:t>he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reg</a:t>
            </a:r>
            <a:r>
              <a:rPr dirty="0" sz="3200" spc="-15">
                <a:latin typeface="Times New Roman"/>
                <a:cs typeface="Times New Roman"/>
              </a:rPr>
              <a:t>i</a:t>
            </a:r>
            <a:r>
              <a:rPr dirty="0" sz="3200">
                <a:latin typeface="Times New Roman"/>
                <a:cs typeface="Times New Roman"/>
              </a:rPr>
              <a:t>on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varies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f</a:t>
            </a:r>
            <a:r>
              <a:rPr dirty="0" sz="3200" spc="-10">
                <a:latin typeface="Times New Roman"/>
                <a:cs typeface="Times New Roman"/>
              </a:rPr>
              <a:t>r</a:t>
            </a:r>
            <a:r>
              <a:rPr dirty="0" sz="3200">
                <a:latin typeface="Times New Roman"/>
                <a:cs typeface="Times New Roman"/>
              </a:rPr>
              <a:t>om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5" i="1">
                <a:latin typeface="Times New Roman"/>
                <a:cs typeface="Times New Roman"/>
              </a:rPr>
              <a:t>1</a:t>
            </a:r>
            <a:r>
              <a:rPr dirty="0" sz="3200" spc="-10" i="1">
                <a:latin typeface="Times New Roman"/>
                <a:cs typeface="Times New Roman"/>
              </a:rPr>
              <a:t>,</a:t>
            </a:r>
            <a:r>
              <a:rPr dirty="0" sz="3200" i="1">
                <a:latin typeface="Times New Roman"/>
                <a:cs typeface="Times New Roman"/>
              </a:rPr>
              <a:t>400</a:t>
            </a:r>
            <a:r>
              <a:rPr dirty="0" sz="3200" i="1">
                <a:latin typeface="Times New Roman"/>
                <a:cs typeface="Times New Roman"/>
              </a:rPr>
              <a:t>	</a:t>
            </a:r>
            <a:r>
              <a:rPr dirty="0" sz="3200" spc="-5">
                <a:latin typeface="Times New Roman"/>
                <a:cs typeface="Times New Roman"/>
              </a:rPr>
              <a:t>t</a:t>
            </a:r>
            <a:r>
              <a:rPr dirty="0" sz="3200">
                <a:latin typeface="Times New Roman"/>
                <a:cs typeface="Times New Roman"/>
              </a:rPr>
              <a:t>o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over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10" i="1">
                <a:latin typeface="Times New Roman"/>
                <a:cs typeface="Times New Roman"/>
              </a:rPr>
              <a:t>2</a:t>
            </a:r>
            <a:r>
              <a:rPr dirty="0" sz="3200" i="1">
                <a:latin typeface="Times New Roman"/>
                <a:cs typeface="Times New Roman"/>
              </a:rPr>
              <a:t>,200 </a:t>
            </a:r>
            <a:r>
              <a:rPr dirty="0" sz="3200" i="1">
                <a:latin typeface="Times New Roman"/>
                <a:cs typeface="Times New Roman"/>
              </a:rPr>
              <a:t> </a:t>
            </a:r>
            <a:r>
              <a:rPr dirty="0" sz="3200" i="1">
                <a:latin typeface="Times New Roman"/>
                <a:cs typeface="Times New Roman"/>
              </a:rPr>
              <a:t>mm/year</a:t>
            </a:r>
            <a:r>
              <a:rPr dirty="0" sz="3200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  <a:p>
            <a:pPr marL="194945">
              <a:lnSpc>
                <a:spcPct val="100000"/>
              </a:lnSpc>
              <a:spcBef>
                <a:spcPts val="969"/>
              </a:spcBef>
            </a:pPr>
            <a:r>
              <a:rPr dirty="0" sz="3200" b="1">
                <a:latin typeface="Times New Roman"/>
                <a:cs typeface="Times New Roman"/>
              </a:rPr>
              <a:t>3) </a:t>
            </a:r>
            <a:r>
              <a:rPr dirty="0" sz="3200" spc="-5" b="1">
                <a:latin typeface="Times New Roman"/>
                <a:cs typeface="Times New Roman"/>
              </a:rPr>
              <a:t>Autumn </a:t>
            </a:r>
            <a:r>
              <a:rPr dirty="0" sz="3200" b="1">
                <a:latin typeface="Times New Roman"/>
                <a:cs typeface="Times New Roman"/>
              </a:rPr>
              <a:t>and Spring rainfall</a:t>
            </a:r>
            <a:r>
              <a:rPr dirty="0" sz="3200" spc="-280" b="1">
                <a:latin typeface="Times New Roman"/>
                <a:cs typeface="Times New Roman"/>
              </a:rPr>
              <a:t> </a:t>
            </a:r>
            <a:r>
              <a:rPr dirty="0" sz="3200" spc="-5" b="1">
                <a:latin typeface="Times New Roman"/>
                <a:cs typeface="Times New Roman"/>
              </a:rPr>
              <a:t>regions:</a:t>
            </a:r>
            <a:endParaRPr sz="3200">
              <a:latin typeface="Times New Roman"/>
              <a:cs typeface="Times New Roman"/>
            </a:endParaRPr>
          </a:p>
          <a:p>
            <a:pPr marL="469900" indent="-457200">
              <a:lnSpc>
                <a:spcPts val="3800"/>
              </a:lnSpc>
              <a:spcBef>
                <a:spcPts val="2875"/>
              </a:spcBef>
              <a:buFont typeface="Wingdings"/>
              <a:buChar char=""/>
              <a:tabLst>
                <a:tab pos="469900" algn="l"/>
              </a:tabLst>
            </a:pPr>
            <a:r>
              <a:rPr dirty="0" sz="3200">
                <a:latin typeface="Times New Roman"/>
                <a:cs typeface="Times New Roman"/>
              </a:rPr>
              <a:t>comprises areas receiving rain following the influence</a:t>
            </a:r>
            <a:r>
              <a:rPr dirty="0" sz="3200" spc="-1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of</a:t>
            </a:r>
            <a:endParaRPr sz="3200">
              <a:latin typeface="Times New Roman"/>
              <a:cs typeface="Times New Roman"/>
            </a:endParaRPr>
          </a:p>
          <a:p>
            <a:pPr marL="469900">
              <a:lnSpc>
                <a:spcPts val="3800"/>
              </a:lnSpc>
            </a:pPr>
            <a:r>
              <a:rPr dirty="0" sz="3200" i="1">
                <a:latin typeface="Times New Roman"/>
                <a:cs typeface="Times New Roman"/>
              </a:rPr>
              <a:t>southeasterly </a:t>
            </a:r>
            <a:r>
              <a:rPr dirty="0" sz="3200">
                <a:latin typeface="Times New Roman"/>
                <a:cs typeface="Times New Roman"/>
              </a:rPr>
              <a:t>winds. </a:t>
            </a:r>
            <a:r>
              <a:rPr dirty="0" sz="3200" i="1">
                <a:latin typeface="Times New Roman"/>
                <a:cs typeface="Times New Roman"/>
              </a:rPr>
              <a:t>South eastern lowlands </a:t>
            </a:r>
            <a:r>
              <a:rPr dirty="0" sz="3200">
                <a:latin typeface="Times New Roman"/>
                <a:cs typeface="Times New Roman"/>
              </a:rPr>
              <a:t>of Ethiopia receive</a:t>
            </a:r>
            <a:r>
              <a:rPr dirty="0" sz="3200" spc="-9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rain</a:t>
            </a:r>
            <a:endParaRPr sz="3200">
              <a:latin typeface="Times New Roman"/>
              <a:cs typeface="Times New Roman"/>
            </a:endParaRPr>
          </a:p>
          <a:p>
            <a:pPr lvl="1" marL="652145" indent="-457834">
              <a:lnSpc>
                <a:spcPct val="100000"/>
              </a:lnSpc>
              <a:spcBef>
                <a:spcPts val="1145"/>
              </a:spcBef>
              <a:buFont typeface="Wingdings"/>
              <a:buChar char=""/>
              <a:tabLst>
                <a:tab pos="652145" algn="l"/>
                <a:tab pos="652780" algn="l"/>
              </a:tabLst>
            </a:pPr>
            <a:r>
              <a:rPr dirty="0" sz="3200">
                <a:latin typeface="Times New Roman"/>
                <a:cs typeface="Times New Roman"/>
              </a:rPr>
              <a:t>The south-easterlies bring rainfall from the Indian</a:t>
            </a:r>
            <a:r>
              <a:rPr dirty="0" sz="3200" spc="-1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Ocean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1340" y="146188"/>
            <a:ext cx="11645265" cy="5923915"/>
          </a:xfrm>
          <a:prstGeom prst="rect">
            <a:avLst/>
          </a:prstGeom>
        </p:spPr>
        <p:txBody>
          <a:bodyPr wrap="square" lIns="0" tIns="164465" rIns="0" bIns="0" rtlCol="0" vert="horz">
            <a:spAutoFit/>
          </a:bodyPr>
          <a:lstStyle/>
          <a:p>
            <a:pPr marL="692785" indent="-457834">
              <a:lnSpc>
                <a:spcPct val="100000"/>
              </a:lnSpc>
              <a:spcBef>
                <a:spcPts val="1295"/>
              </a:spcBef>
              <a:buFont typeface="Wingdings"/>
              <a:buChar char=""/>
              <a:tabLst>
                <a:tab pos="692785" algn="l"/>
                <a:tab pos="693420" algn="l"/>
              </a:tabLst>
            </a:pPr>
            <a:r>
              <a:rPr dirty="0" sz="3200">
                <a:latin typeface="Times New Roman"/>
                <a:cs typeface="Times New Roman"/>
              </a:rPr>
              <a:t>About </a:t>
            </a:r>
            <a:r>
              <a:rPr dirty="0" sz="3200" i="1">
                <a:latin typeface="Times New Roman"/>
                <a:cs typeface="Times New Roman"/>
              </a:rPr>
              <a:t>60 </a:t>
            </a:r>
            <a:r>
              <a:rPr dirty="0" sz="3200" spc="-15" i="1">
                <a:latin typeface="Times New Roman"/>
                <a:cs typeface="Times New Roman"/>
              </a:rPr>
              <a:t>percent </a:t>
            </a:r>
            <a:r>
              <a:rPr dirty="0" sz="3200">
                <a:latin typeface="Times New Roman"/>
                <a:cs typeface="Times New Roman"/>
              </a:rPr>
              <a:t>of the rain is in autumn </a:t>
            </a:r>
            <a:r>
              <a:rPr dirty="0" sz="3200" spc="5">
                <a:latin typeface="Times New Roman"/>
                <a:cs typeface="Times New Roman"/>
              </a:rPr>
              <a:t>and </a:t>
            </a:r>
            <a:r>
              <a:rPr dirty="0" sz="3200" i="1">
                <a:latin typeface="Times New Roman"/>
                <a:cs typeface="Times New Roman"/>
              </a:rPr>
              <a:t>40 </a:t>
            </a:r>
            <a:r>
              <a:rPr dirty="0" sz="3200" spc="-15" i="1">
                <a:latin typeface="Times New Roman"/>
                <a:cs typeface="Times New Roman"/>
              </a:rPr>
              <a:t>percent </a:t>
            </a:r>
            <a:r>
              <a:rPr dirty="0" sz="3200">
                <a:latin typeface="Times New Roman"/>
                <a:cs typeface="Times New Roman"/>
              </a:rPr>
              <a:t>in</a:t>
            </a:r>
            <a:r>
              <a:rPr dirty="0" sz="3200" spc="-10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spring</a:t>
            </a:r>
            <a:endParaRPr sz="3200">
              <a:latin typeface="Times New Roman"/>
              <a:cs typeface="Times New Roman"/>
            </a:endParaRPr>
          </a:p>
          <a:p>
            <a:pPr marL="445134" indent="-433070">
              <a:lnSpc>
                <a:spcPct val="100000"/>
              </a:lnSpc>
              <a:spcBef>
                <a:spcPts val="1200"/>
              </a:spcBef>
              <a:buAutoNum type="arabicParenR" startAt="4"/>
              <a:tabLst>
                <a:tab pos="445770" algn="l"/>
              </a:tabLst>
            </a:pPr>
            <a:r>
              <a:rPr dirty="0" sz="3200" spc="-10" b="1">
                <a:latin typeface="Times New Roman"/>
                <a:cs typeface="Times New Roman"/>
              </a:rPr>
              <a:t>Winter </a:t>
            </a:r>
            <a:r>
              <a:rPr dirty="0" sz="3200" b="1">
                <a:latin typeface="Times New Roman"/>
                <a:cs typeface="Times New Roman"/>
              </a:rPr>
              <a:t>rainfall</a:t>
            </a:r>
            <a:r>
              <a:rPr dirty="0" sz="3200" spc="-100" b="1">
                <a:latin typeface="Times New Roman"/>
                <a:cs typeface="Times New Roman"/>
              </a:rPr>
              <a:t> </a:t>
            </a:r>
            <a:r>
              <a:rPr dirty="0" sz="3200" spc="-10" b="1">
                <a:latin typeface="Times New Roman"/>
                <a:cs typeface="Times New Roman"/>
              </a:rPr>
              <a:t>region:</a:t>
            </a:r>
            <a:endParaRPr sz="3200">
              <a:latin typeface="Times New Roman"/>
              <a:cs typeface="Times New Roman"/>
            </a:endParaRPr>
          </a:p>
          <a:p>
            <a:pPr lvl="1" marL="692785" indent="-457834">
              <a:lnSpc>
                <a:spcPct val="100000"/>
              </a:lnSpc>
              <a:spcBef>
                <a:spcPts val="700"/>
              </a:spcBef>
              <a:buFont typeface="Wingdings"/>
              <a:buChar char=""/>
              <a:tabLst>
                <a:tab pos="693420" algn="l"/>
              </a:tabLst>
            </a:pPr>
            <a:r>
              <a:rPr dirty="0" sz="3200">
                <a:latin typeface="Times New Roman"/>
                <a:cs typeface="Times New Roman"/>
              </a:rPr>
              <a:t>receives rain from the northeasterly</a:t>
            </a:r>
            <a:r>
              <a:rPr dirty="0" sz="3200" spc="-11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winds</a:t>
            </a:r>
            <a:endParaRPr sz="3200">
              <a:latin typeface="Times New Roman"/>
              <a:cs typeface="Times New Roman"/>
            </a:endParaRPr>
          </a:p>
          <a:p>
            <a:pPr marL="522605" indent="-287655">
              <a:lnSpc>
                <a:spcPct val="100000"/>
              </a:lnSpc>
              <a:spcBef>
                <a:spcPts val="1215"/>
              </a:spcBef>
              <a:buFont typeface="Wingdings"/>
              <a:buChar char=""/>
              <a:tabLst>
                <a:tab pos="523240" algn="l"/>
              </a:tabLst>
            </a:pPr>
            <a:r>
              <a:rPr dirty="0" sz="3200">
                <a:latin typeface="Times New Roman"/>
                <a:cs typeface="Times New Roman"/>
              </a:rPr>
              <a:t>the</a:t>
            </a:r>
            <a:r>
              <a:rPr dirty="0" sz="3200" spc="20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Red</a:t>
            </a:r>
            <a:r>
              <a:rPr dirty="0" sz="3200" spc="19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sea</a:t>
            </a:r>
            <a:r>
              <a:rPr dirty="0" sz="3200" spc="204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escarpments</a:t>
            </a:r>
            <a:r>
              <a:rPr dirty="0" sz="3200" spc="21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and</a:t>
            </a:r>
            <a:r>
              <a:rPr dirty="0" sz="3200" spc="195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Times New Roman"/>
                <a:cs typeface="Times New Roman"/>
              </a:rPr>
              <a:t>some</a:t>
            </a:r>
            <a:r>
              <a:rPr dirty="0" sz="3200" spc="204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parts</a:t>
            </a:r>
            <a:r>
              <a:rPr dirty="0" sz="3200" spc="19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of</a:t>
            </a:r>
            <a:r>
              <a:rPr dirty="0" sz="3200" spc="200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Times New Roman"/>
                <a:cs typeface="Times New Roman"/>
              </a:rPr>
              <a:t>the</a:t>
            </a:r>
            <a:r>
              <a:rPr dirty="0" sz="3200" spc="204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Afar</a:t>
            </a:r>
            <a:r>
              <a:rPr dirty="0" sz="3200" spc="19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region</a:t>
            </a:r>
            <a:r>
              <a:rPr dirty="0" sz="3200" spc="185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Times New Roman"/>
                <a:cs typeface="Times New Roman"/>
              </a:rPr>
              <a:t>receive</a:t>
            </a:r>
            <a:endParaRPr sz="3200">
              <a:latin typeface="Times New Roman"/>
              <a:cs typeface="Times New Roman"/>
            </a:endParaRPr>
          </a:p>
          <a:p>
            <a:pPr marL="522605">
              <a:lnSpc>
                <a:spcPct val="100000"/>
              </a:lnSpc>
              <a:spcBef>
                <a:spcPts val="1920"/>
              </a:spcBef>
            </a:pPr>
            <a:r>
              <a:rPr dirty="0" sz="3200">
                <a:latin typeface="Times New Roman"/>
                <a:cs typeface="Times New Roman"/>
              </a:rPr>
              <a:t>their main</a:t>
            </a:r>
            <a:r>
              <a:rPr dirty="0" sz="3200" spc="-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rain</a:t>
            </a:r>
            <a:r>
              <a:rPr dirty="0" sz="180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692785" indent="-457834">
              <a:lnSpc>
                <a:spcPct val="100000"/>
              </a:lnSpc>
              <a:spcBef>
                <a:spcPts val="2390"/>
              </a:spcBef>
              <a:buFont typeface="Wingdings"/>
              <a:buChar char=""/>
              <a:tabLst>
                <a:tab pos="693420" algn="l"/>
              </a:tabLst>
            </a:pPr>
            <a:r>
              <a:rPr dirty="0" sz="3200" spc="-5" b="1">
                <a:latin typeface="Times New Roman"/>
                <a:cs typeface="Times New Roman"/>
              </a:rPr>
              <a:t>Agro-Ecological </a:t>
            </a:r>
            <a:r>
              <a:rPr dirty="0" sz="3200" b="1">
                <a:latin typeface="Times New Roman"/>
                <a:cs typeface="Times New Roman"/>
              </a:rPr>
              <a:t>Zones of</a:t>
            </a:r>
            <a:r>
              <a:rPr dirty="0" sz="3200" spc="-5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Ethiopia:</a:t>
            </a:r>
            <a:endParaRPr sz="3200">
              <a:latin typeface="Times New Roman"/>
              <a:cs typeface="Times New Roman"/>
            </a:endParaRPr>
          </a:p>
          <a:p>
            <a:pPr marL="573405" marR="799465" indent="-457200">
              <a:lnSpc>
                <a:spcPts val="3760"/>
              </a:lnSpc>
              <a:spcBef>
                <a:spcPts val="2300"/>
              </a:spcBef>
              <a:buFont typeface="Wingdings"/>
              <a:buChar char=""/>
              <a:tabLst>
                <a:tab pos="573405" algn="l"/>
                <a:tab pos="574040" algn="l"/>
              </a:tabLst>
            </a:pPr>
            <a:r>
              <a:rPr dirty="0" sz="3200">
                <a:latin typeface="Times New Roman"/>
                <a:cs typeface="Times New Roman"/>
              </a:rPr>
              <a:t>traditionally based on temperature the agro-ecological zones</a:t>
            </a:r>
            <a:r>
              <a:rPr dirty="0" sz="3200" spc="-1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of  classified into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five:</a:t>
            </a:r>
            <a:endParaRPr sz="3200">
              <a:latin typeface="Times New Roman"/>
              <a:cs typeface="Times New Roman"/>
            </a:endParaRPr>
          </a:p>
          <a:p>
            <a:pPr lvl="1" marL="788670" indent="-433705">
              <a:lnSpc>
                <a:spcPct val="100000"/>
              </a:lnSpc>
              <a:spcBef>
                <a:spcPts val="1120"/>
              </a:spcBef>
              <a:buAutoNum type="alphaLcParenR"/>
              <a:tabLst>
                <a:tab pos="789305" algn="l"/>
              </a:tabLst>
            </a:pPr>
            <a:r>
              <a:rPr dirty="0" sz="3200" spc="-5" b="1" i="1">
                <a:latin typeface="Carlito"/>
                <a:cs typeface="Carlito"/>
              </a:rPr>
              <a:t>The </a:t>
            </a:r>
            <a:r>
              <a:rPr dirty="0" sz="3200" spc="-20" b="1" i="1">
                <a:latin typeface="Carlito"/>
                <a:cs typeface="Carlito"/>
              </a:rPr>
              <a:t>Wurch</a:t>
            </a:r>
            <a:r>
              <a:rPr dirty="0" sz="3200" spc="-10" b="1" i="1">
                <a:latin typeface="Carlito"/>
                <a:cs typeface="Carlito"/>
              </a:rPr>
              <a:t> Zone: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9097" y="280162"/>
            <a:ext cx="11565890" cy="602107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469900" marR="292735" indent="-457200">
              <a:lnSpc>
                <a:spcPts val="3760"/>
              </a:lnSpc>
              <a:spcBef>
                <a:spcPts val="295"/>
              </a:spcBef>
              <a:buFont typeface="Wingdings"/>
              <a:buChar char=""/>
              <a:tabLst>
                <a:tab pos="469900" algn="l"/>
              </a:tabLst>
            </a:pPr>
            <a:r>
              <a:rPr dirty="0" sz="3200">
                <a:latin typeface="Times New Roman"/>
                <a:cs typeface="Times New Roman"/>
              </a:rPr>
              <a:t>is an area having altitude higher than 3,200 meters above sea</a:t>
            </a:r>
            <a:r>
              <a:rPr dirty="0" sz="3200" spc="-114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level  </a:t>
            </a:r>
            <a:r>
              <a:rPr dirty="0" sz="3200" spc="5">
                <a:latin typeface="Times New Roman"/>
                <a:cs typeface="Times New Roman"/>
              </a:rPr>
              <a:t>and </a:t>
            </a:r>
            <a:r>
              <a:rPr dirty="0" sz="3200">
                <a:latin typeface="Times New Roman"/>
                <a:cs typeface="Times New Roman"/>
              </a:rPr>
              <a:t>mean annual temperature of less than</a:t>
            </a:r>
            <a:r>
              <a:rPr dirty="0" sz="3200" spc="-130">
                <a:latin typeface="Times New Roman"/>
                <a:cs typeface="Times New Roman"/>
              </a:rPr>
              <a:t> </a:t>
            </a:r>
            <a:r>
              <a:rPr dirty="0" sz="3200" spc="-450">
                <a:latin typeface="Times New Roman"/>
                <a:cs typeface="Times New Roman"/>
              </a:rPr>
              <a:t>10⁰c</a:t>
            </a:r>
            <a:endParaRPr sz="3200">
              <a:latin typeface="Times New Roman"/>
              <a:cs typeface="Times New Roman"/>
            </a:endParaRPr>
          </a:p>
          <a:p>
            <a:pPr lvl="1" marL="701675" indent="-457834">
              <a:lnSpc>
                <a:spcPct val="100000"/>
              </a:lnSpc>
              <a:spcBef>
                <a:spcPts val="885"/>
              </a:spcBef>
              <a:buFont typeface="Wingdings"/>
              <a:buChar char=""/>
              <a:tabLst>
                <a:tab pos="701675" algn="l"/>
                <a:tab pos="702310" algn="l"/>
                <a:tab pos="1536700" algn="l"/>
                <a:tab pos="2315845" algn="l"/>
                <a:tab pos="3806190" algn="l"/>
                <a:tab pos="4955540" algn="l"/>
                <a:tab pos="6595745" algn="l"/>
                <a:tab pos="7080250" algn="l"/>
                <a:tab pos="8195945" algn="l"/>
                <a:tab pos="9276715" algn="l"/>
                <a:tab pos="10316210" algn="l"/>
              </a:tabLst>
            </a:pPr>
            <a:r>
              <a:rPr dirty="0" sz="3200" spc="-5">
                <a:latin typeface="Times New Roman"/>
                <a:cs typeface="Times New Roman"/>
              </a:rPr>
              <a:t>E.g:	</a:t>
            </a:r>
            <a:r>
              <a:rPr dirty="0" sz="3200">
                <a:latin typeface="Times New Roman"/>
                <a:cs typeface="Times New Roman"/>
              </a:rPr>
              <a:t>Ras	Dashen,	Guna,	Megezez	</a:t>
            </a:r>
            <a:r>
              <a:rPr dirty="0" sz="3200" spc="-5">
                <a:latin typeface="Times New Roman"/>
                <a:cs typeface="Times New Roman"/>
              </a:rPr>
              <a:t>in	</a:t>
            </a:r>
            <a:r>
              <a:rPr dirty="0" sz="3200" spc="-10">
                <a:latin typeface="Times New Roman"/>
                <a:cs typeface="Times New Roman"/>
              </a:rPr>
              <a:t>North	</a:t>
            </a:r>
            <a:r>
              <a:rPr dirty="0" sz="3200" spc="-5">
                <a:latin typeface="Times New Roman"/>
                <a:cs typeface="Times New Roman"/>
              </a:rPr>
              <a:t>Shoa,	</a:t>
            </a:r>
            <a:r>
              <a:rPr dirty="0" sz="3200">
                <a:latin typeface="Times New Roman"/>
                <a:cs typeface="Times New Roman"/>
              </a:rPr>
              <a:t>Batu,	Choke,</a:t>
            </a:r>
            <a:endParaRPr sz="3200">
              <a:latin typeface="Times New Roman"/>
              <a:cs typeface="Times New Roman"/>
            </a:endParaRPr>
          </a:p>
          <a:p>
            <a:pPr marL="701675">
              <a:lnSpc>
                <a:spcPct val="100000"/>
              </a:lnSpc>
              <a:spcBef>
                <a:spcPts val="1925"/>
              </a:spcBef>
            </a:pPr>
            <a:r>
              <a:rPr dirty="0" sz="3200">
                <a:latin typeface="Times New Roman"/>
                <a:cs typeface="Times New Roman"/>
              </a:rPr>
              <a:t>Abune </a:t>
            </a:r>
            <a:r>
              <a:rPr dirty="0" sz="3200" spc="-55">
                <a:latin typeface="Times New Roman"/>
                <a:cs typeface="Times New Roman"/>
              </a:rPr>
              <a:t>Yoseph</a:t>
            </a:r>
            <a:r>
              <a:rPr dirty="0" sz="3200" spc="-1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etc.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345"/>
              </a:spcBef>
            </a:pPr>
            <a:r>
              <a:rPr dirty="0" sz="3200" b="1" i="1">
                <a:latin typeface="Times New Roman"/>
                <a:cs typeface="Times New Roman"/>
              </a:rPr>
              <a:t>b) Dega</a:t>
            </a:r>
            <a:r>
              <a:rPr dirty="0" sz="3200" spc="-40" b="1" i="1">
                <a:latin typeface="Times New Roman"/>
                <a:cs typeface="Times New Roman"/>
              </a:rPr>
              <a:t> </a:t>
            </a:r>
            <a:r>
              <a:rPr dirty="0" sz="3200" b="1" i="1">
                <a:latin typeface="Times New Roman"/>
                <a:cs typeface="Times New Roman"/>
              </a:rPr>
              <a:t>Zone:</a:t>
            </a:r>
            <a:endParaRPr sz="3200">
              <a:latin typeface="Times New Roman"/>
              <a:cs typeface="Times New Roman"/>
            </a:endParaRPr>
          </a:p>
          <a:p>
            <a:pPr marL="469900" marR="5080" indent="-457200">
              <a:lnSpc>
                <a:spcPts val="3760"/>
              </a:lnSpc>
              <a:spcBef>
                <a:spcPts val="1065"/>
              </a:spcBef>
              <a:buFont typeface="Wingdings"/>
              <a:buChar char=""/>
              <a:tabLst>
                <a:tab pos="469900" algn="l"/>
              </a:tabLst>
            </a:pPr>
            <a:r>
              <a:rPr dirty="0" sz="3200">
                <a:latin typeface="Times New Roman"/>
                <a:cs typeface="Times New Roman"/>
              </a:rPr>
              <a:t>having relatively higher temperature and lower altitude compared</a:t>
            </a:r>
            <a:r>
              <a:rPr dirty="0" sz="3200" spc="-1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to  the </a:t>
            </a:r>
            <a:r>
              <a:rPr dirty="0" sz="3200" spc="-25" i="1">
                <a:latin typeface="Times New Roman"/>
                <a:cs typeface="Times New Roman"/>
              </a:rPr>
              <a:t>wurch</a:t>
            </a:r>
            <a:r>
              <a:rPr dirty="0" sz="3200" spc="-15" i="1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Zones</a:t>
            </a:r>
            <a:endParaRPr sz="3200">
              <a:latin typeface="Times New Roman"/>
              <a:cs typeface="Times New Roman"/>
            </a:endParaRPr>
          </a:p>
          <a:p>
            <a:pPr marL="469900" marR="355600" indent="-457200">
              <a:lnSpc>
                <a:spcPct val="98900"/>
              </a:lnSpc>
              <a:spcBef>
                <a:spcPts val="2840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dirty="0" sz="3200">
                <a:latin typeface="Times New Roman"/>
                <a:cs typeface="Times New Roman"/>
              </a:rPr>
              <a:t>the Dega-zone is long inhabited and has dense human settlement  due to reliable rainfall for agriculture and absence of</a:t>
            </a:r>
            <a:r>
              <a:rPr dirty="0" sz="3200" spc="-1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vector-borne  diseases such as</a:t>
            </a:r>
            <a:r>
              <a:rPr dirty="0" sz="3200" spc="-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malaria.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5900" y="155930"/>
            <a:ext cx="11667490" cy="6575425"/>
          </a:xfrm>
          <a:prstGeom prst="rect">
            <a:avLst/>
          </a:prstGeom>
        </p:spPr>
        <p:txBody>
          <a:bodyPr wrap="square" lIns="0" tIns="260350" rIns="0" bIns="0" rtlCol="0" vert="horz">
            <a:spAutoFit/>
          </a:bodyPr>
          <a:lstStyle/>
          <a:p>
            <a:pPr marL="265430">
              <a:lnSpc>
                <a:spcPct val="100000"/>
              </a:lnSpc>
              <a:spcBef>
                <a:spcPts val="2050"/>
              </a:spcBef>
            </a:pPr>
            <a:r>
              <a:rPr dirty="0" sz="3200" b="1" i="1">
                <a:latin typeface="Times New Roman"/>
                <a:cs typeface="Times New Roman"/>
              </a:rPr>
              <a:t>c) </a:t>
            </a:r>
            <a:r>
              <a:rPr dirty="0" sz="3200" spc="-50" b="1" i="1">
                <a:latin typeface="Times New Roman"/>
                <a:cs typeface="Times New Roman"/>
              </a:rPr>
              <a:t>Weyna </a:t>
            </a:r>
            <a:r>
              <a:rPr dirty="0" sz="3200" b="1" i="1">
                <a:latin typeface="Times New Roman"/>
                <a:cs typeface="Times New Roman"/>
              </a:rPr>
              <a:t>Dega</a:t>
            </a:r>
            <a:r>
              <a:rPr dirty="0" sz="3200" spc="-40" b="1" i="1">
                <a:latin typeface="Times New Roman"/>
                <a:cs typeface="Times New Roman"/>
              </a:rPr>
              <a:t> </a:t>
            </a:r>
            <a:r>
              <a:rPr dirty="0" sz="3200" b="1" i="1">
                <a:latin typeface="Times New Roman"/>
                <a:cs typeface="Times New Roman"/>
              </a:rPr>
              <a:t>Zone:</a:t>
            </a:r>
            <a:endParaRPr sz="3200">
              <a:latin typeface="Times New Roman"/>
              <a:cs typeface="Times New Roman"/>
            </a:endParaRPr>
          </a:p>
          <a:p>
            <a:pPr marL="469900" marR="502920" indent="-457200">
              <a:lnSpc>
                <a:spcPts val="3760"/>
              </a:lnSpc>
              <a:spcBef>
                <a:spcPts val="2140"/>
              </a:spcBef>
              <a:buFont typeface="Wingdings"/>
              <a:buChar char=""/>
              <a:tabLst>
                <a:tab pos="469900" algn="l"/>
              </a:tabLst>
            </a:pPr>
            <a:r>
              <a:rPr dirty="0" sz="3200">
                <a:latin typeface="Times New Roman"/>
                <a:cs typeface="Times New Roman"/>
              </a:rPr>
              <a:t>has warmer temperature and moderate rainfall lies between</a:t>
            </a:r>
            <a:r>
              <a:rPr dirty="0" sz="3200" spc="-125">
                <a:latin typeface="Times New Roman"/>
                <a:cs typeface="Times New Roman"/>
              </a:rPr>
              <a:t> </a:t>
            </a:r>
            <a:r>
              <a:rPr dirty="0" sz="3200" spc="10">
                <a:latin typeface="Times New Roman"/>
                <a:cs typeface="Times New Roman"/>
              </a:rPr>
              <a:t>1500-  </a:t>
            </a:r>
            <a:r>
              <a:rPr dirty="0" sz="3200">
                <a:latin typeface="Times New Roman"/>
                <a:cs typeface="Times New Roman"/>
              </a:rPr>
              <a:t>2,300 meters above sea</a:t>
            </a:r>
            <a:r>
              <a:rPr dirty="0" sz="3200" spc="-70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Times New Roman"/>
                <a:cs typeface="Times New Roman"/>
              </a:rPr>
              <a:t>level.</a:t>
            </a:r>
            <a:endParaRPr sz="3200">
              <a:latin typeface="Times New Roman"/>
              <a:cs typeface="Times New Roman"/>
            </a:endParaRPr>
          </a:p>
          <a:p>
            <a:pPr marL="469900" marR="276225" indent="-457200">
              <a:lnSpc>
                <a:spcPts val="3760"/>
              </a:lnSpc>
              <a:spcBef>
                <a:spcPts val="2130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dirty="0" sz="3200">
                <a:latin typeface="Times New Roman"/>
                <a:cs typeface="Times New Roman"/>
              </a:rPr>
              <a:t>is the second </a:t>
            </a:r>
            <a:r>
              <a:rPr dirty="0" sz="3200" spc="-10">
                <a:latin typeface="Times New Roman"/>
                <a:cs typeface="Times New Roman"/>
              </a:rPr>
              <a:t>largest </a:t>
            </a:r>
            <a:r>
              <a:rPr dirty="0" sz="3200">
                <a:latin typeface="Times New Roman"/>
                <a:cs typeface="Times New Roman"/>
              </a:rPr>
              <a:t>zone covering more than 26% of the</a:t>
            </a:r>
            <a:r>
              <a:rPr dirty="0" sz="3200" spc="-7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landmass  of</a:t>
            </a:r>
            <a:r>
              <a:rPr dirty="0" sz="3200" spc="-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Ethiopia.</a:t>
            </a:r>
            <a:endParaRPr sz="3200">
              <a:latin typeface="Times New Roman"/>
              <a:cs typeface="Times New Roman"/>
            </a:endParaRPr>
          </a:p>
          <a:p>
            <a:pPr marL="469900" marR="356870" indent="-457200">
              <a:lnSpc>
                <a:spcPts val="3760"/>
              </a:lnSpc>
              <a:spcBef>
                <a:spcPts val="1085"/>
              </a:spcBef>
              <a:buFont typeface="Wingdings"/>
              <a:buChar char=""/>
              <a:tabLst>
                <a:tab pos="469900" algn="l"/>
              </a:tabLst>
            </a:pPr>
            <a:r>
              <a:rPr dirty="0" sz="3200">
                <a:latin typeface="Times New Roman"/>
                <a:cs typeface="Times New Roman"/>
              </a:rPr>
              <a:t>temperature and rainfall highly suitable for majority for crop  production </a:t>
            </a:r>
            <a:r>
              <a:rPr dirty="0" sz="3200" spc="5">
                <a:latin typeface="Times New Roman"/>
                <a:cs typeface="Times New Roman"/>
              </a:rPr>
              <a:t>hence, </a:t>
            </a:r>
            <a:r>
              <a:rPr dirty="0" sz="3200">
                <a:latin typeface="Times New Roman"/>
                <a:cs typeface="Times New Roman"/>
              </a:rPr>
              <a:t>the zone includes most of the </a:t>
            </a:r>
            <a:r>
              <a:rPr dirty="0" sz="3200" b="1" i="1">
                <a:latin typeface="Times New Roman"/>
                <a:cs typeface="Times New Roman"/>
              </a:rPr>
              <a:t>agricultural</a:t>
            </a:r>
            <a:r>
              <a:rPr dirty="0" sz="3200" spc="-150" b="1" i="1">
                <a:latin typeface="Times New Roman"/>
                <a:cs typeface="Times New Roman"/>
              </a:rPr>
              <a:t> </a:t>
            </a:r>
            <a:r>
              <a:rPr dirty="0" sz="3200" b="1" i="1">
                <a:latin typeface="Times New Roman"/>
                <a:cs typeface="Times New Roman"/>
              </a:rPr>
              <a:t>land</a:t>
            </a:r>
            <a:r>
              <a:rPr dirty="0" sz="3200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  <a:p>
            <a:pPr lvl="1" marL="722630" indent="-457834">
              <a:lnSpc>
                <a:spcPct val="100000"/>
              </a:lnSpc>
              <a:spcBef>
                <a:spcPts val="1630"/>
              </a:spcBef>
              <a:buFont typeface="Wingdings"/>
              <a:buChar char=""/>
              <a:tabLst>
                <a:tab pos="722630" algn="l"/>
                <a:tab pos="723265" algn="l"/>
              </a:tabLst>
            </a:pPr>
            <a:r>
              <a:rPr dirty="0" sz="3200">
                <a:latin typeface="Times New Roman"/>
                <a:cs typeface="Times New Roman"/>
              </a:rPr>
              <a:t>has also two growing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seasons</a:t>
            </a:r>
            <a:endParaRPr sz="3200">
              <a:latin typeface="Times New Roman"/>
              <a:cs typeface="Times New Roman"/>
            </a:endParaRPr>
          </a:p>
          <a:p>
            <a:pPr marL="167005">
              <a:lnSpc>
                <a:spcPct val="100000"/>
              </a:lnSpc>
              <a:spcBef>
                <a:spcPts val="330"/>
              </a:spcBef>
            </a:pPr>
            <a:r>
              <a:rPr dirty="0" sz="3200" b="1" i="1">
                <a:latin typeface="Times New Roman"/>
                <a:cs typeface="Times New Roman"/>
              </a:rPr>
              <a:t>d) Kolla</a:t>
            </a:r>
            <a:r>
              <a:rPr dirty="0" sz="3200" spc="-30" b="1" i="1">
                <a:latin typeface="Times New Roman"/>
                <a:cs typeface="Times New Roman"/>
              </a:rPr>
              <a:t> </a:t>
            </a:r>
            <a:r>
              <a:rPr dirty="0" sz="3200" b="1" i="1">
                <a:latin typeface="Times New Roman"/>
                <a:cs typeface="Times New Roman"/>
              </a:rPr>
              <a:t>Zone:</a:t>
            </a:r>
            <a:endParaRPr sz="3200">
              <a:latin typeface="Times New Roman"/>
              <a:cs typeface="Times New Roman"/>
            </a:endParaRPr>
          </a:p>
          <a:p>
            <a:pPr marL="624205" marR="5080" indent="-457200">
              <a:lnSpc>
                <a:spcPts val="3760"/>
              </a:lnSpc>
              <a:spcBef>
                <a:spcPts val="819"/>
              </a:spcBef>
              <a:buFont typeface="Wingdings"/>
              <a:buChar char=""/>
              <a:tabLst>
                <a:tab pos="624840" algn="l"/>
              </a:tabLst>
            </a:pPr>
            <a:r>
              <a:rPr dirty="0" sz="3200">
                <a:latin typeface="Times New Roman"/>
                <a:cs typeface="Times New Roman"/>
              </a:rPr>
              <a:t>is the climate of the hot lowlands with an altitudinal range of 500</a:t>
            </a:r>
            <a:r>
              <a:rPr dirty="0" sz="3200" spc="-1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to  1500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meters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80656" y="876553"/>
          <a:ext cx="11482705" cy="5866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37455"/>
                <a:gridCol w="6425564"/>
              </a:tblGrid>
              <a:tr h="6272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20"/>
                        </a:spcBef>
                      </a:pPr>
                      <a:r>
                        <a:rPr dirty="0" sz="2400" spc="-1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Advantages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2438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20"/>
                        </a:spcBef>
                      </a:pPr>
                      <a:r>
                        <a:rPr dirty="0" sz="2400" spc="-1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Disadvantages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2438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135864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920"/>
                        </a:spcBef>
                      </a:pPr>
                      <a:r>
                        <a:rPr dirty="0" sz="2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Possess </a:t>
                      </a:r>
                      <a:r>
                        <a:rPr dirty="0" sz="2400" spc="-1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diverse </a:t>
                      </a:r>
                      <a:r>
                        <a:rPr dirty="0" sz="2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agro ecological</a:t>
                      </a:r>
                      <a:r>
                        <a:rPr dirty="0" sz="2400" spc="-7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 spc="-1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zones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2438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920"/>
                        </a:spcBef>
                        <a:tabLst>
                          <a:tab pos="1734820" algn="l"/>
                          <a:tab pos="3129280" algn="l"/>
                          <a:tab pos="4441825" algn="l"/>
                          <a:tab pos="5198110" algn="l"/>
                        </a:tabLst>
                      </a:pPr>
                      <a:r>
                        <a:rPr dirty="0" sz="2400" spc="-5">
                          <a:latin typeface="Carlito"/>
                          <a:cs typeface="Carlito"/>
                        </a:rPr>
                        <a:t>Demands	</a:t>
                      </a:r>
                      <a:r>
                        <a:rPr dirty="0" sz="2400" spc="-15">
                          <a:latin typeface="Carlito"/>
                          <a:cs typeface="Carlito"/>
                        </a:rPr>
                        <a:t>greater	</a:t>
                      </a:r>
                      <a:r>
                        <a:rPr dirty="0" sz="2400" spc="-10">
                          <a:latin typeface="Carlito"/>
                          <a:cs typeface="Carlito"/>
                        </a:rPr>
                        <a:t>capital	</a:t>
                      </a:r>
                      <a:r>
                        <a:rPr dirty="0" sz="2400" spc="-15">
                          <a:latin typeface="Carlito"/>
                          <a:cs typeface="Carlito"/>
                        </a:rPr>
                        <a:t>to	</a:t>
                      </a:r>
                      <a:r>
                        <a:rPr dirty="0" sz="2400" spc="-10">
                          <a:latin typeface="Carlito"/>
                          <a:cs typeface="Carlito"/>
                        </a:rPr>
                        <a:t>construct</a:t>
                      </a:r>
                      <a:endParaRPr sz="2400">
                        <a:latin typeface="Carlito"/>
                        <a:cs typeface="Carlito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sz="2400" spc="-10">
                          <a:latin typeface="Carlito"/>
                          <a:cs typeface="Carlito"/>
                        </a:rPr>
                        <a:t>infrastructural</a:t>
                      </a:r>
                      <a:r>
                        <a:rPr dirty="0" sz="2400" spc="-3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facilities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2438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627252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925"/>
                        </a:spcBef>
                      </a:pPr>
                      <a:r>
                        <a:rPr dirty="0" sz="2400" spc="-2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Variety </a:t>
                      </a:r>
                      <a:r>
                        <a:rPr dirty="0" sz="2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of </a:t>
                      </a:r>
                      <a:r>
                        <a:rPr dirty="0" sz="2400" spc="-1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natural</a:t>
                      </a:r>
                      <a:r>
                        <a:rPr dirty="0" sz="2400" spc="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 spc="-1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resources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2444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925"/>
                        </a:spcBef>
                      </a:pPr>
                      <a:r>
                        <a:rPr dirty="0" sz="2400" spc="-10">
                          <a:latin typeface="Carlito"/>
                          <a:cs typeface="Carlito"/>
                        </a:rPr>
                        <a:t>Requires </a:t>
                      </a:r>
                      <a:r>
                        <a:rPr dirty="0" sz="2400" spc="-15">
                          <a:latin typeface="Carlito"/>
                          <a:cs typeface="Carlito"/>
                        </a:rPr>
                        <a:t>large army to protect </a:t>
                      </a:r>
                      <a:r>
                        <a:rPr dirty="0" sz="2400">
                          <a:latin typeface="Carlito"/>
                          <a:cs typeface="Carlito"/>
                        </a:rPr>
                        <a:t>its</a:t>
                      </a:r>
                      <a:r>
                        <a:rPr dirty="0" sz="2400" spc="-1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territory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2444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627126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925"/>
                        </a:spcBef>
                      </a:pPr>
                      <a:r>
                        <a:rPr dirty="0" sz="2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Own </a:t>
                      </a:r>
                      <a:r>
                        <a:rPr dirty="0" sz="2400" spc="-1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extensive </a:t>
                      </a:r>
                      <a:r>
                        <a:rPr dirty="0" sz="2400" spc="-1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arable</a:t>
                      </a:r>
                      <a:r>
                        <a:rPr dirty="0" sz="2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land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2444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925"/>
                        </a:spcBef>
                      </a:pPr>
                      <a:r>
                        <a:rPr dirty="0" sz="2400" spc="-10">
                          <a:latin typeface="Carlito"/>
                          <a:cs typeface="Carlito"/>
                        </a:rPr>
                        <a:t>Difficult </a:t>
                      </a:r>
                      <a:r>
                        <a:rPr dirty="0" sz="2400" spc="-20">
                          <a:latin typeface="Carlito"/>
                          <a:cs typeface="Carlito"/>
                        </a:rPr>
                        <a:t>for </a:t>
                      </a:r>
                      <a:r>
                        <a:rPr dirty="0" sz="2400" spc="-15">
                          <a:latin typeface="Carlito"/>
                          <a:cs typeface="Carlito"/>
                        </a:rPr>
                        <a:t>effective</a:t>
                      </a:r>
                      <a:r>
                        <a:rPr dirty="0" sz="2400" spc="2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 spc="-10">
                          <a:latin typeface="Carlito"/>
                          <a:cs typeface="Carlito"/>
                        </a:rPr>
                        <a:t>administration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2444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627253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925"/>
                        </a:spcBef>
                      </a:pPr>
                      <a:r>
                        <a:rPr dirty="0" sz="2400" spc="-1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Have </a:t>
                      </a:r>
                      <a:r>
                        <a:rPr dirty="0" sz="2400" spc="-1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larger </a:t>
                      </a:r>
                      <a:r>
                        <a:rPr dirty="0" sz="2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population </a:t>
                      </a:r>
                      <a:r>
                        <a:rPr dirty="0" sz="2400" spc="-1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size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2444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925"/>
                        </a:spcBef>
                      </a:pPr>
                      <a:r>
                        <a:rPr dirty="0" sz="2400" spc="-10">
                          <a:latin typeface="Carlito"/>
                          <a:cs typeface="Carlito"/>
                        </a:rPr>
                        <a:t>Difficult </a:t>
                      </a:r>
                      <a:r>
                        <a:rPr dirty="0" sz="2400" spc="-20">
                          <a:latin typeface="Carlito"/>
                          <a:cs typeface="Carlito"/>
                        </a:rPr>
                        <a:t>for </a:t>
                      </a:r>
                      <a:r>
                        <a:rPr dirty="0" sz="2400" spc="-5">
                          <a:latin typeface="Carlito"/>
                          <a:cs typeface="Carlito"/>
                        </a:rPr>
                        <a:t>socio-economic</a:t>
                      </a:r>
                      <a:r>
                        <a:rPr dirty="0" sz="2400" spc="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 spc="-15">
                          <a:latin typeface="Carlito"/>
                          <a:cs typeface="Carlito"/>
                        </a:rPr>
                        <a:t>integration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2444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627126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925"/>
                        </a:spcBef>
                      </a:pPr>
                      <a:r>
                        <a:rPr dirty="0" sz="24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Home </a:t>
                      </a:r>
                      <a:r>
                        <a:rPr dirty="0" sz="2400" spc="-1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for </a:t>
                      </a:r>
                      <a:r>
                        <a:rPr dirty="0" sz="2400" spc="-1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diverse</a:t>
                      </a:r>
                      <a:r>
                        <a:rPr dirty="0" sz="2400" spc="-1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400" spc="-1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cultures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2444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1358756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930"/>
                        </a:spcBef>
                        <a:tabLst>
                          <a:tab pos="1258570" algn="l"/>
                          <a:tab pos="2233930" algn="l"/>
                          <a:tab pos="2698750" algn="l"/>
                          <a:tab pos="3924300" algn="l"/>
                        </a:tabLst>
                      </a:pPr>
                      <a:r>
                        <a:rPr dirty="0" sz="2400" spc="-1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Greater	</a:t>
                      </a:r>
                      <a:r>
                        <a:rPr dirty="0" sz="24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depth	in	</a:t>
                      </a:r>
                      <a:r>
                        <a:rPr dirty="0" sz="2400" spc="-1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defense	external</a:t>
                      </a:r>
                      <a:endParaRPr sz="2400">
                        <a:latin typeface="Carlito"/>
                        <a:cs typeface="Carlito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400" spc="-1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invasion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B="0" marT="2451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39088" y="299973"/>
            <a:ext cx="620395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0">
                <a:solidFill>
                  <a:srgbClr val="000000"/>
                </a:solidFill>
                <a:latin typeface="Times New Roman"/>
                <a:cs typeface="Times New Roman"/>
              </a:rPr>
              <a:t>Advantages and disadvantages </a:t>
            </a:r>
            <a:r>
              <a:rPr dirty="0" sz="2800" b="0">
                <a:solidFill>
                  <a:srgbClr val="000000"/>
                </a:solidFill>
                <a:latin typeface="Times New Roman"/>
                <a:cs typeface="Times New Roman"/>
              </a:rPr>
              <a:t>of </a:t>
            </a:r>
            <a:r>
              <a:rPr dirty="0" sz="2800" spc="-10" b="0">
                <a:solidFill>
                  <a:srgbClr val="000000"/>
                </a:solidFill>
                <a:latin typeface="Times New Roman"/>
                <a:cs typeface="Times New Roman"/>
              </a:rPr>
              <a:t>large</a:t>
            </a:r>
            <a:r>
              <a:rPr dirty="0" sz="2800" spc="-15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0">
                <a:solidFill>
                  <a:srgbClr val="000000"/>
                </a:solidFill>
                <a:latin typeface="Times New Roman"/>
                <a:cs typeface="Times New Roman"/>
              </a:rPr>
              <a:t>size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6247" y="277444"/>
            <a:ext cx="11738610" cy="5960745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760730" marR="198755" indent="-457834">
              <a:lnSpc>
                <a:spcPts val="3760"/>
              </a:lnSpc>
              <a:spcBef>
                <a:spcPts val="295"/>
              </a:spcBef>
              <a:buFont typeface="Wingdings"/>
              <a:buChar char=""/>
              <a:tabLst>
                <a:tab pos="760730" algn="l"/>
                <a:tab pos="761365" algn="l"/>
              </a:tabLst>
            </a:pPr>
            <a:r>
              <a:rPr dirty="0" sz="3200">
                <a:solidFill>
                  <a:srgbClr val="231F20"/>
                </a:solidFill>
                <a:latin typeface="Times New Roman"/>
                <a:cs typeface="Times New Roman"/>
              </a:rPr>
              <a:t>E.g: peripheries in south, southeast, west and northeastern parts</a:t>
            </a:r>
            <a:r>
              <a:rPr dirty="0" sz="3200" spc="-10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231F20"/>
                </a:solidFill>
                <a:latin typeface="Times New Roman"/>
                <a:cs typeface="Times New Roman"/>
              </a:rPr>
              <a:t>of  the</a:t>
            </a:r>
            <a:r>
              <a:rPr dirty="0" sz="32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231F20"/>
                </a:solidFill>
                <a:latin typeface="Times New Roman"/>
                <a:cs typeface="Times New Roman"/>
              </a:rPr>
              <a:t>country</a:t>
            </a:r>
            <a:endParaRPr sz="3200">
              <a:latin typeface="Times New Roman"/>
              <a:cs typeface="Times New Roman"/>
            </a:endParaRPr>
          </a:p>
          <a:p>
            <a:pPr marL="520700" indent="-457200">
              <a:lnSpc>
                <a:spcPct val="100000"/>
              </a:lnSpc>
              <a:spcBef>
                <a:spcPts val="1205"/>
              </a:spcBef>
              <a:buFont typeface="Wingdings"/>
              <a:buChar char=""/>
              <a:tabLst>
                <a:tab pos="520065" algn="l"/>
                <a:tab pos="520700" algn="l"/>
              </a:tabLst>
            </a:pPr>
            <a:r>
              <a:rPr dirty="0" sz="3200" spc="-35">
                <a:latin typeface="Times New Roman"/>
                <a:cs typeface="Times New Roman"/>
              </a:rPr>
              <a:t>Average </a:t>
            </a:r>
            <a:r>
              <a:rPr dirty="0" sz="3200">
                <a:latin typeface="Times New Roman"/>
                <a:cs typeface="Times New Roman"/>
              </a:rPr>
              <a:t>annual </a:t>
            </a:r>
            <a:r>
              <a:rPr dirty="0" sz="3200" spc="-5">
                <a:latin typeface="Times New Roman"/>
                <a:cs typeface="Times New Roman"/>
              </a:rPr>
              <a:t>temperature </a:t>
            </a:r>
            <a:r>
              <a:rPr dirty="0" sz="3200">
                <a:latin typeface="Times New Roman"/>
                <a:cs typeface="Times New Roman"/>
              </a:rPr>
              <a:t>ranges between 20</a:t>
            </a:r>
            <a:r>
              <a:rPr dirty="0" baseline="25132" sz="3150">
                <a:latin typeface="Times New Roman"/>
                <a:cs typeface="Times New Roman"/>
              </a:rPr>
              <a:t>o</a:t>
            </a:r>
            <a:r>
              <a:rPr dirty="0" sz="3200">
                <a:latin typeface="Times New Roman"/>
                <a:cs typeface="Times New Roman"/>
              </a:rPr>
              <a:t>C and 30</a:t>
            </a:r>
            <a:r>
              <a:rPr dirty="0" baseline="25132" sz="3150">
                <a:latin typeface="Times New Roman"/>
                <a:cs typeface="Times New Roman"/>
              </a:rPr>
              <a:t>o</a:t>
            </a:r>
            <a:r>
              <a:rPr dirty="0" sz="3200">
                <a:latin typeface="Times New Roman"/>
                <a:cs typeface="Times New Roman"/>
              </a:rPr>
              <a:t>C</a:t>
            </a:r>
            <a:r>
              <a:rPr dirty="0" sz="3200" spc="46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whreas,</a:t>
            </a:r>
            <a:endParaRPr sz="3200">
              <a:latin typeface="Times New Roman"/>
              <a:cs typeface="Times New Roman"/>
            </a:endParaRPr>
          </a:p>
          <a:p>
            <a:pPr marL="520700" marR="85725">
              <a:lnSpc>
                <a:spcPts val="5760"/>
              </a:lnSpc>
              <a:spcBef>
                <a:spcPts val="509"/>
              </a:spcBef>
            </a:pPr>
            <a:r>
              <a:rPr dirty="0" sz="3200">
                <a:latin typeface="Times New Roman"/>
                <a:cs typeface="Times New Roman"/>
              </a:rPr>
              <a:t>mean annual </a:t>
            </a:r>
            <a:r>
              <a:rPr dirty="0" sz="3200" spc="-5">
                <a:latin typeface="Times New Roman"/>
                <a:cs typeface="Times New Roman"/>
              </a:rPr>
              <a:t>rainfall </a:t>
            </a:r>
            <a:r>
              <a:rPr dirty="0" sz="3200">
                <a:latin typeface="Times New Roman"/>
                <a:cs typeface="Times New Roman"/>
              </a:rPr>
              <a:t>is </a:t>
            </a:r>
            <a:r>
              <a:rPr dirty="0" sz="3200" spc="-5">
                <a:latin typeface="Times New Roman"/>
                <a:cs typeface="Times New Roman"/>
              </a:rPr>
              <a:t>erratic, it </a:t>
            </a:r>
            <a:r>
              <a:rPr dirty="0" sz="3200">
                <a:latin typeface="Times New Roman"/>
                <a:cs typeface="Times New Roman"/>
              </a:rPr>
              <a:t>can be as high as </a:t>
            </a:r>
            <a:r>
              <a:rPr dirty="0" sz="3200" spc="-5">
                <a:latin typeface="Times New Roman"/>
                <a:cs typeface="Times New Roman"/>
              </a:rPr>
              <a:t>1500 </a:t>
            </a:r>
            <a:r>
              <a:rPr dirty="0" sz="3200">
                <a:latin typeface="Times New Roman"/>
                <a:cs typeface="Times New Roman"/>
              </a:rPr>
              <a:t>mm </a:t>
            </a:r>
            <a:r>
              <a:rPr dirty="0" sz="3200" spc="-10">
                <a:latin typeface="Times New Roman"/>
                <a:cs typeface="Times New Roman"/>
              </a:rPr>
              <a:t>in </a:t>
            </a:r>
            <a:r>
              <a:rPr dirty="0" sz="3200" spc="-5">
                <a:latin typeface="Times New Roman"/>
                <a:cs typeface="Times New Roman"/>
              </a:rPr>
              <a:t>the  </a:t>
            </a:r>
            <a:r>
              <a:rPr dirty="0" sz="3200">
                <a:latin typeface="Times New Roman"/>
                <a:cs typeface="Times New Roman"/>
              </a:rPr>
              <a:t>wet western lowlands of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Gambella.</a:t>
            </a:r>
            <a:endParaRPr sz="3200">
              <a:latin typeface="Times New Roman"/>
              <a:cs typeface="Times New Roman"/>
            </a:endParaRPr>
          </a:p>
          <a:p>
            <a:pPr lvl="1" marL="760730" indent="-457834">
              <a:lnSpc>
                <a:spcPct val="100000"/>
              </a:lnSpc>
              <a:spcBef>
                <a:spcPts val="1500"/>
              </a:spcBef>
              <a:buFont typeface="Wingdings"/>
              <a:buChar char=""/>
              <a:tabLst>
                <a:tab pos="761365" algn="l"/>
              </a:tabLst>
            </a:pPr>
            <a:r>
              <a:rPr dirty="0" sz="3200">
                <a:latin typeface="Times New Roman"/>
                <a:cs typeface="Times New Roman"/>
              </a:rPr>
              <a:t>Rainfall is highly variable from year to</a:t>
            </a:r>
            <a:r>
              <a:rPr dirty="0" sz="3200" spc="-1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year</a:t>
            </a:r>
            <a:endParaRPr sz="3200">
              <a:latin typeface="Times New Roman"/>
              <a:cs typeface="Times New Roman"/>
            </a:endParaRPr>
          </a:p>
          <a:p>
            <a:pPr marL="480695" indent="-417830">
              <a:lnSpc>
                <a:spcPct val="100000"/>
              </a:lnSpc>
              <a:spcBef>
                <a:spcPts val="2075"/>
              </a:spcBef>
              <a:buAutoNum type="alphaLcParenR" startAt="5"/>
              <a:tabLst>
                <a:tab pos="481330" algn="l"/>
              </a:tabLst>
            </a:pPr>
            <a:r>
              <a:rPr dirty="0" sz="3200" b="1" i="1">
                <a:latin typeface="Times New Roman"/>
                <a:cs typeface="Times New Roman"/>
              </a:rPr>
              <a:t>Bereha</a:t>
            </a:r>
            <a:r>
              <a:rPr dirty="0" sz="3200" spc="-10" b="1" i="1">
                <a:latin typeface="Times New Roman"/>
                <a:cs typeface="Times New Roman"/>
              </a:rPr>
              <a:t> </a:t>
            </a:r>
            <a:r>
              <a:rPr dirty="0" sz="3200" b="1" i="1">
                <a:latin typeface="Times New Roman"/>
                <a:cs typeface="Times New Roman"/>
              </a:rPr>
              <a:t>Zone: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Times New Roman"/>
              <a:buAutoNum type="alphaLcParenR" startAt="5"/>
            </a:pPr>
            <a:endParaRPr sz="2850">
              <a:latin typeface="Times New Roman"/>
              <a:cs typeface="Times New Roman"/>
            </a:endParaRPr>
          </a:p>
          <a:p>
            <a:pPr lvl="1" marL="634365" marR="17780" indent="-457200">
              <a:lnSpc>
                <a:spcPts val="3760"/>
              </a:lnSpc>
              <a:buFont typeface="Wingdings"/>
              <a:buChar char=""/>
              <a:tabLst>
                <a:tab pos="635000" algn="l"/>
              </a:tabLst>
            </a:pPr>
            <a:r>
              <a:rPr dirty="0" sz="3200">
                <a:latin typeface="Times New Roman"/>
                <a:cs typeface="Times New Roman"/>
              </a:rPr>
              <a:t>is the hot arid climate of the desert lowlands &amp; it </a:t>
            </a:r>
            <a:r>
              <a:rPr dirty="0" sz="3200">
                <a:solidFill>
                  <a:srgbClr val="231F20"/>
                </a:solidFill>
                <a:latin typeface="Times New Roman"/>
                <a:cs typeface="Times New Roman"/>
              </a:rPr>
              <a:t>is </a:t>
            </a:r>
            <a:r>
              <a:rPr dirty="0" sz="3200" spc="-5">
                <a:solidFill>
                  <a:srgbClr val="231F20"/>
                </a:solidFill>
                <a:latin typeface="Times New Roman"/>
                <a:cs typeface="Times New Roman"/>
              </a:rPr>
              <a:t>largely</a:t>
            </a:r>
            <a:r>
              <a:rPr dirty="0" sz="3200" spc="-7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231F20"/>
                </a:solidFill>
                <a:latin typeface="Times New Roman"/>
                <a:cs typeface="Times New Roman"/>
              </a:rPr>
              <a:t>confined  to lowland areas </a:t>
            </a:r>
            <a:r>
              <a:rPr dirty="0" sz="3200" spc="-5">
                <a:solidFill>
                  <a:srgbClr val="231F20"/>
                </a:solidFill>
                <a:latin typeface="Times New Roman"/>
                <a:cs typeface="Times New Roman"/>
              </a:rPr>
              <a:t>with </a:t>
            </a:r>
            <a:r>
              <a:rPr dirty="0" sz="3200">
                <a:solidFill>
                  <a:srgbClr val="231F20"/>
                </a:solidFill>
                <a:latin typeface="Times New Roman"/>
                <a:cs typeface="Times New Roman"/>
              </a:rPr>
              <a:t>altitude of lower than 500</a:t>
            </a:r>
            <a:r>
              <a:rPr dirty="0" sz="3200" spc="-114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231F20"/>
                </a:solidFill>
                <a:latin typeface="Times New Roman"/>
                <a:cs typeface="Times New Roman"/>
              </a:rPr>
              <a:t>meters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3379" y="135102"/>
            <a:ext cx="11574780" cy="3448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95300" marR="30480" indent="-457200">
              <a:lnSpc>
                <a:spcPct val="150000"/>
              </a:lnSpc>
              <a:spcBef>
                <a:spcPts val="100"/>
              </a:spcBef>
              <a:buFont typeface="Wingdings"/>
              <a:buChar char=""/>
              <a:tabLst>
                <a:tab pos="495300" algn="l"/>
                <a:tab pos="1946275" algn="l"/>
                <a:tab pos="3194685" algn="l"/>
                <a:tab pos="4531360" algn="l"/>
                <a:tab pos="4963795" algn="l"/>
                <a:tab pos="5738495" algn="l"/>
                <a:tab pos="6602730" algn="l"/>
                <a:tab pos="7374890" algn="l"/>
                <a:tab pos="8273415" algn="l"/>
                <a:tab pos="9022715" algn="l"/>
                <a:tab pos="10451465" algn="l"/>
              </a:tabLst>
            </a:pPr>
            <a:r>
              <a:rPr dirty="0" sz="3200" spc="5" i="1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dirty="0" sz="3200">
                <a:latin typeface="Times New Roman"/>
                <a:cs typeface="Times New Roman"/>
              </a:rPr>
              <a:t>vera</a:t>
            </a:r>
            <a:r>
              <a:rPr dirty="0" sz="3200" spc="5">
                <a:latin typeface="Times New Roman"/>
                <a:cs typeface="Times New Roman"/>
              </a:rPr>
              <a:t>g</a:t>
            </a:r>
            <a:r>
              <a:rPr dirty="0" sz="3200">
                <a:latin typeface="Times New Roman"/>
                <a:cs typeface="Times New Roman"/>
              </a:rPr>
              <a:t>e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annual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10">
                <a:latin typeface="Times New Roman"/>
                <a:cs typeface="Times New Roman"/>
              </a:rPr>
              <a:t>r</a:t>
            </a:r>
            <a:r>
              <a:rPr dirty="0" sz="3200">
                <a:latin typeface="Times New Roman"/>
                <a:cs typeface="Times New Roman"/>
              </a:rPr>
              <a:t>ainfall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5">
                <a:latin typeface="Times New Roman"/>
                <a:cs typeface="Times New Roman"/>
              </a:rPr>
              <a:t>i</a:t>
            </a:r>
            <a:r>
              <a:rPr dirty="0" sz="3200">
                <a:latin typeface="Times New Roman"/>
                <a:cs typeface="Times New Roman"/>
              </a:rPr>
              <a:t>s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less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than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10">
                <a:latin typeface="Times New Roman"/>
                <a:cs typeface="Times New Roman"/>
              </a:rPr>
              <a:t>20</a:t>
            </a:r>
            <a:r>
              <a:rPr dirty="0" sz="3200">
                <a:latin typeface="Times New Roman"/>
                <a:cs typeface="Times New Roman"/>
              </a:rPr>
              <a:t>0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mm,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10">
                <a:latin typeface="Times New Roman"/>
                <a:cs typeface="Times New Roman"/>
              </a:rPr>
              <a:t>an</a:t>
            </a:r>
            <a:r>
              <a:rPr dirty="0" sz="3200">
                <a:latin typeface="Times New Roman"/>
                <a:cs typeface="Times New Roman"/>
              </a:rPr>
              <a:t>d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average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annual  </a:t>
            </a:r>
            <a:r>
              <a:rPr dirty="0" sz="3200">
                <a:latin typeface="Times New Roman"/>
                <a:cs typeface="Times New Roman"/>
              </a:rPr>
              <a:t>temperature </a:t>
            </a:r>
            <a:r>
              <a:rPr dirty="0" sz="3200" spc="-5">
                <a:latin typeface="Times New Roman"/>
                <a:cs typeface="Times New Roman"/>
              </a:rPr>
              <a:t>is </a:t>
            </a:r>
            <a:r>
              <a:rPr dirty="0" sz="3200">
                <a:latin typeface="Times New Roman"/>
                <a:cs typeface="Times New Roman"/>
              </a:rPr>
              <a:t>&gt;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 spc="5">
                <a:latin typeface="Times New Roman"/>
                <a:cs typeface="Times New Roman"/>
              </a:rPr>
              <a:t>27.5</a:t>
            </a:r>
            <a:r>
              <a:rPr dirty="0" baseline="25132" sz="3150" spc="7">
                <a:latin typeface="Times New Roman"/>
                <a:cs typeface="Times New Roman"/>
              </a:rPr>
              <a:t>o</a:t>
            </a:r>
            <a:r>
              <a:rPr dirty="0" sz="3200" spc="5">
                <a:latin typeface="Times New Roman"/>
                <a:cs typeface="Times New Roman"/>
              </a:rPr>
              <a:t>C.</a:t>
            </a:r>
            <a:endParaRPr sz="3200">
              <a:latin typeface="Times New Roman"/>
              <a:cs typeface="Times New Roman"/>
            </a:endParaRPr>
          </a:p>
          <a:p>
            <a:pPr marL="495300" marR="1057275" indent="-457200">
              <a:lnSpc>
                <a:spcPts val="3760"/>
              </a:lnSpc>
              <a:spcBef>
                <a:spcPts val="1720"/>
              </a:spcBef>
              <a:buFont typeface="Wingdings"/>
              <a:buChar char=""/>
              <a:tabLst>
                <a:tab pos="495300" algn="l"/>
              </a:tabLst>
            </a:pPr>
            <a:r>
              <a:rPr dirty="0" sz="3200">
                <a:latin typeface="Times New Roman"/>
                <a:cs typeface="Times New Roman"/>
              </a:rPr>
              <a:t>Characterized by: strong wind, high temperature, low</a:t>
            </a:r>
            <a:r>
              <a:rPr dirty="0" sz="3200" spc="-10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relative  </a:t>
            </a:r>
            <a:r>
              <a:rPr dirty="0" sz="3200" spc="-25">
                <a:latin typeface="Times New Roman"/>
                <a:cs typeface="Times New Roman"/>
              </a:rPr>
              <a:t>humidity, </a:t>
            </a:r>
            <a:r>
              <a:rPr dirty="0" sz="3200">
                <a:latin typeface="Times New Roman"/>
                <a:cs typeface="Times New Roman"/>
              </a:rPr>
              <a:t>and </a:t>
            </a:r>
            <a:r>
              <a:rPr dirty="0" sz="3200" spc="-5">
                <a:latin typeface="Times New Roman"/>
                <a:cs typeface="Times New Roman"/>
              </a:rPr>
              <a:t>little </a:t>
            </a:r>
            <a:r>
              <a:rPr dirty="0" sz="3200">
                <a:latin typeface="Times New Roman"/>
                <a:cs typeface="Times New Roman"/>
              </a:rPr>
              <a:t>cloud cover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etc.</a:t>
            </a:r>
            <a:endParaRPr sz="3200">
              <a:latin typeface="Times New Roman"/>
              <a:cs typeface="Times New Roman"/>
            </a:endParaRPr>
          </a:p>
          <a:p>
            <a:pPr marL="417830">
              <a:lnSpc>
                <a:spcPct val="100000"/>
              </a:lnSpc>
              <a:spcBef>
                <a:spcPts val="2345"/>
              </a:spcBef>
            </a:pPr>
            <a:r>
              <a:rPr dirty="0" sz="3200">
                <a:solidFill>
                  <a:srgbClr val="231F20"/>
                </a:solidFill>
                <a:latin typeface="Times New Roman"/>
                <a:cs typeface="Times New Roman"/>
              </a:rPr>
              <a:t>E.g: the Danakil depression</a:t>
            </a:r>
            <a:r>
              <a:rPr dirty="0" sz="3200" spc="-9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231F20"/>
                </a:solidFill>
                <a:latin typeface="Times New Roman"/>
                <a:cs typeface="Times New Roman"/>
              </a:rPr>
              <a:t>etc.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75005" y="387604"/>
          <a:ext cx="11648440" cy="6083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4255"/>
                <a:gridCol w="1372234"/>
                <a:gridCol w="1525905"/>
                <a:gridCol w="1983104"/>
                <a:gridCol w="1830070"/>
                <a:gridCol w="1067434"/>
                <a:gridCol w="1557020"/>
              </a:tblGrid>
              <a:tr h="10176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Zones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Altitude</a:t>
                      </a:r>
                      <a:r>
                        <a:rPr dirty="0" sz="2000" spc="-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(m)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R="163830">
                        <a:lnSpc>
                          <a:spcPts val="2350"/>
                        </a:lnSpc>
                        <a:spcBef>
                          <a:spcPts val="165"/>
                        </a:spcBef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Mean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annual  rainfall</a:t>
                      </a:r>
                      <a:r>
                        <a:rPr dirty="0" sz="200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(mm)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67310">
                        <a:lnSpc>
                          <a:spcPts val="2350"/>
                        </a:lnSpc>
                        <a:spcBef>
                          <a:spcPts val="16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Length of</a:t>
                      </a:r>
                      <a:r>
                        <a:rPr dirty="0" sz="200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growing  periods</a:t>
                      </a:r>
                      <a:r>
                        <a:rPr dirty="0" sz="20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(days)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123825">
                        <a:lnSpc>
                          <a:spcPts val="2350"/>
                        </a:lnSpc>
                        <a:spcBef>
                          <a:spcPts val="165"/>
                        </a:spcBef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Mean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annual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temperature</a:t>
                      </a:r>
                      <a:r>
                        <a:rPr dirty="0" sz="200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baseline="25641" sz="1950" spc="7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C)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78105">
                        <a:lnSpc>
                          <a:spcPts val="2350"/>
                        </a:lnSpc>
                        <a:spcBef>
                          <a:spcPts val="16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Area  share</a:t>
                      </a:r>
                      <a:r>
                        <a:rPr dirty="0" sz="200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(%)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8D08D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92710" marR="35623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2000" spc="-5">
                          <a:latin typeface="Carlito"/>
                          <a:cs typeface="Carlito"/>
                        </a:rPr>
                        <a:t>Global  </a:t>
                      </a:r>
                      <a:r>
                        <a:rPr dirty="0" sz="2000" spc="-20">
                          <a:latin typeface="Carlito"/>
                          <a:cs typeface="Carlito"/>
                        </a:rPr>
                        <a:t>E</a:t>
                      </a:r>
                      <a:r>
                        <a:rPr dirty="0" sz="2000" spc="-5">
                          <a:latin typeface="Carlito"/>
                          <a:cs typeface="Carlito"/>
                        </a:rPr>
                        <a:t>q</a:t>
                      </a:r>
                      <a:r>
                        <a:rPr dirty="0" sz="2000" spc="5">
                          <a:latin typeface="Carlito"/>
                          <a:cs typeface="Carlito"/>
                        </a:rPr>
                        <a:t>u</a:t>
                      </a:r>
                      <a:r>
                        <a:rPr dirty="0" sz="2000">
                          <a:latin typeface="Carlito"/>
                          <a:cs typeface="Carlito"/>
                        </a:rPr>
                        <a:t>i</a:t>
                      </a:r>
                      <a:r>
                        <a:rPr dirty="0" sz="2000" spc="-35">
                          <a:latin typeface="Carlito"/>
                          <a:cs typeface="Carlito"/>
                        </a:rPr>
                        <a:t>v</a:t>
                      </a:r>
                      <a:r>
                        <a:rPr dirty="0" sz="2000">
                          <a:latin typeface="Carlito"/>
                          <a:cs typeface="Carlito"/>
                        </a:rPr>
                        <a:t>al</a:t>
                      </a:r>
                      <a:r>
                        <a:rPr dirty="0" sz="2000" spc="-10">
                          <a:latin typeface="Carlito"/>
                          <a:cs typeface="Carlito"/>
                        </a:rPr>
                        <a:t>e</a:t>
                      </a:r>
                      <a:r>
                        <a:rPr dirty="0" sz="2000">
                          <a:latin typeface="Carlito"/>
                          <a:cs typeface="Carlito"/>
                        </a:rPr>
                        <a:t>ce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dirty="0" sz="2000" spc="-10">
                          <a:latin typeface="Carlito"/>
                          <a:cs typeface="Carlito"/>
                        </a:rPr>
                        <a:t>Afro</a:t>
                      </a:r>
                      <a:r>
                        <a:rPr dirty="0" sz="2000" spc="-2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000">
                          <a:latin typeface="Carlito"/>
                          <a:cs typeface="Carlito"/>
                        </a:rPr>
                        <a:t>Alpine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2710" marR="232410">
                        <a:lnSpc>
                          <a:spcPct val="290000"/>
                        </a:lnSpc>
                      </a:pPr>
                      <a:r>
                        <a:rPr dirty="0" sz="2000" spc="-35">
                          <a:latin typeface="Carlito"/>
                          <a:cs typeface="Carlito"/>
                        </a:rPr>
                        <a:t>Temperate  </a:t>
                      </a:r>
                      <a:r>
                        <a:rPr dirty="0" sz="2000">
                          <a:latin typeface="Carlito"/>
                          <a:cs typeface="Carlito"/>
                        </a:rPr>
                        <a:t>Sub</a:t>
                      </a:r>
                      <a:r>
                        <a:rPr dirty="0" sz="2000" spc="-7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000" spc="-10">
                          <a:latin typeface="Carlito"/>
                          <a:cs typeface="Carlito"/>
                        </a:rPr>
                        <a:t>tropical  </a:t>
                      </a:r>
                      <a:r>
                        <a:rPr dirty="0" sz="2000" spc="-25">
                          <a:latin typeface="Carlito"/>
                          <a:cs typeface="Carlito"/>
                        </a:rPr>
                        <a:t>Tropical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dirty="0" sz="2000" spc="-5">
                          <a:latin typeface="Carlito"/>
                          <a:cs typeface="Carlito"/>
                        </a:rPr>
                        <a:t>Desert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919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2000" spc="-35" i="1">
                          <a:latin typeface="Times New Roman"/>
                          <a:cs typeface="Times New Roman"/>
                        </a:rPr>
                        <a:t>Wurch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(cold</a:t>
                      </a:r>
                      <a:r>
                        <a:rPr dirty="0" sz="20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to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0604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moist)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32385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&gt;3,200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6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900-2,200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54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211–365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Below</a:t>
                      </a:r>
                      <a:r>
                        <a:rPr dirty="0" sz="20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10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0.98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920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920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2000" i="1">
                          <a:latin typeface="Times New Roman"/>
                          <a:cs typeface="Times New Roman"/>
                        </a:rPr>
                        <a:t>Dega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(cool to</a:t>
                      </a:r>
                      <a:r>
                        <a:rPr dirty="0" sz="200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humid)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32258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2,300</a:t>
                      </a:r>
                      <a:r>
                        <a:rPr dirty="0" sz="20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-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39560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3,200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63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900-1,200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17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121–210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≥11.5–17.5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9.94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920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91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2000" spc="-35" i="1">
                          <a:latin typeface="Times New Roman"/>
                          <a:cs typeface="Times New Roman"/>
                        </a:rPr>
                        <a:t>Weyna </a:t>
                      </a:r>
                      <a:r>
                        <a:rPr dirty="0" sz="2000" i="1">
                          <a:latin typeface="Times New Roman"/>
                          <a:cs typeface="Times New Roman"/>
                        </a:rPr>
                        <a:t>Dega</a:t>
                      </a:r>
                      <a:r>
                        <a:rPr dirty="0" sz="2000" spc="-1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(cool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0604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sub</a:t>
                      </a:r>
                      <a:r>
                        <a:rPr dirty="0" sz="20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humid)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1,500 -</a:t>
                      </a:r>
                      <a:r>
                        <a:rPr dirty="0" sz="20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2300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63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800-1,200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2000" spc="5">
                          <a:latin typeface="Times New Roman"/>
                          <a:cs typeface="Times New Roman"/>
                        </a:rPr>
                        <a:t>91–120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&gt;17.5 –</a:t>
                      </a:r>
                      <a:r>
                        <a:rPr dirty="0" sz="20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20.0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26.75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920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919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2000" i="1">
                          <a:latin typeface="Times New Roman"/>
                          <a:cs typeface="Times New Roman"/>
                        </a:rPr>
                        <a:t>Kola </a:t>
                      </a:r>
                      <a:r>
                        <a:rPr dirty="0" sz="2000" spc="-25">
                          <a:latin typeface="Times New Roman"/>
                          <a:cs typeface="Times New Roman"/>
                        </a:rPr>
                        <a:t>(Warm</a:t>
                      </a:r>
                      <a:r>
                        <a:rPr dirty="0" sz="200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semiarid)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2000" spc="5">
                          <a:latin typeface="Times New Roman"/>
                          <a:cs typeface="Times New Roman"/>
                        </a:rPr>
                        <a:t>500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20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1,500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54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200-800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54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2000" spc="5">
                          <a:latin typeface="Times New Roman"/>
                          <a:cs typeface="Times New Roman"/>
                        </a:rPr>
                        <a:t>46–90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&gt;20.0 –</a:t>
                      </a:r>
                      <a:r>
                        <a:rPr dirty="0" sz="20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27.5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52.94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920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845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2000" spc="-10" i="1">
                          <a:latin typeface="Times New Roman"/>
                          <a:cs typeface="Times New Roman"/>
                        </a:rPr>
                        <a:t>Berha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(Hot</a:t>
                      </a:r>
                      <a:r>
                        <a:rPr dirty="0" sz="20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arid)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419734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&lt;500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54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Below</a:t>
                      </a:r>
                      <a:r>
                        <a:rPr dirty="0" sz="20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200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54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2000" spc="5">
                          <a:latin typeface="Times New Roman"/>
                          <a:cs typeface="Times New Roman"/>
                        </a:rPr>
                        <a:t>0–45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81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&gt;27.5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9.39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920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2288" y="265633"/>
            <a:ext cx="11576050" cy="612013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469900" marR="1062355" indent="-457200">
              <a:lnSpc>
                <a:spcPts val="3760"/>
              </a:lnSpc>
              <a:spcBef>
                <a:spcPts val="295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z="3200">
                <a:latin typeface="Times New Roman"/>
                <a:cs typeface="Times New Roman"/>
              </a:rPr>
              <a:t>Climate Change/Global </a:t>
            </a:r>
            <a:r>
              <a:rPr dirty="0" sz="3200" spc="-30">
                <a:latin typeface="Times New Roman"/>
                <a:cs typeface="Times New Roman"/>
              </a:rPr>
              <a:t>Warming: </a:t>
            </a:r>
            <a:r>
              <a:rPr dirty="0" sz="3200">
                <a:latin typeface="Times New Roman"/>
                <a:cs typeface="Times New Roman"/>
              </a:rPr>
              <a:t>Causes, Consequences</a:t>
            </a:r>
            <a:r>
              <a:rPr dirty="0" sz="3200" spc="-1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and  Response</a:t>
            </a:r>
            <a:r>
              <a:rPr dirty="0" sz="3200" spc="-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Mechanisms</a:t>
            </a:r>
            <a:endParaRPr sz="3200">
              <a:latin typeface="Times New Roman"/>
              <a:cs typeface="Times New Roman"/>
            </a:endParaRPr>
          </a:p>
          <a:p>
            <a:pPr lvl="1" marL="652780" indent="-457200">
              <a:lnSpc>
                <a:spcPct val="100000"/>
              </a:lnSpc>
              <a:spcBef>
                <a:spcPts val="2825"/>
              </a:spcBef>
              <a:buFont typeface="Wingdings"/>
              <a:buChar char=""/>
              <a:tabLst>
                <a:tab pos="652780" algn="l"/>
              </a:tabLst>
            </a:pPr>
            <a:r>
              <a:rPr dirty="0" sz="3200" i="1">
                <a:latin typeface="Times New Roman"/>
                <a:cs typeface="Times New Roman"/>
              </a:rPr>
              <a:t>Climate change is natural and has always been</a:t>
            </a:r>
            <a:r>
              <a:rPr dirty="0" sz="3200" spc="-140" i="1">
                <a:latin typeface="Times New Roman"/>
                <a:cs typeface="Times New Roman"/>
              </a:rPr>
              <a:t> </a:t>
            </a:r>
            <a:r>
              <a:rPr dirty="0" sz="3200" spc="-20" i="1">
                <a:latin typeface="Times New Roman"/>
                <a:cs typeface="Times New Roman"/>
              </a:rPr>
              <a:t>there.</a:t>
            </a:r>
            <a:endParaRPr sz="3200">
              <a:latin typeface="Times New Roman"/>
              <a:cs typeface="Times New Roman"/>
            </a:endParaRPr>
          </a:p>
          <a:p>
            <a:pPr marL="652780" marR="5080" indent="-457200">
              <a:lnSpc>
                <a:spcPts val="3760"/>
              </a:lnSpc>
              <a:spcBef>
                <a:spcPts val="2375"/>
              </a:spcBef>
              <a:buFont typeface="Wingdings"/>
              <a:buChar char=""/>
              <a:tabLst>
                <a:tab pos="652780" algn="l"/>
              </a:tabLst>
            </a:pPr>
            <a:r>
              <a:rPr dirty="0" sz="3200">
                <a:latin typeface="Times New Roman"/>
                <a:cs typeface="Times New Roman"/>
              </a:rPr>
              <a:t>It </a:t>
            </a:r>
            <a:r>
              <a:rPr dirty="0" sz="3200" spc="-5">
                <a:latin typeface="Times New Roman"/>
                <a:cs typeface="Times New Roman"/>
              </a:rPr>
              <a:t>is </a:t>
            </a:r>
            <a:r>
              <a:rPr dirty="0" sz="3200">
                <a:latin typeface="Times New Roman"/>
                <a:cs typeface="Times New Roman"/>
              </a:rPr>
              <a:t>a change in the state of the climate by changes for an</a:t>
            </a:r>
            <a:r>
              <a:rPr dirty="0" sz="3200" spc="-7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extended  period of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time</a:t>
            </a:r>
            <a:endParaRPr sz="3200">
              <a:latin typeface="Times New Roman"/>
              <a:cs typeface="Times New Roman"/>
            </a:endParaRPr>
          </a:p>
          <a:p>
            <a:pPr lvl="1" marL="1158875" indent="-457834">
              <a:lnSpc>
                <a:spcPct val="100000"/>
              </a:lnSpc>
              <a:spcBef>
                <a:spcPts val="2710"/>
              </a:spcBef>
              <a:buFont typeface="Wingdings"/>
              <a:buChar char=""/>
              <a:tabLst>
                <a:tab pos="1159510" algn="l"/>
              </a:tabLst>
            </a:pPr>
            <a:r>
              <a:rPr dirty="0" sz="3200" b="1" i="1">
                <a:latin typeface="Times New Roman"/>
                <a:cs typeface="Times New Roman"/>
              </a:rPr>
              <a:t>Current </a:t>
            </a:r>
            <a:r>
              <a:rPr dirty="0" sz="3200" spc="-20" b="1" i="1">
                <a:latin typeface="Times New Roman"/>
                <a:cs typeface="Times New Roman"/>
              </a:rPr>
              <a:t>Trends </a:t>
            </a:r>
            <a:r>
              <a:rPr dirty="0" sz="3200" b="1" i="1">
                <a:latin typeface="Times New Roman"/>
                <a:cs typeface="Times New Roman"/>
              </a:rPr>
              <a:t>of Climate in</a:t>
            </a:r>
            <a:r>
              <a:rPr dirty="0" sz="3200" spc="-35" b="1" i="1">
                <a:latin typeface="Times New Roman"/>
                <a:cs typeface="Times New Roman"/>
              </a:rPr>
              <a:t> </a:t>
            </a:r>
            <a:r>
              <a:rPr dirty="0" sz="3200" spc="-5" b="1" i="1">
                <a:latin typeface="Times New Roman"/>
                <a:cs typeface="Times New Roman"/>
              </a:rPr>
              <a:t>Ethiopia: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450">
              <a:latin typeface="Times New Roman"/>
              <a:cs typeface="Times New Roman"/>
            </a:endParaRPr>
          </a:p>
          <a:p>
            <a:pPr marL="652780" indent="-457200">
              <a:lnSpc>
                <a:spcPct val="100000"/>
              </a:lnSpc>
              <a:buFont typeface="Wingdings"/>
              <a:buChar char=""/>
              <a:tabLst>
                <a:tab pos="652780" algn="l"/>
              </a:tabLst>
            </a:pPr>
            <a:r>
              <a:rPr dirty="0" sz="3200">
                <a:latin typeface="Times New Roman"/>
                <a:cs typeface="Times New Roman"/>
              </a:rPr>
              <a:t>Ethiopian climate experiences extremes such as drought, flood</a:t>
            </a:r>
            <a:r>
              <a:rPr dirty="0" sz="3200" spc="-1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etc.</a:t>
            </a:r>
            <a:endParaRPr sz="3200">
              <a:latin typeface="Times New Roman"/>
              <a:cs typeface="Times New Roman"/>
            </a:endParaRPr>
          </a:p>
          <a:p>
            <a:pPr lvl="1" marL="786130" marR="715010" indent="-457834">
              <a:lnSpc>
                <a:spcPts val="3760"/>
              </a:lnSpc>
              <a:spcBef>
                <a:spcPts val="1914"/>
              </a:spcBef>
              <a:buFont typeface="Wingdings"/>
              <a:buChar char=""/>
              <a:tabLst>
                <a:tab pos="786130" algn="l"/>
                <a:tab pos="786765" algn="l"/>
              </a:tabLst>
            </a:pPr>
            <a:r>
              <a:rPr dirty="0" sz="3200">
                <a:latin typeface="Times New Roman"/>
                <a:cs typeface="Times New Roman"/>
              </a:rPr>
              <a:t>Ethiopia ranked 5th out of 184 countries in terms of its risk</a:t>
            </a:r>
            <a:r>
              <a:rPr dirty="0" sz="3200" spc="-17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of  drought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9920" y="353949"/>
            <a:ext cx="11804650" cy="55848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dirty="0" sz="3200">
                <a:latin typeface="Times New Roman"/>
                <a:cs typeface="Times New Roman"/>
              </a:rPr>
              <a:t>12 extreme </a:t>
            </a:r>
            <a:r>
              <a:rPr dirty="0" sz="3200" spc="5">
                <a:latin typeface="Times New Roman"/>
                <a:cs typeface="Times New Roman"/>
              </a:rPr>
              <a:t>drought events </a:t>
            </a:r>
            <a:r>
              <a:rPr dirty="0" sz="3200">
                <a:latin typeface="Times New Roman"/>
                <a:cs typeface="Times New Roman"/>
              </a:rPr>
              <a:t>were recorded between 1900 </a:t>
            </a:r>
            <a:r>
              <a:rPr dirty="0" sz="3200" spc="5">
                <a:latin typeface="Times New Roman"/>
                <a:cs typeface="Times New Roman"/>
              </a:rPr>
              <a:t>and</a:t>
            </a:r>
            <a:r>
              <a:rPr dirty="0" sz="3200" spc="-165">
                <a:latin typeface="Times New Roman"/>
                <a:cs typeface="Times New Roman"/>
              </a:rPr>
              <a:t> </a:t>
            </a:r>
            <a:r>
              <a:rPr dirty="0" sz="3200" spc="5">
                <a:latin typeface="Times New Roman"/>
                <a:cs typeface="Times New Roman"/>
              </a:rPr>
              <a:t>2010.</a:t>
            </a:r>
            <a:endParaRPr sz="3200">
              <a:latin typeface="Times New Roman"/>
              <a:cs typeface="Times New Roman"/>
            </a:endParaRPr>
          </a:p>
          <a:p>
            <a:pPr marL="469900" marR="109855" indent="-457200">
              <a:lnSpc>
                <a:spcPts val="3760"/>
              </a:lnSpc>
              <a:spcBef>
                <a:spcPts val="286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dirty="0" sz="3200" spc="5">
                <a:latin typeface="Times New Roman"/>
                <a:cs typeface="Times New Roman"/>
              </a:rPr>
              <a:t>Among </a:t>
            </a:r>
            <a:r>
              <a:rPr dirty="0" sz="3200">
                <a:latin typeface="Times New Roman"/>
                <a:cs typeface="Times New Roman"/>
              </a:rPr>
              <a:t>the </a:t>
            </a:r>
            <a:r>
              <a:rPr dirty="0" sz="3200" spc="5">
                <a:latin typeface="Times New Roman"/>
                <a:cs typeface="Times New Roman"/>
              </a:rPr>
              <a:t>12, </a:t>
            </a:r>
            <a:r>
              <a:rPr dirty="0" sz="3200">
                <a:latin typeface="Times New Roman"/>
                <a:cs typeface="Times New Roman"/>
              </a:rPr>
              <a:t>seven of the drought </a:t>
            </a:r>
            <a:r>
              <a:rPr dirty="0" sz="3200" spc="5">
                <a:latin typeface="Times New Roman"/>
                <a:cs typeface="Times New Roman"/>
              </a:rPr>
              <a:t>events occurred </a:t>
            </a:r>
            <a:r>
              <a:rPr dirty="0" sz="3200">
                <a:latin typeface="Times New Roman"/>
                <a:cs typeface="Times New Roman"/>
              </a:rPr>
              <a:t>since 1980.</a:t>
            </a:r>
            <a:r>
              <a:rPr dirty="0" sz="3200" spc="-2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The  majority of these resulted in</a:t>
            </a:r>
            <a:r>
              <a:rPr dirty="0" sz="3200" spc="-6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famines.</a:t>
            </a:r>
            <a:endParaRPr sz="32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2895"/>
              </a:spcBef>
              <a:buFont typeface="Wingdings"/>
              <a:buChar char=""/>
              <a:tabLst>
                <a:tab pos="469900" algn="l"/>
              </a:tabLst>
            </a:pPr>
            <a:r>
              <a:rPr dirty="0" sz="3200" spc="-20" b="1" i="1">
                <a:latin typeface="Times New Roman"/>
                <a:cs typeface="Times New Roman"/>
              </a:rPr>
              <a:t>Trends </a:t>
            </a:r>
            <a:r>
              <a:rPr dirty="0" sz="3200" spc="-5" b="1" i="1">
                <a:latin typeface="Times New Roman"/>
                <a:cs typeface="Times New Roman"/>
              </a:rPr>
              <a:t>in </a:t>
            </a:r>
            <a:r>
              <a:rPr dirty="0" sz="3200" spc="-25" b="1" i="1">
                <a:latin typeface="Times New Roman"/>
                <a:cs typeface="Times New Roman"/>
              </a:rPr>
              <a:t>Temperature</a:t>
            </a:r>
            <a:r>
              <a:rPr dirty="0" sz="3200" spc="-45" b="1" i="1">
                <a:latin typeface="Times New Roman"/>
                <a:cs typeface="Times New Roman"/>
              </a:rPr>
              <a:t> </a:t>
            </a:r>
            <a:r>
              <a:rPr dirty="0" sz="3200" spc="-30" b="1" i="1">
                <a:latin typeface="Times New Roman"/>
                <a:cs typeface="Times New Roman"/>
              </a:rPr>
              <a:t>Variability:</a:t>
            </a:r>
            <a:endParaRPr sz="3200">
              <a:latin typeface="Times New Roman"/>
              <a:cs typeface="Times New Roman"/>
            </a:endParaRPr>
          </a:p>
          <a:p>
            <a:pPr marL="483234" indent="-457834">
              <a:lnSpc>
                <a:spcPts val="3800"/>
              </a:lnSpc>
              <a:spcBef>
                <a:spcPts val="2140"/>
              </a:spcBef>
              <a:buFont typeface="Wingdings"/>
              <a:buChar char=""/>
              <a:tabLst>
                <a:tab pos="483870" algn="l"/>
              </a:tabLst>
            </a:pPr>
            <a:r>
              <a:rPr dirty="0" sz="3200">
                <a:latin typeface="Times New Roman"/>
                <a:cs typeface="Times New Roman"/>
              </a:rPr>
              <a:t>Ethiopia has experienced climatic changes. Mean annual</a:t>
            </a:r>
            <a:r>
              <a:rPr dirty="0" sz="3200" spc="-60">
                <a:latin typeface="Times New Roman"/>
                <a:cs typeface="Times New Roman"/>
              </a:rPr>
              <a:t> </a:t>
            </a:r>
            <a:r>
              <a:rPr dirty="0" sz="3200" spc="-10" i="1">
                <a:latin typeface="Times New Roman"/>
                <a:cs typeface="Times New Roman"/>
              </a:rPr>
              <a:t>temperature</a:t>
            </a:r>
            <a:endParaRPr sz="3200">
              <a:latin typeface="Times New Roman"/>
              <a:cs typeface="Times New Roman"/>
            </a:endParaRPr>
          </a:p>
          <a:p>
            <a:pPr marL="483234">
              <a:lnSpc>
                <a:spcPts val="3800"/>
              </a:lnSpc>
            </a:pPr>
            <a:r>
              <a:rPr dirty="0" sz="3200">
                <a:latin typeface="Times New Roman"/>
                <a:cs typeface="Times New Roman"/>
              </a:rPr>
              <a:t>has shown 0.2</a:t>
            </a:r>
            <a:r>
              <a:rPr dirty="0" sz="3200">
                <a:latin typeface="Carlito"/>
                <a:cs typeface="Carlito"/>
              </a:rPr>
              <a:t>°</a:t>
            </a:r>
            <a:r>
              <a:rPr dirty="0" sz="3200">
                <a:latin typeface="Times New Roman"/>
                <a:cs typeface="Times New Roman"/>
              </a:rPr>
              <a:t>C to 0.28</a:t>
            </a:r>
            <a:r>
              <a:rPr dirty="0" sz="3200">
                <a:latin typeface="Carlito"/>
                <a:cs typeface="Carlito"/>
              </a:rPr>
              <a:t>°</a:t>
            </a:r>
            <a:r>
              <a:rPr dirty="0" sz="3200">
                <a:latin typeface="Times New Roman"/>
                <a:cs typeface="Times New Roman"/>
              </a:rPr>
              <a:t>C rise per </a:t>
            </a:r>
            <a:r>
              <a:rPr dirty="0" sz="3200" spc="5">
                <a:latin typeface="Times New Roman"/>
                <a:cs typeface="Times New Roman"/>
              </a:rPr>
              <a:t>decade </a:t>
            </a:r>
            <a:r>
              <a:rPr dirty="0" sz="3200">
                <a:latin typeface="Times New Roman"/>
                <a:cs typeface="Times New Roman"/>
              </a:rPr>
              <a:t>over the last </a:t>
            </a:r>
            <a:r>
              <a:rPr dirty="0" sz="3200" spc="-5">
                <a:latin typeface="Times New Roman"/>
                <a:cs typeface="Times New Roman"/>
              </a:rPr>
              <a:t>40-50</a:t>
            </a:r>
            <a:r>
              <a:rPr dirty="0" sz="3200" spc="-9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years.</a:t>
            </a:r>
            <a:endParaRPr sz="3200">
              <a:latin typeface="Times New Roman"/>
              <a:cs typeface="Times New Roman"/>
            </a:endParaRPr>
          </a:p>
          <a:p>
            <a:pPr marL="483234" marR="88900" indent="-457200">
              <a:lnSpc>
                <a:spcPct val="150100"/>
              </a:lnSpc>
              <a:spcBef>
                <a:spcPts val="1545"/>
              </a:spcBef>
              <a:buFont typeface="Wingdings"/>
              <a:buChar char=""/>
              <a:tabLst>
                <a:tab pos="483234" algn="l"/>
                <a:tab pos="483870" algn="l"/>
                <a:tab pos="944880" algn="l"/>
                <a:tab pos="1724025" algn="l"/>
                <a:tab pos="2228215" algn="l"/>
                <a:tab pos="3684270" algn="l"/>
                <a:tab pos="5816600" algn="l"/>
                <a:tab pos="6344920" algn="l"/>
                <a:tab pos="7438390" algn="l"/>
                <a:tab pos="8546465" algn="l"/>
                <a:tab pos="9279255" algn="l"/>
                <a:tab pos="10238105" algn="l"/>
              </a:tabLst>
            </a:pPr>
            <a:r>
              <a:rPr dirty="0" sz="3200">
                <a:latin typeface="Times New Roman"/>
                <a:cs typeface="Times New Roman"/>
              </a:rPr>
              <a:t>A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rise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15">
                <a:latin typeface="Times New Roman"/>
                <a:cs typeface="Times New Roman"/>
              </a:rPr>
              <a:t>i</a:t>
            </a:r>
            <a:r>
              <a:rPr dirty="0" sz="3200">
                <a:latin typeface="Times New Roman"/>
                <a:cs typeface="Times New Roman"/>
              </a:rPr>
              <a:t>n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a</a:t>
            </a:r>
            <a:r>
              <a:rPr dirty="0" sz="3200" spc="10">
                <a:latin typeface="Times New Roman"/>
                <a:cs typeface="Times New Roman"/>
              </a:rPr>
              <a:t>v</a:t>
            </a:r>
            <a:r>
              <a:rPr dirty="0" sz="3200">
                <a:latin typeface="Times New Roman"/>
                <a:cs typeface="Times New Roman"/>
              </a:rPr>
              <a:t>erage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temper</a:t>
            </a:r>
            <a:r>
              <a:rPr dirty="0" sz="3200" spc="-15">
                <a:latin typeface="Times New Roman"/>
                <a:cs typeface="Times New Roman"/>
              </a:rPr>
              <a:t>a</a:t>
            </a:r>
            <a:r>
              <a:rPr dirty="0" sz="3200">
                <a:latin typeface="Times New Roman"/>
                <a:cs typeface="Times New Roman"/>
              </a:rPr>
              <a:t>ture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10">
                <a:latin typeface="Times New Roman"/>
                <a:cs typeface="Times New Roman"/>
              </a:rPr>
              <a:t>o</a:t>
            </a:r>
            <a:r>
              <a:rPr dirty="0" sz="3200">
                <a:latin typeface="Times New Roman"/>
                <a:cs typeface="Times New Roman"/>
              </a:rPr>
              <a:t>f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about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5">
                <a:latin typeface="Times New Roman"/>
                <a:cs typeface="Times New Roman"/>
              </a:rPr>
              <a:t>1</a:t>
            </a:r>
            <a:r>
              <a:rPr dirty="0" sz="3200" spc="-10">
                <a:latin typeface="Times New Roman"/>
                <a:cs typeface="Times New Roman"/>
              </a:rPr>
              <a:t>.</a:t>
            </a:r>
            <a:r>
              <a:rPr dirty="0" sz="3200" spc="5">
                <a:latin typeface="Times New Roman"/>
                <a:cs typeface="Times New Roman"/>
              </a:rPr>
              <a:t>3</a:t>
            </a:r>
            <a:r>
              <a:rPr dirty="0" sz="3200" spc="-10">
                <a:latin typeface="Carlito"/>
                <a:cs typeface="Carlito"/>
              </a:rPr>
              <a:t>°</a:t>
            </a:r>
            <a:r>
              <a:rPr dirty="0" sz="3200">
                <a:latin typeface="Times New Roman"/>
                <a:cs typeface="Times New Roman"/>
              </a:rPr>
              <a:t>C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5">
                <a:latin typeface="Times New Roman"/>
                <a:cs typeface="Times New Roman"/>
              </a:rPr>
              <a:t>ha</a:t>
            </a:r>
            <a:r>
              <a:rPr dirty="0" sz="3200">
                <a:latin typeface="Times New Roman"/>
                <a:cs typeface="Times New Roman"/>
              </a:rPr>
              <a:t>s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been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observed  </a:t>
            </a:r>
            <a:r>
              <a:rPr dirty="0" sz="3200">
                <a:latin typeface="Times New Roman"/>
                <a:cs typeface="Times New Roman"/>
              </a:rPr>
              <a:t>between </a:t>
            </a:r>
            <a:r>
              <a:rPr dirty="0" sz="3200" spc="5">
                <a:latin typeface="Times New Roman"/>
                <a:cs typeface="Times New Roman"/>
              </a:rPr>
              <a:t>1960 and</a:t>
            </a:r>
            <a:r>
              <a:rPr dirty="0" sz="3200" spc="-70">
                <a:latin typeface="Times New Roman"/>
                <a:cs typeface="Times New Roman"/>
              </a:rPr>
              <a:t> </a:t>
            </a:r>
            <a:r>
              <a:rPr dirty="0" sz="3200" spc="5">
                <a:latin typeface="Times New Roman"/>
                <a:cs typeface="Times New Roman"/>
              </a:rPr>
              <a:t>2006</a:t>
            </a:r>
            <a:r>
              <a:rPr dirty="0" sz="1800" spc="5" i="1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7093" y="142087"/>
            <a:ext cx="11560175" cy="5883910"/>
          </a:xfrm>
          <a:prstGeom prst="rect">
            <a:avLst/>
          </a:prstGeom>
        </p:spPr>
        <p:txBody>
          <a:bodyPr wrap="square" lIns="0" tIns="277495" rIns="0" bIns="0" rtlCol="0" vert="horz">
            <a:spAutoFit/>
          </a:bodyPr>
          <a:lstStyle/>
          <a:p>
            <a:pPr algn="just" marL="523240" indent="-457834">
              <a:lnSpc>
                <a:spcPct val="100000"/>
              </a:lnSpc>
              <a:spcBef>
                <a:spcPts val="2185"/>
              </a:spcBef>
              <a:buFont typeface="Wingdings"/>
              <a:buChar char=""/>
              <a:tabLst>
                <a:tab pos="523875" algn="l"/>
              </a:tabLst>
            </a:pPr>
            <a:r>
              <a:rPr dirty="0" sz="3200" spc="-5" b="1">
                <a:latin typeface="Carlito"/>
                <a:cs typeface="Carlito"/>
              </a:rPr>
              <a:t>Causes </a:t>
            </a:r>
            <a:r>
              <a:rPr dirty="0" sz="3200" b="1">
                <a:latin typeface="Carlito"/>
                <a:cs typeface="Carlito"/>
              </a:rPr>
              <a:t>of </a:t>
            </a:r>
            <a:r>
              <a:rPr dirty="0" sz="3200" spc="-10" b="1">
                <a:latin typeface="Carlito"/>
                <a:cs typeface="Carlito"/>
              </a:rPr>
              <a:t>Climate</a:t>
            </a:r>
            <a:r>
              <a:rPr dirty="0" sz="3200" spc="-45" b="1">
                <a:latin typeface="Carlito"/>
                <a:cs typeface="Carlito"/>
              </a:rPr>
              <a:t> </a:t>
            </a:r>
            <a:r>
              <a:rPr dirty="0" sz="3200" spc="-10" b="1">
                <a:latin typeface="Carlito"/>
                <a:cs typeface="Carlito"/>
              </a:rPr>
              <a:t>Change:</a:t>
            </a:r>
            <a:endParaRPr sz="3200">
              <a:latin typeface="Carlito"/>
              <a:cs typeface="Carlito"/>
            </a:endParaRPr>
          </a:p>
          <a:p>
            <a:pPr algn="just" marL="523240" indent="-457834">
              <a:lnSpc>
                <a:spcPct val="100000"/>
              </a:lnSpc>
              <a:spcBef>
                <a:spcPts val="2085"/>
              </a:spcBef>
              <a:buFont typeface="Wingdings"/>
              <a:buChar char=""/>
              <a:tabLst>
                <a:tab pos="523875" algn="l"/>
              </a:tabLst>
            </a:pPr>
            <a:r>
              <a:rPr dirty="0" sz="3200">
                <a:latin typeface="Times New Roman"/>
                <a:cs typeface="Times New Roman"/>
              </a:rPr>
              <a:t>Can be categorized as anthropogenic/manmade </a:t>
            </a:r>
            <a:r>
              <a:rPr dirty="0" sz="3200" spc="5">
                <a:latin typeface="Times New Roman"/>
                <a:cs typeface="Times New Roman"/>
              </a:rPr>
              <a:t>and </a:t>
            </a:r>
            <a:r>
              <a:rPr dirty="0" sz="3200">
                <a:latin typeface="Times New Roman"/>
                <a:cs typeface="Times New Roman"/>
              </a:rPr>
              <a:t>natural</a:t>
            </a:r>
            <a:r>
              <a:rPr dirty="0" sz="3200" spc="-7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causes:</a:t>
            </a:r>
            <a:endParaRPr sz="3200">
              <a:latin typeface="Times New Roman"/>
              <a:cs typeface="Times New Roman"/>
            </a:endParaRPr>
          </a:p>
          <a:p>
            <a:pPr algn="just" marL="66040">
              <a:lnSpc>
                <a:spcPct val="100000"/>
              </a:lnSpc>
              <a:spcBef>
                <a:spcPts val="2010"/>
              </a:spcBef>
            </a:pPr>
            <a:r>
              <a:rPr dirty="0" sz="3200" b="1" i="1">
                <a:latin typeface="Carlito"/>
                <a:cs typeface="Carlito"/>
              </a:rPr>
              <a:t>a) </a:t>
            </a:r>
            <a:r>
              <a:rPr dirty="0" sz="3200" spc="-5" b="1" i="1">
                <a:latin typeface="Carlito"/>
                <a:cs typeface="Carlito"/>
              </a:rPr>
              <a:t>Natural</a:t>
            </a:r>
            <a:r>
              <a:rPr dirty="0" sz="3200" spc="-15" b="1" i="1">
                <a:latin typeface="Carlito"/>
                <a:cs typeface="Carlito"/>
              </a:rPr>
              <a:t> </a:t>
            </a:r>
            <a:r>
              <a:rPr dirty="0" sz="3200" spc="-5" b="1" i="1">
                <a:latin typeface="Carlito"/>
                <a:cs typeface="Carlito"/>
              </a:rPr>
              <a:t>Causes:</a:t>
            </a:r>
            <a:endParaRPr sz="3200">
              <a:latin typeface="Carlito"/>
              <a:cs typeface="Carlito"/>
            </a:endParaRPr>
          </a:p>
          <a:p>
            <a:pPr algn="just" marL="469900" indent="-457200">
              <a:lnSpc>
                <a:spcPct val="100000"/>
              </a:lnSpc>
              <a:spcBef>
                <a:spcPts val="2100"/>
              </a:spcBef>
              <a:buFont typeface="Wingdings"/>
              <a:buChar char=""/>
              <a:tabLst>
                <a:tab pos="469900" algn="l"/>
              </a:tabLst>
            </a:pPr>
            <a:r>
              <a:rPr dirty="0" sz="3200" b="1" i="1">
                <a:latin typeface="Times New Roman"/>
                <a:cs typeface="Times New Roman"/>
              </a:rPr>
              <a:t>Earth orbital</a:t>
            </a:r>
            <a:r>
              <a:rPr dirty="0" sz="3200" spc="-40" b="1" i="1">
                <a:latin typeface="Times New Roman"/>
                <a:cs typeface="Times New Roman"/>
              </a:rPr>
              <a:t> </a:t>
            </a:r>
            <a:r>
              <a:rPr dirty="0" sz="3200" b="1" i="1">
                <a:latin typeface="Times New Roman"/>
                <a:cs typeface="Times New Roman"/>
              </a:rPr>
              <a:t>changes</a:t>
            </a:r>
            <a:r>
              <a:rPr dirty="0" sz="1800" b="1">
                <a:latin typeface="Times New Roman"/>
                <a:cs typeface="Times New Roman"/>
              </a:rPr>
              <a:t>:</a:t>
            </a:r>
            <a:endParaRPr sz="1800">
              <a:latin typeface="Times New Roman"/>
              <a:cs typeface="Times New Roman"/>
            </a:endParaRPr>
          </a:p>
          <a:p>
            <a:pPr algn="just" marL="469900" marR="5080" indent="-457200">
              <a:lnSpc>
                <a:spcPct val="150000"/>
              </a:lnSpc>
              <a:spcBef>
                <a:spcPts val="70"/>
              </a:spcBef>
              <a:buFont typeface="Wingdings"/>
              <a:buChar char=""/>
              <a:tabLst>
                <a:tab pos="469900" algn="l"/>
              </a:tabLst>
            </a:pPr>
            <a:r>
              <a:rPr dirty="0" sz="3200">
                <a:latin typeface="Times New Roman"/>
                <a:cs typeface="Times New Roman"/>
              </a:rPr>
              <a:t>the </a:t>
            </a:r>
            <a:r>
              <a:rPr dirty="0" sz="3200" spc="-5">
                <a:latin typeface="Times New Roman"/>
                <a:cs typeface="Times New Roman"/>
              </a:rPr>
              <a:t>tilt </a:t>
            </a:r>
            <a:r>
              <a:rPr dirty="0" sz="3200">
                <a:latin typeface="Times New Roman"/>
                <a:cs typeface="Times New Roman"/>
              </a:rPr>
              <a:t>of </a:t>
            </a:r>
            <a:r>
              <a:rPr dirty="0" sz="3200" spc="-5">
                <a:latin typeface="Times New Roman"/>
                <a:cs typeface="Times New Roman"/>
              </a:rPr>
              <a:t>the </a:t>
            </a:r>
            <a:r>
              <a:rPr dirty="0" sz="3200">
                <a:latin typeface="Times New Roman"/>
                <a:cs typeface="Times New Roman"/>
              </a:rPr>
              <a:t>earth lead </a:t>
            </a:r>
            <a:r>
              <a:rPr dirty="0" sz="3200" spc="-5">
                <a:latin typeface="Times New Roman"/>
                <a:cs typeface="Times New Roman"/>
              </a:rPr>
              <a:t>climatically important </a:t>
            </a:r>
            <a:r>
              <a:rPr dirty="0" sz="3200">
                <a:latin typeface="Times New Roman"/>
                <a:cs typeface="Times New Roman"/>
              </a:rPr>
              <a:t>changes </a:t>
            </a:r>
            <a:r>
              <a:rPr dirty="0" sz="3200" spc="-5">
                <a:latin typeface="Times New Roman"/>
                <a:cs typeface="Times New Roman"/>
              </a:rPr>
              <a:t>in </a:t>
            </a:r>
            <a:r>
              <a:rPr dirty="0" sz="3200">
                <a:latin typeface="Times New Roman"/>
                <a:cs typeface="Times New Roman"/>
              </a:rPr>
              <a:t>the  strength of the seasons. More </a:t>
            </a:r>
            <a:r>
              <a:rPr dirty="0" sz="3200" spc="-5">
                <a:latin typeface="Times New Roman"/>
                <a:cs typeface="Times New Roman"/>
              </a:rPr>
              <a:t>tilt </a:t>
            </a:r>
            <a:r>
              <a:rPr dirty="0" sz="3200">
                <a:latin typeface="Times New Roman"/>
                <a:cs typeface="Times New Roman"/>
              </a:rPr>
              <a:t>means warmer summers and  colder</a:t>
            </a:r>
            <a:r>
              <a:rPr dirty="0" sz="3200" spc="-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winters.</a:t>
            </a:r>
            <a:endParaRPr sz="3200">
              <a:latin typeface="Times New Roman"/>
              <a:cs typeface="Times New Roman"/>
            </a:endParaRPr>
          </a:p>
          <a:p>
            <a:pPr lvl="1" marL="833119" indent="-458470">
              <a:lnSpc>
                <a:spcPct val="100000"/>
              </a:lnSpc>
              <a:spcBef>
                <a:spcPts val="1295"/>
              </a:spcBef>
              <a:buFont typeface="Wingdings"/>
              <a:buChar char=""/>
              <a:tabLst>
                <a:tab pos="833755" algn="l"/>
              </a:tabLst>
            </a:pPr>
            <a:r>
              <a:rPr dirty="0" sz="3200" spc="-5" b="1" i="1">
                <a:latin typeface="Carlito"/>
                <a:cs typeface="Carlito"/>
              </a:rPr>
              <a:t>Energy</a:t>
            </a:r>
            <a:r>
              <a:rPr dirty="0" sz="3200" spc="-20" b="1" i="1">
                <a:latin typeface="Carlito"/>
                <a:cs typeface="Carlito"/>
              </a:rPr>
              <a:t> </a:t>
            </a:r>
            <a:r>
              <a:rPr dirty="0" sz="3200" b="1" i="1">
                <a:latin typeface="Carlito"/>
                <a:cs typeface="Carlito"/>
              </a:rPr>
              <a:t>Budget</a:t>
            </a:r>
            <a:r>
              <a:rPr dirty="0" sz="3200" b="1" i="1">
                <a:latin typeface="Times New Roman"/>
                <a:cs typeface="Times New Roman"/>
              </a:rPr>
              <a:t>: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9791" y="450037"/>
            <a:ext cx="11854815" cy="5758815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469900" marR="1529080" indent="-457834">
              <a:lnSpc>
                <a:spcPts val="3760"/>
              </a:lnSpc>
              <a:spcBef>
                <a:spcPts val="295"/>
              </a:spcBef>
              <a:buFont typeface="Wingdings"/>
              <a:buChar char=""/>
              <a:tabLst>
                <a:tab pos="470534" algn="l"/>
              </a:tabLst>
            </a:pPr>
            <a:r>
              <a:rPr dirty="0" sz="3200" spc="-40">
                <a:latin typeface="Times New Roman"/>
                <a:cs typeface="Times New Roman"/>
              </a:rPr>
              <a:t>Sun’s </a:t>
            </a:r>
            <a:r>
              <a:rPr dirty="0" sz="3200" spc="-10">
                <a:latin typeface="Times New Roman"/>
                <a:cs typeface="Times New Roman"/>
              </a:rPr>
              <a:t>energy </a:t>
            </a:r>
            <a:r>
              <a:rPr dirty="0" sz="3200">
                <a:latin typeface="Times New Roman"/>
                <a:cs typeface="Times New Roman"/>
              </a:rPr>
              <a:t>output appears constant, </a:t>
            </a:r>
            <a:r>
              <a:rPr dirty="0" sz="3200" spc="-5">
                <a:latin typeface="Times New Roman"/>
                <a:cs typeface="Times New Roman"/>
              </a:rPr>
              <a:t>small </a:t>
            </a:r>
            <a:r>
              <a:rPr dirty="0" sz="3200" spc="5">
                <a:latin typeface="Times New Roman"/>
                <a:cs typeface="Times New Roman"/>
              </a:rPr>
              <a:t>changes </a:t>
            </a:r>
            <a:r>
              <a:rPr dirty="0" sz="3200">
                <a:latin typeface="Times New Roman"/>
                <a:cs typeface="Times New Roman"/>
              </a:rPr>
              <a:t>over</a:t>
            </a:r>
            <a:r>
              <a:rPr dirty="0" sz="3200" spc="-1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an  extended period of time can lead to climate</a:t>
            </a:r>
            <a:r>
              <a:rPr dirty="0" sz="3200" spc="-11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change</a:t>
            </a:r>
            <a:endParaRPr sz="3200">
              <a:latin typeface="Times New Roman"/>
              <a:cs typeface="Times New Roman"/>
            </a:endParaRPr>
          </a:p>
          <a:p>
            <a:pPr lvl="1" marL="552450" marR="5080" indent="-457200">
              <a:lnSpc>
                <a:spcPts val="5760"/>
              </a:lnSpc>
              <a:spcBef>
                <a:spcPts val="465"/>
              </a:spcBef>
              <a:buFont typeface="Wingdings"/>
              <a:buChar char=""/>
              <a:tabLst>
                <a:tab pos="552450" algn="l"/>
                <a:tab pos="553085" algn="l"/>
              </a:tabLst>
            </a:pPr>
            <a:r>
              <a:rPr dirty="0" sz="3200">
                <a:latin typeface="Times New Roman"/>
                <a:cs typeface="Times New Roman"/>
              </a:rPr>
              <a:t>The </a:t>
            </a:r>
            <a:r>
              <a:rPr dirty="0" sz="3200" spc="-5">
                <a:latin typeface="Times New Roman"/>
                <a:cs typeface="Times New Roman"/>
              </a:rPr>
              <a:t>sun </a:t>
            </a:r>
            <a:r>
              <a:rPr dirty="0" sz="3200">
                <a:latin typeface="Times New Roman"/>
                <a:cs typeface="Times New Roman"/>
              </a:rPr>
              <a:t>very </a:t>
            </a:r>
            <a:r>
              <a:rPr dirty="0" sz="3200" spc="-5">
                <a:latin typeface="Times New Roman"/>
                <a:cs typeface="Times New Roman"/>
              </a:rPr>
              <a:t>gradually increasing its </a:t>
            </a:r>
            <a:r>
              <a:rPr dirty="0" sz="3200">
                <a:latin typeface="Times New Roman"/>
                <a:cs typeface="Times New Roman"/>
              </a:rPr>
              <a:t>amount of radiation so </a:t>
            </a:r>
            <a:r>
              <a:rPr dirty="0" sz="3200" spc="-5">
                <a:latin typeface="Times New Roman"/>
                <a:cs typeface="Times New Roman"/>
              </a:rPr>
              <a:t>that it is  </a:t>
            </a:r>
            <a:r>
              <a:rPr dirty="0" sz="3200" spc="5">
                <a:latin typeface="Times New Roman"/>
                <a:cs typeface="Times New Roman"/>
              </a:rPr>
              <a:t>now 20% </a:t>
            </a:r>
            <a:r>
              <a:rPr dirty="0" sz="3200">
                <a:latin typeface="Times New Roman"/>
                <a:cs typeface="Times New Roman"/>
              </a:rPr>
              <a:t>to </a:t>
            </a:r>
            <a:r>
              <a:rPr dirty="0" sz="3200" spc="5">
                <a:latin typeface="Times New Roman"/>
                <a:cs typeface="Times New Roman"/>
              </a:rPr>
              <a:t>30% </a:t>
            </a:r>
            <a:r>
              <a:rPr dirty="0" sz="3200">
                <a:latin typeface="Times New Roman"/>
                <a:cs typeface="Times New Roman"/>
              </a:rPr>
              <a:t>more intense than </a:t>
            </a:r>
            <a:r>
              <a:rPr dirty="0" sz="3200" spc="-5">
                <a:latin typeface="Times New Roman"/>
                <a:cs typeface="Times New Roman"/>
              </a:rPr>
              <a:t>it </a:t>
            </a:r>
            <a:r>
              <a:rPr dirty="0" sz="3200" spc="5">
                <a:latin typeface="Times New Roman"/>
                <a:cs typeface="Times New Roman"/>
              </a:rPr>
              <a:t>was</a:t>
            </a:r>
            <a:r>
              <a:rPr dirty="0" sz="3200" spc="-135">
                <a:latin typeface="Times New Roman"/>
                <a:cs typeface="Times New Roman"/>
              </a:rPr>
              <a:t> </a:t>
            </a:r>
            <a:r>
              <a:rPr dirty="0" sz="3200" spc="5">
                <a:latin typeface="Times New Roman"/>
                <a:cs typeface="Times New Roman"/>
              </a:rPr>
              <a:t>once.</a:t>
            </a:r>
            <a:endParaRPr sz="3200">
              <a:latin typeface="Times New Roman"/>
              <a:cs typeface="Times New Roman"/>
            </a:endParaRPr>
          </a:p>
          <a:p>
            <a:pPr marL="552450" indent="-457834">
              <a:lnSpc>
                <a:spcPct val="100000"/>
              </a:lnSpc>
              <a:spcBef>
                <a:spcPts val="925"/>
              </a:spcBef>
              <a:buFont typeface="Wingdings"/>
              <a:buChar char=""/>
              <a:tabLst>
                <a:tab pos="553085" algn="l"/>
              </a:tabLst>
            </a:pPr>
            <a:r>
              <a:rPr dirty="0" sz="3200" spc="-45" b="1" i="1">
                <a:latin typeface="Times New Roman"/>
                <a:cs typeface="Times New Roman"/>
              </a:rPr>
              <a:t>Volcanic</a:t>
            </a:r>
            <a:r>
              <a:rPr dirty="0" sz="3200" spc="-30" b="1" i="1">
                <a:latin typeface="Times New Roman"/>
                <a:cs typeface="Times New Roman"/>
              </a:rPr>
              <a:t> </a:t>
            </a:r>
            <a:r>
              <a:rPr dirty="0" sz="3200" b="1" i="1">
                <a:latin typeface="Times New Roman"/>
                <a:cs typeface="Times New Roman"/>
              </a:rPr>
              <a:t>eruptions</a:t>
            </a:r>
            <a:r>
              <a:rPr dirty="0" sz="3200" i="1">
                <a:latin typeface="Times New Roman"/>
                <a:cs typeface="Times New Roman"/>
              </a:rPr>
              <a:t>:</a:t>
            </a:r>
            <a:endParaRPr sz="3200">
              <a:latin typeface="Times New Roman"/>
              <a:cs typeface="Times New Roman"/>
            </a:endParaRPr>
          </a:p>
          <a:p>
            <a:pPr lvl="1" marL="703580" marR="648970" indent="-457200">
              <a:lnSpc>
                <a:spcPts val="3760"/>
              </a:lnSpc>
              <a:spcBef>
                <a:spcPts val="1575"/>
              </a:spcBef>
              <a:buFont typeface="Wingdings"/>
              <a:buChar char=""/>
              <a:tabLst>
                <a:tab pos="704215" algn="l"/>
              </a:tabLst>
            </a:pPr>
            <a:r>
              <a:rPr dirty="0" sz="3200">
                <a:latin typeface="Times New Roman"/>
                <a:cs typeface="Times New Roman"/>
              </a:rPr>
              <a:t>releases </a:t>
            </a:r>
            <a:r>
              <a:rPr dirty="0" sz="3200" spc="-10">
                <a:latin typeface="Times New Roman"/>
                <a:cs typeface="Times New Roman"/>
              </a:rPr>
              <a:t>large </a:t>
            </a:r>
            <a:r>
              <a:rPr dirty="0" sz="3200">
                <a:latin typeface="Times New Roman"/>
                <a:cs typeface="Times New Roman"/>
              </a:rPr>
              <a:t>volumes of sulphur dioxide, carbon dioxide,</a:t>
            </a:r>
            <a:r>
              <a:rPr dirty="0" sz="3200" spc="-10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water  </a:t>
            </a:r>
            <a:r>
              <a:rPr dirty="0" sz="3200" spc="-20">
                <a:latin typeface="Times New Roman"/>
                <a:cs typeface="Times New Roman"/>
              </a:rPr>
              <a:t>vapor, </a:t>
            </a:r>
            <a:r>
              <a:rPr dirty="0" sz="3200">
                <a:latin typeface="Times New Roman"/>
                <a:cs typeface="Times New Roman"/>
              </a:rPr>
              <a:t>dust, and ash </a:t>
            </a:r>
            <a:r>
              <a:rPr dirty="0" sz="3200" spc="-5">
                <a:latin typeface="Times New Roman"/>
                <a:cs typeface="Times New Roman"/>
              </a:rPr>
              <a:t>into </a:t>
            </a:r>
            <a:r>
              <a:rPr dirty="0" sz="3200">
                <a:latin typeface="Times New Roman"/>
                <a:cs typeface="Times New Roman"/>
              </a:rPr>
              <a:t>the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atmosphere</a:t>
            </a:r>
            <a:endParaRPr sz="3200">
              <a:latin typeface="Times New Roman"/>
              <a:cs typeface="Times New Roman"/>
            </a:endParaRPr>
          </a:p>
          <a:p>
            <a:pPr marL="552450" marR="5080" indent="-457200">
              <a:lnSpc>
                <a:spcPct val="150000"/>
              </a:lnSpc>
              <a:spcBef>
                <a:spcPts val="60"/>
              </a:spcBef>
              <a:buFont typeface="Wingdings"/>
              <a:buChar char=""/>
              <a:tabLst>
                <a:tab pos="552450" algn="l"/>
                <a:tab pos="553085" algn="l"/>
              </a:tabLst>
            </a:pPr>
            <a:r>
              <a:rPr dirty="0" sz="3200">
                <a:latin typeface="Times New Roman"/>
                <a:cs typeface="Times New Roman"/>
              </a:rPr>
              <a:t>The release </a:t>
            </a:r>
            <a:r>
              <a:rPr dirty="0" sz="3200" spc="-5">
                <a:latin typeface="Times New Roman"/>
                <a:cs typeface="Times New Roman"/>
              </a:rPr>
              <a:t>of </a:t>
            </a:r>
            <a:r>
              <a:rPr dirty="0" sz="3200" spc="-20">
                <a:latin typeface="Times New Roman"/>
                <a:cs typeface="Times New Roman"/>
              </a:rPr>
              <a:t>large </a:t>
            </a:r>
            <a:r>
              <a:rPr dirty="0" sz="3200" spc="-5">
                <a:latin typeface="Times New Roman"/>
                <a:cs typeface="Times New Roman"/>
              </a:rPr>
              <a:t>volume of </a:t>
            </a:r>
            <a:r>
              <a:rPr dirty="0" sz="3200">
                <a:latin typeface="Times New Roman"/>
                <a:cs typeface="Times New Roman"/>
              </a:rPr>
              <a:t>gases and ash </a:t>
            </a:r>
            <a:r>
              <a:rPr dirty="0" sz="3200" spc="5">
                <a:latin typeface="Times New Roman"/>
                <a:cs typeface="Times New Roman"/>
              </a:rPr>
              <a:t>can </a:t>
            </a:r>
            <a:r>
              <a:rPr dirty="0" sz="3200">
                <a:latin typeface="Times New Roman"/>
                <a:cs typeface="Times New Roman"/>
              </a:rPr>
              <a:t>increase planetary  reflectivity causing atmospheric</a:t>
            </a:r>
            <a:r>
              <a:rPr dirty="0" sz="3200" spc="-6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cooling.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3141" y="389001"/>
            <a:ext cx="11780520" cy="57486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6379">
              <a:lnSpc>
                <a:spcPct val="100000"/>
              </a:lnSpc>
              <a:spcBef>
                <a:spcPts val="105"/>
              </a:spcBef>
            </a:pPr>
            <a:r>
              <a:rPr dirty="0" sz="3200" b="1" i="1">
                <a:latin typeface="Times New Roman"/>
                <a:cs typeface="Times New Roman"/>
              </a:rPr>
              <a:t>b) Anthropogenic</a:t>
            </a:r>
            <a:r>
              <a:rPr dirty="0" sz="3200" spc="-165" b="1" i="1">
                <a:latin typeface="Times New Roman"/>
                <a:cs typeface="Times New Roman"/>
              </a:rPr>
              <a:t> </a:t>
            </a:r>
            <a:r>
              <a:rPr dirty="0" sz="3200" b="1" i="1">
                <a:latin typeface="Times New Roman"/>
                <a:cs typeface="Times New Roman"/>
              </a:rPr>
              <a:t>Causes:</a:t>
            </a:r>
            <a:endParaRPr sz="3200">
              <a:latin typeface="Times New Roman"/>
              <a:cs typeface="Times New Roman"/>
            </a:endParaRPr>
          </a:p>
          <a:p>
            <a:pPr marL="520700" marR="1088390" indent="-457834">
              <a:lnSpc>
                <a:spcPts val="3760"/>
              </a:lnSpc>
              <a:spcBef>
                <a:spcPts val="2840"/>
              </a:spcBef>
              <a:buFont typeface="Wingdings"/>
              <a:buChar char=""/>
              <a:tabLst>
                <a:tab pos="521334" algn="l"/>
              </a:tabLst>
            </a:pPr>
            <a:r>
              <a:rPr dirty="0" sz="3200">
                <a:latin typeface="Times New Roman"/>
                <a:cs typeface="Times New Roman"/>
              </a:rPr>
              <a:t>The release of greenhouse gases </a:t>
            </a:r>
            <a:r>
              <a:rPr dirty="0" sz="3200" i="1">
                <a:latin typeface="Times New Roman"/>
                <a:cs typeface="Times New Roman"/>
              </a:rPr>
              <a:t>CO</a:t>
            </a:r>
            <a:r>
              <a:rPr dirty="0" baseline="-21164" sz="3150" i="1">
                <a:latin typeface="Times New Roman"/>
                <a:cs typeface="Times New Roman"/>
              </a:rPr>
              <a:t>2</a:t>
            </a:r>
            <a:r>
              <a:rPr dirty="0" sz="3200">
                <a:latin typeface="Times New Roman"/>
                <a:cs typeface="Times New Roman"/>
              </a:rPr>
              <a:t>, </a:t>
            </a:r>
            <a:r>
              <a:rPr dirty="0" sz="3200" i="1">
                <a:latin typeface="Times New Roman"/>
                <a:cs typeface="Times New Roman"/>
              </a:rPr>
              <a:t>Methane, </a:t>
            </a:r>
            <a:r>
              <a:rPr dirty="0" sz="3200" spc="-20" i="1">
                <a:latin typeface="Times New Roman"/>
                <a:cs typeface="Times New Roman"/>
              </a:rPr>
              <a:t>Nitrous </a:t>
            </a:r>
            <a:r>
              <a:rPr dirty="0" sz="3200" i="1">
                <a:latin typeface="Times New Roman"/>
                <a:cs typeface="Times New Roman"/>
              </a:rPr>
              <a:t>oxide,  </a:t>
            </a:r>
            <a:r>
              <a:rPr dirty="0" sz="3200" spc="-15" i="1">
                <a:latin typeface="Times New Roman"/>
                <a:cs typeface="Times New Roman"/>
              </a:rPr>
              <a:t>Chlorofluorocarbons </a:t>
            </a:r>
            <a:r>
              <a:rPr dirty="0" sz="3200" i="1">
                <a:latin typeface="Times New Roman"/>
                <a:cs typeface="Times New Roman"/>
              </a:rPr>
              <a:t>(CFCs),</a:t>
            </a:r>
            <a:r>
              <a:rPr dirty="0" sz="3200" spc="-25" i="1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methane</a:t>
            </a:r>
            <a:endParaRPr sz="3200">
              <a:latin typeface="Times New Roman"/>
              <a:cs typeface="Times New Roman"/>
            </a:endParaRPr>
          </a:p>
          <a:p>
            <a:pPr lvl="1" marL="703580" indent="-457834">
              <a:lnSpc>
                <a:spcPct val="100000"/>
              </a:lnSpc>
              <a:spcBef>
                <a:spcPts val="355"/>
              </a:spcBef>
              <a:buFont typeface="Wingdings"/>
              <a:buChar char=""/>
              <a:tabLst>
                <a:tab pos="703580" algn="l"/>
                <a:tab pos="704215" algn="l"/>
              </a:tabLst>
            </a:pPr>
            <a:r>
              <a:rPr dirty="0" sz="3200">
                <a:latin typeface="Times New Roman"/>
                <a:cs typeface="Times New Roman"/>
              </a:rPr>
              <a:t>Deforestation, release of industrial gases</a:t>
            </a:r>
            <a:r>
              <a:rPr dirty="0" sz="3200" spc="-10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etc.</a:t>
            </a:r>
            <a:endParaRPr sz="3200">
              <a:latin typeface="Times New Roman"/>
              <a:cs typeface="Times New Roman"/>
            </a:endParaRPr>
          </a:p>
          <a:p>
            <a:pPr marL="520700" indent="-457834">
              <a:lnSpc>
                <a:spcPct val="100000"/>
              </a:lnSpc>
              <a:spcBef>
                <a:spcPts val="2075"/>
              </a:spcBef>
              <a:buFont typeface="Wingdings"/>
              <a:buChar char=""/>
              <a:tabLst>
                <a:tab pos="521334" algn="l"/>
              </a:tabLst>
            </a:pPr>
            <a:r>
              <a:rPr dirty="0" sz="3200" b="1">
                <a:latin typeface="Times New Roman"/>
                <a:cs typeface="Times New Roman"/>
              </a:rPr>
              <a:t>Consequences of Climate</a:t>
            </a:r>
            <a:r>
              <a:rPr dirty="0" sz="3200" spc="-5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Change:</a:t>
            </a:r>
            <a:endParaRPr sz="3200">
              <a:latin typeface="Times New Roman"/>
              <a:cs typeface="Times New Roman"/>
            </a:endParaRPr>
          </a:p>
          <a:p>
            <a:pPr marL="520700" marR="30480" indent="-457834">
              <a:lnSpc>
                <a:spcPct val="150100"/>
              </a:lnSpc>
              <a:spcBef>
                <a:spcPts val="85"/>
              </a:spcBef>
              <a:buFont typeface="Wingdings"/>
              <a:buChar char=""/>
              <a:tabLst>
                <a:tab pos="521334" algn="l"/>
                <a:tab pos="1259840" algn="l"/>
                <a:tab pos="2651760" algn="l"/>
                <a:tab pos="3954779" algn="l"/>
                <a:tab pos="4782185" algn="l"/>
                <a:tab pos="5315585" algn="l"/>
                <a:tab pos="6152515" algn="l"/>
                <a:tab pos="7950834" algn="l"/>
                <a:tab pos="9522460" algn="l"/>
                <a:tab pos="10306050" algn="l"/>
              </a:tabLst>
            </a:pPr>
            <a:r>
              <a:rPr dirty="0" sz="3200" spc="5">
                <a:latin typeface="Times New Roman"/>
                <a:cs typeface="Times New Roman"/>
              </a:rPr>
              <a:t>ha</a:t>
            </a:r>
            <a:r>
              <a:rPr dirty="0" sz="3200">
                <a:latin typeface="Times New Roman"/>
                <a:cs typeface="Times New Roman"/>
              </a:rPr>
              <a:t>s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already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caused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20">
                <a:latin typeface="Times New Roman"/>
                <a:cs typeface="Times New Roman"/>
              </a:rPr>
              <a:t>l</a:t>
            </a:r>
            <a:r>
              <a:rPr dirty="0" sz="3200">
                <a:latin typeface="Times New Roman"/>
                <a:cs typeface="Times New Roman"/>
              </a:rPr>
              <a:t>oss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5">
                <a:latin typeface="Times New Roman"/>
                <a:cs typeface="Times New Roman"/>
              </a:rPr>
              <a:t>o</a:t>
            </a:r>
            <a:r>
              <a:rPr dirty="0" sz="3200">
                <a:latin typeface="Times New Roman"/>
                <a:cs typeface="Times New Roman"/>
              </a:rPr>
              <a:t>f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lif</a:t>
            </a:r>
            <a:r>
              <a:rPr dirty="0" sz="3200" spc="-10">
                <a:latin typeface="Times New Roman"/>
                <a:cs typeface="Times New Roman"/>
              </a:rPr>
              <a:t>e</a:t>
            </a:r>
            <a:r>
              <a:rPr dirty="0" sz="3200">
                <a:latin typeface="Times New Roman"/>
                <a:cs typeface="Times New Roman"/>
              </a:rPr>
              <a:t>,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damaging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proper</a:t>
            </a:r>
            <a:r>
              <a:rPr dirty="0" sz="3200" spc="-15">
                <a:latin typeface="Times New Roman"/>
                <a:cs typeface="Times New Roman"/>
              </a:rPr>
              <a:t>t</a:t>
            </a:r>
            <a:r>
              <a:rPr dirty="0" sz="3200">
                <a:latin typeface="Times New Roman"/>
                <a:cs typeface="Times New Roman"/>
              </a:rPr>
              <a:t>y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and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a</a:t>
            </a:r>
            <a:r>
              <a:rPr dirty="0" sz="3200" spc="-65">
                <a:latin typeface="Times New Roman"/>
                <a:cs typeface="Times New Roman"/>
              </a:rPr>
              <a:t>f</a:t>
            </a:r>
            <a:r>
              <a:rPr dirty="0" sz="3200" spc="-10">
                <a:latin typeface="Times New Roman"/>
                <a:cs typeface="Times New Roman"/>
              </a:rPr>
              <a:t>f</a:t>
            </a:r>
            <a:r>
              <a:rPr dirty="0" sz="3200">
                <a:latin typeface="Times New Roman"/>
                <a:cs typeface="Times New Roman"/>
              </a:rPr>
              <a:t>e</a:t>
            </a:r>
            <a:r>
              <a:rPr dirty="0" sz="3200" spc="5">
                <a:latin typeface="Times New Roman"/>
                <a:cs typeface="Times New Roman"/>
              </a:rPr>
              <a:t>c</a:t>
            </a:r>
            <a:r>
              <a:rPr dirty="0" sz="3200">
                <a:latin typeface="Times New Roman"/>
                <a:cs typeface="Times New Roman"/>
              </a:rPr>
              <a:t>ti</a:t>
            </a:r>
            <a:r>
              <a:rPr dirty="0" sz="3200" spc="-15">
                <a:latin typeface="Times New Roman"/>
                <a:cs typeface="Times New Roman"/>
              </a:rPr>
              <a:t>n</a:t>
            </a:r>
            <a:r>
              <a:rPr dirty="0" sz="3200">
                <a:latin typeface="Times New Roman"/>
                <a:cs typeface="Times New Roman"/>
              </a:rPr>
              <a:t>g  </a:t>
            </a:r>
            <a:r>
              <a:rPr dirty="0" sz="3200">
                <a:latin typeface="Times New Roman"/>
                <a:cs typeface="Times New Roman"/>
              </a:rPr>
              <a:t>livelihoods.</a:t>
            </a:r>
            <a:endParaRPr sz="3200">
              <a:latin typeface="Times New Roman"/>
              <a:cs typeface="Times New Roman"/>
            </a:endParaRPr>
          </a:p>
          <a:p>
            <a:pPr marL="520700" marR="783590" indent="-457834">
              <a:lnSpc>
                <a:spcPts val="3760"/>
              </a:lnSpc>
              <a:spcBef>
                <a:spcPts val="1730"/>
              </a:spcBef>
              <a:buFont typeface="Wingdings"/>
              <a:buChar char=""/>
              <a:tabLst>
                <a:tab pos="521334" algn="l"/>
              </a:tabLst>
            </a:pPr>
            <a:r>
              <a:rPr dirty="0" sz="3200">
                <a:latin typeface="Times New Roman"/>
                <a:cs typeface="Times New Roman"/>
              </a:rPr>
              <a:t>The impact of climate change is higher in low income</a:t>
            </a:r>
            <a:r>
              <a:rPr dirty="0" sz="3200" spc="-114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countries,  since </a:t>
            </a:r>
            <a:r>
              <a:rPr dirty="0" sz="3200" spc="-5">
                <a:latin typeface="Times New Roman"/>
                <a:cs typeface="Times New Roman"/>
              </a:rPr>
              <a:t>they </a:t>
            </a:r>
            <a:r>
              <a:rPr dirty="0" sz="3200">
                <a:latin typeface="Times New Roman"/>
                <a:cs typeface="Times New Roman"/>
              </a:rPr>
              <a:t>have limited capacity to cope</a:t>
            </a:r>
            <a:r>
              <a:rPr dirty="0" sz="3200" spc="-9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up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1678" y="326212"/>
            <a:ext cx="11720830" cy="583565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610870" marR="768350" indent="-457834">
              <a:lnSpc>
                <a:spcPts val="3760"/>
              </a:lnSpc>
              <a:spcBef>
                <a:spcPts val="295"/>
              </a:spcBef>
              <a:buFont typeface="Wingdings"/>
              <a:buChar char=""/>
              <a:tabLst>
                <a:tab pos="610870" algn="l"/>
                <a:tab pos="611505" algn="l"/>
              </a:tabLst>
            </a:pPr>
            <a:r>
              <a:rPr dirty="0" sz="3200">
                <a:latin typeface="Times New Roman"/>
                <a:cs typeface="Times New Roman"/>
              </a:rPr>
              <a:t>The impacts are on: human health, water resources,</a:t>
            </a:r>
            <a:r>
              <a:rPr dirty="0" sz="3200" spc="-8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agriculture,  ecosystem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 spc="5">
                <a:latin typeface="Times New Roman"/>
                <a:cs typeface="Times New Roman"/>
              </a:rPr>
              <a:t>etc.</a:t>
            </a:r>
            <a:endParaRPr sz="3200">
              <a:latin typeface="Times New Roman"/>
              <a:cs typeface="Times New Roman"/>
            </a:endParaRPr>
          </a:p>
          <a:p>
            <a:pPr marL="540385" indent="-457834">
              <a:lnSpc>
                <a:spcPct val="100000"/>
              </a:lnSpc>
              <a:spcBef>
                <a:spcPts val="2115"/>
              </a:spcBef>
              <a:buFont typeface="Wingdings"/>
              <a:buChar char=""/>
              <a:tabLst>
                <a:tab pos="541020" algn="l"/>
              </a:tabLst>
            </a:pPr>
            <a:r>
              <a:rPr dirty="0" sz="3200" spc="-10" b="1">
                <a:latin typeface="Carlito"/>
                <a:cs typeface="Carlito"/>
              </a:rPr>
              <a:t>Climate Response</a:t>
            </a:r>
            <a:r>
              <a:rPr dirty="0" sz="3200" spc="-40" b="1">
                <a:latin typeface="Carlito"/>
                <a:cs typeface="Carlito"/>
              </a:rPr>
              <a:t> </a:t>
            </a:r>
            <a:r>
              <a:rPr dirty="0" sz="3200" spc="-5" b="1">
                <a:latin typeface="Carlito"/>
                <a:cs typeface="Carlito"/>
              </a:rPr>
              <a:t>Mechanisms:</a:t>
            </a:r>
            <a:endParaRPr sz="3200">
              <a:latin typeface="Carlito"/>
              <a:cs typeface="Carlito"/>
            </a:endParaRPr>
          </a:p>
          <a:p>
            <a:pPr lvl="1" marL="681355" indent="-457834">
              <a:lnSpc>
                <a:spcPct val="100000"/>
              </a:lnSpc>
              <a:spcBef>
                <a:spcPts val="2085"/>
              </a:spcBef>
              <a:buFont typeface="Wingdings"/>
              <a:buChar char=""/>
              <a:tabLst>
                <a:tab pos="681990" algn="l"/>
              </a:tabLst>
            </a:pPr>
            <a:r>
              <a:rPr dirty="0" sz="3200" b="1">
                <a:latin typeface="Times New Roman"/>
                <a:cs typeface="Times New Roman"/>
              </a:rPr>
              <a:t>Mitigation and its</a:t>
            </a:r>
            <a:r>
              <a:rPr dirty="0" sz="3200" spc="-6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Strategies:</a:t>
            </a:r>
            <a:endParaRPr sz="3200">
              <a:latin typeface="Times New Roman"/>
              <a:cs typeface="Times New Roman"/>
            </a:endParaRPr>
          </a:p>
          <a:p>
            <a:pPr marL="540385" marR="28575" indent="-457200">
              <a:lnSpc>
                <a:spcPts val="3760"/>
              </a:lnSpc>
              <a:spcBef>
                <a:spcPts val="1125"/>
              </a:spcBef>
              <a:buFont typeface="Wingdings"/>
              <a:buChar char=""/>
              <a:tabLst>
                <a:tab pos="541020" algn="l"/>
              </a:tabLst>
            </a:pPr>
            <a:r>
              <a:rPr dirty="0" sz="3200">
                <a:latin typeface="Times New Roman"/>
                <a:cs typeface="Times New Roman"/>
              </a:rPr>
              <a:t>are those actions that are taken to reduce and control greenhouse</a:t>
            </a:r>
            <a:r>
              <a:rPr dirty="0" sz="3200" spc="-11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gas  emissions </a:t>
            </a:r>
            <a:r>
              <a:rPr dirty="0" sz="3200" spc="5">
                <a:latin typeface="Times New Roman"/>
                <a:cs typeface="Times New Roman"/>
              </a:rPr>
              <a:t>changing </a:t>
            </a:r>
            <a:r>
              <a:rPr dirty="0" sz="3200">
                <a:latin typeface="Times New Roman"/>
                <a:cs typeface="Times New Roman"/>
              </a:rPr>
              <a:t>the</a:t>
            </a:r>
            <a:r>
              <a:rPr dirty="0" sz="3200" spc="-6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climate</a:t>
            </a:r>
            <a:endParaRPr sz="3200">
              <a:latin typeface="Times New Roman"/>
              <a:cs typeface="Times New Roman"/>
            </a:endParaRPr>
          </a:p>
          <a:p>
            <a:pPr algn="just" marL="469900" marR="5080" indent="-457200">
              <a:lnSpc>
                <a:spcPct val="150000"/>
              </a:lnSpc>
              <a:spcBef>
                <a:spcPts val="225"/>
              </a:spcBef>
              <a:buFont typeface="Wingdings"/>
              <a:buChar char=""/>
              <a:tabLst>
                <a:tab pos="469900" algn="l"/>
              </a:tabLst>
            </a:pPr>
            <a:r>
              <a:rPr dirty="0" sz="3200" spc="-5">
                <a:latin typeface="Times New Roman"/>
                <a:cs typeface="Times New Roman"/>
              </a:rPr>
              <a:t>Some </a:t>
            </a:r>
            <a:r>
              <a:rPr dirty="0" sz="3200">
                <a:latin typeface="Times New Roman"/>
                <a:cs typeface="Times New Roman"/>
              </a:rPr>
              <a:t>mitigation measures: </a:t>
            </a:r>
            <a:r>
              <a:rPr dirty="0" sz="3200" spc="-15">
                <a:latin typeface="Carlito"/>
                <a:cs typeface="Carlito"/>
              </a:rPr>
              <a:t>Practice Energy </a:t>
            </a:r>
            <a:r>
              <a:rPr dirty="0" sz="3200" spc="-10">
                <a:latin typeface="Carlito"/>
                <a:cs typeface="Carlito"/>
              </a:rPr>
              <a:t>efficiency</a:t>
            </a:r>
            <a:r>
              <a:rPr dirty="0" sz="3200" spc="-10">
                <a:latin typeface="Times New Roman"/>
                <a:cs typeface="Times New Roman"/>
              </a:rPr>
              <a:t>, </a:t>
            </a:r>
            <a:r>
              <a:rPr dirty="0" sz="3200" spc="-5">
                <a:latin typeface="Carlito"/>
                <a:cs typeface="Carlito"/>
              </a:rPr>
              <a:t>Increase </a:t>
            </a:r>
            <a:r>
              <a:rPr dirty="0" sz="3200">
                <a:latin typeface="Carlito"/>
                <a:cs typeface="Carlito"/>
              </a:rPr>
              <a:t>the  </a:t>
            </a:r>
            <a:r>
              <a:rPr dirty="0" sz="3200" spc="-5">
                <a:latin typeface="Carlito"/>
                <a:cs typeface="Carlito"/>
              </a:rPr>
              <a:t>use </a:t>
            </a:r>
            <a:r>
              <a:rPr dirty="0" sz="3200">
                <a:latin typeface="Carlito"/>
                <a:cs typeface="Carlito"/>
              </a:rPr>
              <a:t>of </a:t>
            </a:r>
            <a:r>
              <a:rPr dirty="0" sz="3200" spc="-15">
                <a:latin typeface="Carlito"/>
                <a:cs typeface="Carlito"/>
              </a:rPr>
              <a:t>renewable </a:t>
            </a:r>
            <a:r>
              <a:rPr dirty="0" sz="3200" spc="-10">
                <a:latin typeface="Carlito"/>
                <a:cs typeface="Carlito"/>
              </a:rPr>
              <a:t>energy </a:t>
            </a:r>
            <a:r>
              <a:rPr dirty="0" sz="3200" spc="-5">
                <a:latin typeface="Carlito"/>
                <a:cs typeface="Carlito"/>
              </a:rPr>
              <a:t>such </a:t>
            </a:r>
            <a:r>
              <a:rPr dirty="0" sz="3200">
                <a:latin typeface="Carlito"/>
                <a:cs typeface="Carlito"/>
              </a:rPr>
              <a:t>as solar</a:t>
            </a:r>
            <a:r>
              <a:rPr dirty="0" sz="3200">
                <a:latin typeface="Times New Roman"/>
                <a:cs typeface="Times New Roman"/>
              </a:rPr>
              <a:t>, </a:t>
            </a:r>
            <a:r>
              <a:rPr dirty="0" sz="3200" spc="-20">
                <a:latin typeface="Carlito"/>
                <a:cs typeface="Carlito"/>
              </a:rPr>
              <a:t>Efficient </a:t>
            </a:r>
            <a:r>
              <a:rPr dirty="0" sz="3200">
                <a:latin typeface="Carlito"/>
                <a:cs typeface="Carlito"/>
              </a:rPr>
              <a:t>means of </a:t>
            </a:r>
            <a:r>
              <a:rPr dirty="0" sz="3200" spc="-10">
                <a:latin typeface="Carlito"/>
                <a:cs typeface="Carlito"/>
              </a:rPr>
              <a:t>transport  implementation: </a:t>
            </a:r>
            <a:r>
              <a:rPr dirty="0" sz="3200">
                <a:latin typeface="Carlito"/>
                <a:cs typeface="Carlito"/>
              </a:rPr>
              <a:t>electric </a:t>
            </a:r>
            <a:r>
              <a:rPr dirty="0" sz="3200" spc="-5">
                <a:latin typeface="Carlito"/>
                <a:cs typeface="Carlito"/>
              </a:rPr>
              <a:t>public </a:t>
            </a:r>
            <a:r>
              <a:rPr dirty="0" sz="3200" spc="-10">
                <a:latin typeface="Carlito"/>
                <a:cs typeface="Carlito"/>
              </a:rPr>
              <a:t>transport, bicycle, shared </a:t>
            </a:r>
            <a:r>
              <a:rPr dirty="0" sz="3200" spc="-25">
                <a:latin typeface="Carlito"/>
                <a:cs typeface="Carlito"/>
              </a:rPr>
              <a:t>cars</a:t>
            </a:r>
            <a:r>
              <a:rPr dirty="0" sz="3200" spc="105">
                <a:latin typeface="Carlito"/>
                <a:cs typeface="Carlito"/>
              </a:rPr>
              <a:t> </a:t>
            </a:r>
            <a:r>
              <a:rPr dirty="0" sz="3200" spc="-15">
                <a:latin typeface="Carlito"/>
                <a:cs typeface="Carlito"/>
              </a:rPr>
              <a:t>etc.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149" y="121373"/>
            <a:ext cx="11426190" cy="2973705"/>
          </a:xfrm>
          <a:prstGeom prst="rect">
            <a:avLst/>
          </a:prstGeom>
        </p:spPr>
        <p:txBody>
          <a:bodyPr wrap="square" lIns="0" tIns="266700" rIns="0" bIns="0" rtlCol="0" vert="horz">
            <a:spAutoFit/>
          </a:bodyPr>
          <a:lstStyle/>
          <a:p>
            <a:pPr algn="just" marL="737235" indent="-457834">
              <a:lnSpc>
                <a:spcPct val="100000"/>
              </a:lnSpc>
              <a:spcBef>
                <a:spcPts val="2100"/>
              </a:spcBef>
              <a:buFont typeface="Wingdings"/>
              <a:buChar char=""/>
              <a:tabLst>
                <a:tab pos="737870" algn="l"/>
              </a:tabLst>
            </a:pPr>
            <a:r>
              <a:rPr dirty="0" sz="3200" b="1">
                <a:latin typeface="Times New Roman"/>
                <a:cs typeface="Times New Roman"/>
              </a:rPr>
              <a:t>Adaptation and its</a:t>
            </a:r>
            <a:r>
              <a:rPr dirty="0" sz="3200" spc="-7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Strategies:</a:t>
            </a:r>
            <a:endParaRPr sz="3200">
              <a:latin typeface="Times New Roman"/>
              <a:cs typeface="Times New Roman"/>
            </a:endParaRPr>
          </a:p>
          <a:p>
            <a:pPr algn="just" marL="469900" marR="5080" indent="-457200">
              <a:lnSpc>
                <a:spcPct val="150000"/>
              </a:lnSpc>
              <a:spcBef>
                <a:spcPts val="85"/>
              </a:spcBef>
              <a:buFont typeface="Wingdings"/>
              <a:buChar char=""/>
              <a:tabLst>
                <a:tab pos="469900" algn="l"/>
              </a:tabLst>
            </a:pPr>
            <a:r>
              <a:rPr dirty="0" sz="3200" spc="-5">
                <a:latin typeface="Times New Roman"/>
                <a:cs typeface="Times New Roman"/>
              </a:rPr>
              <a:t>Some </a:t>
            </a:r>
            <a:r>
              <a:rPr dirty="0" sz="3200">
                <a:latin typeface="Times New Roman"/>
                <a:cs typeface="Times New Roman"/>
              </a:rPr>
              <a:t>of </a:t>
            </a:r>
            <a:r>
              <a:rPr dirty="0" sz="3200" spc="-5">
                <a:latin typeface="Times New Roman"/>
                <a:cs typeface="Times New Roman"/>
              </a:rPr>
              <a:t>the </a:t>
            </a:r>
            <a:r>
              <a:rPr dirty="0" sz="3200">
                <a:latin typeface="Times New Roman"/>
                <a:cs typeface="Times New Roman"/>
              </a:rPr>
              <a:t>major adaptation </a:t>
            </a:r>
            <a:r>
              <a:rPr dirty="0" sz="3200" spc="-5">
                <a:latin typeface="Times New Roman"/>
                <a:cs typeface="Times New Roman"/>
              </a:rPr>
              <a:t>strategies </a:t>
            </a:r>
            <a:r>
              <a:rPr dirty="0" sz="3200">
                <a:latin typeface="Times New Roman"/>
                <a:cs typeface="Times New Roman"/>
              </a:rPr>
              <a:t>include: building flood  defenses, landscape restoration and reforestation, </a:t>
            </a:r>
            <a:r>
              <a:rPr dirty="0" sz="3200" spc="-5">
                <a:latin typeface="Times New Roman"/>
                <a:cs typeface="Times New Roman"/>
              </a:rPr>
              <a:t>flexible </a:t>
            </a:r>
            <a:r>
              <a:rPr dirty="0" sz="3200">
                <a:latin typeface="Times New Roman"/>
                <a:cs typeface="Times New Roman"/>
              </a:rPr>
              <a:t>and  diverse cultivation to be prepared for natural catastrophes</a:t>
            </a:r>
            <a:r>
              <a:rPr dirty="0" sz="3200" spc="-114">
                <a:latin typeface="Times New Roman"/>
                <a:cs typeface="Times New Roman"/>
              </a:rPr>
              <a:t> </a:t>
            </a:r>
            <a:r>
              <a:rPr dirty="0" sz="3200" spc="-15">
                <a:latin typeface="Carlito"/>
                <a:cs typeface="Carlito"/>
              </a:rPr>
              <a:t>etc.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7294" y="0"/>
            <a:ext cx="11798935" cy="5927725"/>
          </a:xfrm>
          <a:prstGeom prst="rect">
            <a:avLst/>
          </a:prstGeom>
        </p:spPr>
        <p:txBody>
          <a:bodyPr wrap="square" lIns="0" tIns="2139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85"/>
              </a:spcBef>
            </a:pPr>
            <a:r>
              <a:rPr dirty="0" sz="2800" spc="-5" b="1" i="1">
                <a:latin typeface="Times New Roman"/>
                <a:cs typeface="Times New Roman"/>
              </a:rPr>
              <a:t>1.2.3. The shape </a:t>
            </a:r>
            <a:r>
              <a:rPr dirty="0" sz="2800" b="1" i="1">
                <a:latin typeface="Times New Roman"/>
                <a:cs typeface="Times New Roman"/>
              </a:rPr>
              <a:t>of </a:t>
            </a:r>
            <a:r>
              <a:rPr dirty="0" sz="2800" spc="-5" b="1" i="1">
                <a:latin typeface="Times New Roman"/>
                <a:cs typeface="Times New Roman"/>
              </a:rPr>
              <a:t>Ethiopia </a:t>
            </a:r>
            <a:r>
              <a:rPr dirty="0" sz="2800" b="1" i="1">
                <a:latin typeface="Times New Roman"/>
                <a:cs typeface="Times New Roman"/>
              </a:rPr>
              <a:t>and </a:t>
            </a:r>
            <a:r>
              <a:rPr dirty="0" sz="2800" spc="-5" b="1" i="1">
                <a:latin typeface="Times New Roman"/>
                <a:cs typeface="Times New Roman"/>
              </a:rPr>
              <a:t>its</a:t>
            </a:r>
            <a:r>
              <a:rPr dirty="0" sz="2800" spc="-10" b="1" i="1">
                <a:latin typeface="Times New Roman"/>
                <a:cs typeface="Times New Roman"/>
              </a:rPr>
              <a:t> </a:t>
            </a:r>
            <a:r>
              <a:rPr dirty="0" sz="2800" b="1" i="1">
                <a:latin typeface="Times New Roman"/>
                <a:cs typeface="Times New Roman"/>
              </a:rPr>
              <a:t>Implications:</a:t>
            </a:r>
            <a:endParaRPr sz="2800">
              <a:latin typeface="Times New Roman"/>
              <a:cs typeface="Times New Roman"/>
            </a:endParaRPr>
          </a:p>
          <a:p>
            <a:pPr marL="509270" marR="890269" indent="-457200">
              <a:lnSpc>
                <a:spcPts val="3300"/>
              </a:lnSpc>
              <a:spcBef>
                <a:spcPts val="1755"/>
              </a:spcBef>
              <a:buFont typeface="Wingdings"/>
              <a:buChar char=""/>
              <a:tabLst>
                <a:tab pos="509270" algn="l"/>
                <a:tab pos="509905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</a:t>
            </a:r>
            <a:r>
              <a:rPr dirty="0" sz="2800">
                <a:latin typeface="Times New Roman"/>
                <a:cs typeface="Times New Roman"/>
              </a:rPr>
              <a:t>shape </a:t>
            </a:r>
            <a:r>
              <a:rPr dirty="0" sz="2800" spc="-5">
                <a:latin typeface="Times New Roman"/>
                <a:cs typeface="Times New Roman"/>
              </a:rPr>
              <a:t>of a </a:t>
            </a:r>
            <a:r>
              <a:rPr dirty="0" sz="2800">
                <a:latin typeface="Times New Roman"/>
                <a:cs typeface="Times New Roman"/>
              </a:rPr>
              <a:t>country </a:t>
            </a:r>
            <a:r>
              <a:rPr dirty="0" sz="2800" spc="-5">
                <a:latin typeface="Times New Roman"/>
                <a:cs typeface="Times New Roman"/>
              </a:rPr>
              <a:t>has an implication on defense, administration and  economic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integration.</a:t>
            </a:r>
            <a:endParaRPr sz="2800">
              <a:latin typeface="Times New Roman"/>
              <a:cs typeface="Times New Roman"/>
            </a:endParaRPr>
          </a:p>
          <a:p>
            <a:pPr marL="509270" indent="-457834">
              <a:lnSpc>
                <a:spcPct val="100000"/>
              </a:lnSpc>
              <a:spcBef>
                <a:spcPts val="1535"/>
              </a:spcBef>
              <a:buFont typeface="Wingdings"/>
              <a:buChar char=""/>
              <a:tabLst>
                <a:tab pos="509270" algn="l"/>
                <a:tab pos="509905" algn="l"/>
              </a:tabLst>
            </a:pPr>
            <a:r>
              <a:rPr dirty="0" sz="2800" spc="-5">
                <a:latin typeface="Times New Roman"/>
                <a:cs typeface="Times New Roman"/>
              </a:rPr>
              <a:t>Countries of the </a:t>
            </a:r>
            <a:r>
              <a:rPr dirty="0" sz="2800" spc="-50">
                <a:latin typeface="Times New Roman"/>
                <a:cs typeface="Times New Roman"/>
              </a:rPr>
              <a:t>World </a:t>
            </a:r>
            <a:r>
              <a:rPr dirty="0" sz="2800" spc="-5">
                <a:latin typeface="Times New Roman"/>
                <a:cs typeface="Times New Roman"/>
              </a:rPr>
              <a:t>have </a:t>
            </a:r>
            <a:r>
              <a:rPr dirty="0" sz="2800" spc="-10">
                <a:latin typeface="Times New Roman"/>
                <a:cs typeface="Times New Roman"/>
              </a:rPr>
              <a:t>different </a:t>
            </a:r>
            <a:r>
              <a:rPr dirty="0" sz="2800">
                <a:latin typeface="Times New Roman"/>
                <a:cs typeface="Times New Roman"/>
              </a:rPr>
              <a:t>kinds </a:t>
            </a:r>
            <a:r>
              <a:rPr dirty="0" sz="2800" spc="-5">
                <a:latin typeface="Times New Roman"/>
                <a:cs typeface="Times New Roman"/>
              </a:rPr>
              <a:t>of</a:t>
            </a:r>
            <a:r>
              <a:rPr dirty="0" sz="2800" spc="-2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shape: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550">
              <a:latin typeface="Times New Roman"/>
              <a:cs typeface="Times New Roman"/>
            </a:endParaRPr>
          </a:p>
          <a:p>
            <a:pPr marL="509270" marR="5080" indent="-457200">
              <a:lnSpc>
                <a:spcPts val="3300"/>
              </a:lnSpc>
              <a:buFont typeface="Wingdings"/>
              <a:buChar char=""/>
              <a:tabLst>
                <a:tab pos="509270" algn="l"/>
                <a:tab pos="509905" algn="l"/>
              </a:tabLst>
            </a:pPr>
            <a:r>
              <a:rPr dirty="0" sz="2800" spc="-5" b="1" i="1">
                <a:latin typeface="Times New Roman"/>
                <a:cs typeface="Times New Roman"/>
              </a:rPr>
              <a:t>Compact </a:t>
            </a:r>
            <a:r>
              <a:rPr dirty="0" sz="2800" b="1" i="1">
                <a:latin typeface="Times New Roman"/>
                <a:cs typeface="Times New Roman"/>
              </a:rPr>
              <a:t>shape </a:t>
            </a:r>
            <a:r>
              <a:rPr dirty="0" sz="2800" spc="-5" b="1" i="1">
                <a:latin typeface="Times New Roman"/>
                <a:cs typeface="Times New Roman"/>
              </a:rPr>
              <a:t>countries: </a:t>
            </a:r>
            <a:r>
              <a:rPr dirty="0" sz="2800" spc="-5">
                <a:latin typeface="Times New Roman"/>
                <a:cs typeface="Times New Roman"/>
              </a:rPr>
              <a:t>The distance </a:t>
            </a:r>
            <a:r>
              <a:rPr dirty="0" sz="2800">
                <a:latin typeface="Times New Roman"/>
                <a:cs typeface="Times New Roman"/>
              </a:rPr>
              <a:t>from </a:t>
            </a:r>
            <a:r>
              <a:rPr dirty="0" sz="2800" spc="-5">
                <a:latin typeface="Times New Roman"/>
                <a:cs typeface="Times New Roman"/>
              </a:rPr>
              <a:t>the geographic center of the state  to </a:t>
            </a:r>
            <a:r>
              <a:rPr dirty="0" sz="2800" spc="-10">
                <a:latin typeface="Times New Roman"/>
                <a:cs typeface="Times New Roman"/>
              </a:rPr>
              <a:t>any </a:t>
            </a:r>
            <a:r>
              <a:rPr dirty="0" sz="2800" spc="-5">
                <a:latin typeface="Times New Roman"/>
                <a:cs typeface="Times New Roman"/>
              </a:rPr>
              <a:t>of the borders </a:t>
            </a:r>
            <a:r>
              <a:rPr dirty="0" sz="2800">
                <a:latin typeface="Times New Roman"/>
                <a:cs typeface="Times New Roman"/>
              </a:rPr>
              <a:t>does not </a:t>
            </a:r>
            <a:r>
              <a:rPr dirty="0" sz="2800" spc="-5">
                <a:latin typeface="Times New Roman"/>
                <a:cs typeface="Times New Roman"/>
              </a:rPr>
              <a:t>vary</a:t>
            </a:r>
            <a:r>
              <a:rPr dirty="0" sz="2800" spc="-20">
                <a:latin typeface="Times New Roman"/>
                <a:cs typeface="Times New Roman"/>
              </a:rPr>
              <a:t> </a:t>
            </a:r>
            <a:r>
              <a:rPr dirty="0" sz="2800" spc="-25">
                <a:latin typeface="Times New Roman"/>
                <a:cs typeface="Times New Roman"/>
              </a:rPr>
              <a:t>greatly.</a:t>
            </a:r>
            <a:endParaRPr sz="2800">
              <a:latin typeface="Times New Roman"/>
              <a:cs typeface="Times New Roman"/>
            </a:endParaRPr>
          </a:p>
          <a:p>
            <a:pPr lvl="1" marL="746125" indent="-375920">
              <a:lnSpc>
                <a:spcPct val="100000"/>
              </a:lnSpc>
              <a:spcBef>
                <a:spcPts val="2675"/>
              </a:spcBef>
              <a:buFont typeface="Wingdings"/>
              <a:buChar char=""/>
              <a:tabLst>
                <a:tab pos="746125" algn="l"/>
                <a:tab pos="746760" algn="l"/>
              </a:tabLst>
            </a:pPr>
            <a:r>
              <a:rPr dirty="0" sz="2800" spc="-5">
                <a:latin typeface="Times New Roman"/>
                <a:cs typeface="Times New Roman"/>
              </a:rPr>
              <a:t>It </a:t>
            </a:r>
            <a:r>
              <a:rPr dirty="0" sz="2800">
                <a:latin typeface="Times New Roman"/>
                <a:cs typeface="Times New Roman"/>
              </a:rPr>
              <a:t>is </a:t>
            </a:r>
            <a:r>
              <a:rPr dirty="0" sz="2800" spc="-5">
                <a:latin typeface="Times New Roman"/>
                <a:cs typeface="Times New Roman"/>
              </a:rPr>
              <a:t>easier </a:t>
            </a:r>
            <a:r>
              <a:rPr dirty="0" sz="2800">
                <a:latin typeface="Times New Roman"/>
                <a:cs typeface="Times New Roman"/>
              </a:rPr>
              <a:t>for </a:t>
            </a:r>
            <a:r>
              <a:rPr dirty="0" sz="2800" spc="-5">
                <a:latin typeface="Times New Roman"/>
                <a:cs typeface="Times New Roman"/>
              </a:rPr>
              <a:t>defence, socioeconomic and cultural</a:t>
            </a:r>
            <a:r>
              <a:rPr dirty="0" sz="2800">
                <a:latin typeface="Times New Roman"/>
                <a:cs typeface="Times New Roman"/>
              </a:rPr>
              <a:t> integration.</a:t>
            </a:r>
            <a:endParaRPr sz="2800">
              <a:latin typeface="Times New Roman"/>
              <a:cs typeface="Times New Roman"/>
            </a:endParaRPr>
          </a:p>
          <a:p>
            <a:pPr marL="485775" marR="256540" indent="-287020">
              <a:lnSpc>
                <a:spcPct val="150000"/>
              </a:lnSpc>
              <a:spcBef>
                <a:spcPts val="2630"/>
              </a:spcBef>
              <a:buSzPct val="96428"/>
              <a:buFont typeface="Wingdings"/>
              <a:buChar char=""/>
              <a:tabLst>
                <a:tab pos="486409" algn="l"/>
                <a:tab pos="2438400" algn="l"/>
                <a:tab pos="3444240" algn="l"/>
                <a:tab pos="5083175" algn="l"/>
                <a:tab pos="5970270" algn="l"/>
                <a:tab pos="6561455" algn="l"/>
                <a:tab pos="7785100" algn="l"/>
                <a:tab pos="8632825" algn="l"/>
                <a:tab pos="9443720" algn="l"/>
                <a:tab pos="10332085" algn="l"/>
                <a:tab pos="11179810" algn="l"/>
              </a:tabLst>
            </a:pPr>
            <a:r>
              <a:rPr dirty="0" sz="2800" spc="-5" b="1" i="1">
                <a:latin typeface="Times New Roman"/>
                <a:cs typeface="Times New Roman"/>
              </a:rPr>
              <a:t>Fra</a:t>
            </a:r>
            <a:r>
              <a:rPr dirty="0" sz="2800" b="1" i="1">
                <a:latin typeface="Times New Roman"/>
                <a:cs typeface="Times New Roman"/>
              </a:rPr>
              <a:t>g</a:t>
            </a:r>
            <a:r>
              <a:rPr dirty="0" sz="2800" spc="-5" b="1" i="1">
                <a:latin typeface="Times New Roman"/>
                <a:cs typeface="Times New Roman"/>
              </a:rPr>
              <a:t>m</a:t>
            </a:r>
            <a:r>
              <a:rPr dirty="0" sz="2800" spc="-15" b="1" i="1">
                <a:latin typeface="Times New Roman"/>
                <a:cs typeface="Times New Roman"/>
              </a:rPr>
              <a:t>e</a:t>
            </a:r>
            <a:r>
              <a:rPr dirty="0" sz="2800" spc="-5" b="1" i="1">
                <a:latin typeface="Times New Roman"/>
                <a:cs typeface="Times New Roman"/>
              </a:rPr>
              <a:t>nt</a:t>
            </a:r>
            <a:r>
              <a:rPr dirty="0" sz="2800" spc="-15" b="1" i="1">
                <a:latin typeface="Times New Roman"/>
                <a:cs typeface="Times New Roman"/>
              </a:rPr>
              <a:t>e</a:t>
            </a:r>
            <a:r>
              <a:rPr dirty="0" sz="2800" spc="-5" b="1" i="1">
                <a:latin typeface="Times New Roman"/>
                <a:cs typeface="Times New Roman"/>
              </a:rPr>
              <a:t>d</a:t>
            </a:r>
            <a:r>
              <a:rPr dirty="0" sz="2800" b="1" i="1">
                <a:latin typeface="Times New Roman"/>
                <a:cs typeface="Times New Roman"/>
              </a:rPr>
              <a:t>	</a:t>
            </a:r>
            <a:r>
              <a:rPr dirty="0" sz="2800" spc="-5" b="1" i="1">
                <a:latin typeface="Times New Roman"/>
                <a:cs typeface="Times New Roman"/>
              </a:rPr>
              <a:t>s</a:t>
            </a:r>
            <a:r>
              <a:rPr dirty="0" sz="2800" b="1" i="1">
                <a:latin typeface="Times New Roman"/>
                <a:cs typeface="Times New Roman"/>
              </a:rPr>
              <a:t>h</a:t>
            </a:r>
            <a:r>
              <a:rPr dirty="0" sz="2800" spc="-5" b="1" i="1">
                <a:latin typeface="Times New Roman"/>
                <a:cs typeface="Times New Roman"/>
              </a:rPr>
              <a:t>a</a:t>
            </a:r>
            <a:r>
              <a:rPr dirty="0" sz="2800" b="1" i="1">
                <a:latin typeface="Times New Roman"/>
                <a:cs typeface="Times New Roman"/>
              </a:rPr>
              <a:t>p</a:t>
            </a:r>
            <a:r>
              <a:rPr dirty="0" sz="2800" spc="-5" b="1" i="1">
                <a:latin typeface="Times New Roman"/>
                <a:cs typeface="Times New Roman"/>
              </a:rPr>
              <a:t>e</a:t>
            </a:r>
            <a:r>
              <a:rPr dirty="0" sz="2800" b="1" i="1">
                <a:latin typeface="Times New Roman"/>
                <a:cs typeface="Times New Roman"/>
              </a:rPr>
              <a:t>	</a:t>
            </a:r>
            <a:r>
              <a:rPr dirty="0" sz="2800" spc="-5" b="1" i="1">
                <a:latin typeface="Times New Roman"/>
                <a:cs typeface="Times New Roman"/>
              </a:rPr>
              <a:t>cou</a:t>
            </a:r>
            <a:r>
              <a:rPr dirty="0" sz="2800" b="1" i="1">
                <a:latin typeface="Times New Roman"/>
                <a:cs typeface="Times New Roman"/>
              </a:rPr>
              <a:t>n</a:t>
            </a:r>
            <a:r>
              <a:rPr dirty="0" sz="2800" spc="-5" b="1" i="1">
                <a:latin typeface="Times New Roman"/>
                <a:cs typeface="Times New Roman"/>
              </a:rPr>
              <a:t>tr</a:t>
            </a:r>
            <a:r>
              <a:rPr dirty="0" sz="2800" b="1" i="1">
                <a:latin typeface="Times New Roman"/>
                <a:cs typeface="Times New Roman"/>
              </a:rPr>
              <a:t>i</a:t>
            </a:r>
            <a:r>
              <a:rPr dirty="0" sz="2800" spc="-5" b="1" i="1">
                <a:latin typeface="Times New Roman"/>
                <a:cs typeface="Times New Roman"/>
              </a:rPr>
              <a:t>e</a:t>
            </a:r>
            <a:r>
              <a:rPr dirty="0" sz="2800" b="1" i="1">
                <a:latin typeface="Times New Roman"/>
                <a:cs typeface="Times New Roman"/>
              </a:rPr>
              <a:t>s</a:t>
            </a:r>
            <a:r>
              <a:rPr dirty="0" sz="2800" spc="-5" b="1" i="1">
                <a:latin typeface="Times New Roman"/>
                <a:cs typeface="Times New Roman"/>
              </a:rPr>
              <a:t>:</a:t>
            </a:r>
            <a:r>
              <a:rPr dirty="0" sz="2800" b="1" i="1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They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are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d</a:t>
            </a:r>
            <a:r>
              <a:rPr dirty="0" sz="2800">
                <a:latin typeface="Times New Roman"/>
                <a:cs typeface="Times New Roman"/>
              </a:rPr>
              <a:t>i</a:t>
            </a:r>
            <a:r>
              <a:rPr dirty="0" sz="2800" spc="-5">
                <a:latin typeface="Times New Roman"/>
                <a:cs typeface="Times New Roman"/>
              </a:rPr>
              <a:t>vided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f</a:t>
            </a:r>
            <a:r>
              <a:rPr dirty="0" sz="2800">
                <a:latin typeface="Times New Roman"/>
                <a:cs typeface="Times New Roman"/>
              </a:rPr>
              <a:t>r</a:t>
            </a:r>
            <a:r>
              <a:rPr dirty="0" sz="2800" spc="-5">
                <a:latin typeface="Times New Roman"/>
                <a:cs typeface="Times New Roman"/>
              </a:rPr>
              <a:t>om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t</a:t>
            </a:r>
            <a:r>
              <a:rPr dirty="0" sz="2800">
                <a:latin typeface="Times New Roman"/>
                <a:cs typeface="Times New Roman"/>
              </a:rPr>
              <a:t>h</a:t>
            </a:r>
            <a:r>
              <a:rPr dirty="0" sz="2800" spc="-5">
                <a:latin typeface="Times New Roman"/>
                <a:cs typeface="Times New Roman"/>
              </a:rPr>
              <a:t>eir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o</a:t>
            </a:r>
            <a:r>
              <a:rPr dirty="0" sz="2800">
                <a:latin typeface="Times New Roman"/>
                <a:cs typeface="Times New Roman"/>
              </a:rPr>
              <a:t>t</a:t>
            </a:r>
            <a:r>
              <a:rPr dirty="0" sz="2800" spc="-5">
                <a:latin typeface="Times New Roman"/>
                <a:cs typeface="Times New Roman"/>
              </a:rPr>
              <a:t>her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parts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15">
                <a:latin typeface="Times New Roman"/>
                <a:cs typeface="Times New Roman"/>
              </a:rPr>
              <a:t>by  </a:t>
            </a:r>
            <a:r>
              <a:rPr dirty="0" sz="2800" spc="-5">
                <a:latin typeface="Times New Roman"/>
                <a:cs typeface="Times New Roman"/>
              </a:rPr>
              <a:t>either </a:t>
            </a:r>
            <a:r>
              <a:rPr dirty="0" sz="2800" spc="-20">
                <a:latin typeface="Times New Roman"/>
                <a:cs typeface="Times New Roman"/>
              </a:rPr>
              <a:t>water, </a:t>
            </a:r>
            <a:r>
              <a:rPr dirty="0" sz="2800" spc="-5">
                <a:latin typeface="Times New Roman"/>
                <a:cs typeface="Times New Roman"/>
              </a:rPr>
              <a:t>land </a:t>
            </a:r>
            <a:r>
              <a:rPr dirty="0" sz="2800">
                <a:latin typeface="Times New Roman"/>
                <a:cs typeface="Times New Roman"/>
              </a:rPr>
              <a:t>or </a:t>
            </a:r>
            <a:r>
              <a:rPr dirty="0" sz="2800" spc="-5">
                <a:latin typeface="Times New Roman"/>
                <a:cs typeface="Times New Roman"/>
              </a:rPr>
              <a:t>other</a:t>
            </a:r>
            <a:r>
              <a:rPr dirty="0" sz="2800" spc="2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countries.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701" y="188798"/>
            <a:ext cx="10850880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69900" marR="5080" indent="-457834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469900" algn="l"/>
                <a:tab pos="470534" algn="l"/>
              </a:tabLst>
            </a:pPr>
            <a:r>
              <a:rPr dirty="0" sz="2800" spc="-5" b="1" i="1">
                <a:latin typeface="Times New Roman"/>
                <a:cs typeface="Times New Roman"/>
              </a:rPr>
              <a:t>Group Assignment </a:t>
            </a:r>
            <a:r>
              <a:rPr dirty="0" sz="2800" spc="-10" b="1">
                <a:latin typeface="Times New Roman"/>
                <a:cs typeface="Times New Roman"/>
              </a:rPr>
              <a:t>(20%):</a:t>
            </a:r>
            <a:r>
              <a:rPr dirty="0" sz="2800" spc="-10">
                <a:latin typeface="Carlito"/>
                <a:cs typeface="Carlito"/>
              </a:rPr>
              <a:t>Date </a:t>
            </a:r>
            <a:r>
              <a:rPr dirty="0" sz="2800" spc="-5">
                <a:latin typeface="Carlito"/>
                <a:cs typeface="Carlito"/>
              </a:rPr>
              <a:t>of </a:t>
            </a:r>
            <a:r>
              <a:rPr dirty="0" sz="2800" spc="-10">
                <a:latin typeface="Carlito"/>
                <a:cs typeface="Carlito"/>
              </a:rPr>
              <a:t>submission </a:t>
            </a:r>
            <a:r>
              <a:rPr dirty="0" sz="2800" spc="-5">
                <a:latin typeface="Carlito"/>
                <a:cs typeface="Carlito"/>
              </a:rPr>
              <a:t>and </a:t>
            </a:r>
            <a:r>
              <a:rPr dirty="0" sz="2800" spc="-15">
                <a:latin typeface="Carlito"/>
                <a:cs typeface="Carlito"/>
              </a:rPr>
              <a:t>presentation: </a:t>
            </a:r>
            <a:r>
              <a:rPr dirty="0" sz="2800" spc="-10">
                <a:latin typeface="Carlito"/>
                <a:cs typeface="Carlito"/>
              </a:rPr>
              <a:t>August  </a:t>
            </a:r>
            <a:r>
              <a:rPr dirty="0" sz="2800" spc="-5">
                <a:latin typeface="Carlito"/>
                <a:cs typeface="Carlito"/>
              </a:rPr>
              <a:t>28/12/2013</a:t>
            </a:r>
            <a:r>
              <a:rPr dirty="0" sz="2800" spc="50">
                <a:latin typeface="Carlito"/>
                <a:cs typeface="Carlito"/>
              </a:rPr>
              <a:t> </a:t>
            </a:r>
            <a:r>
              <a:rPr dirty="0" sz="2800" spc="-20">
                <a:latin typeface="Carlito"/>
                <a:cs typeface="Carlito"/>
              </a:rPr>
              <a:t>E.C</a:t>
            </a:r>
            <a:endParaRPr sz="2800">
              <a:latin typeface="Carlito"/>
              <a:cs typeface="Carlito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4367" y="1123569"/>
          <a:ext cx="11600815" cy="55987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8540"/>
                <a:gridCol w="9293225"/>
              </a:tblGrid>
              <a:tr h="90195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3200" spc="-1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Group</a:t>
                      </a:r>
                      <a:endParaRPr sz="3200">
                        <a:latin typeface="Carlito"/>
                        <a:cs typeface="Carlito"/>
                      </a:endParaRPr>
                    </a:p>
                  </a:txBody>
                  <a:tcPr marL="0" marR="0" marB="0" marT="203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32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Titles</a:t>
                      </a:r>
                      <a:endParaRPr sz="3200">
                        <a:latin typeface="Carlito"/>
                        <a:cs typeface="Carlito"/>
                      </a:endParaRPr>
                    </a:p>
                  </a:txBody>
                  <a:tcPr marL="0" marR="0" marB="0" marT="203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11709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3200" spc="-15">
                          <a:latin typeface="Carlito"/>
                          <a:cs typeface="Carlito"/>
                        </a:rPr>
                        <a:t>Group </a:t>
                      </a:r>
                      <a:r>
                        <a:rPr dirty="0" sz="3200">
                          <a:latin typeface="Carlito"/>
                          <a:cs typeface="Carlito"/>
                        </a:rPr>
                        <a:t>1</a:t>
                      </a:r>
                      <a:endParaRPr sz="3200">
                        <a:latin typeface="Carlito"/>
                        <a:cs typeface="Carlito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2800" spc="-15">
                          <a:latin typeface="Carlito"/>
                          <a:cs typeface="Carlito"/>
                        </a:rPr>
                        <a:t>Chapter </a:t>
                      </a:r>
                      <a:r>
                        <a:rPr dirty="0" sz="2800" spc="-5">
                          <a:latin typeface="Carlito"/>
                          <a:cs typeface="Carlito"/>
                        </a:rPr>
                        <a:t>6: </a:t>
                      </a:r>
                      <a:r>
                        <a:rPr dirty="0" sz="2800" spc="-10">
                          <a:latin typeface="Carlito"/>
                          <a:cs typeface="Carlito"/>
                        </a:rPr>
                        <a:t>Ethiopian Soils </a:t>
                      </a:r>
                      <a:r>
                        <a:rPr dirty="0" sz="2800" spc="-5">
                          <a:latin typeface="Carlito"/>
                          <a:cs typeface="Carlito"/>
                        </a:rPr>
                        <a:t>- </a:t>
                      </a:r>
                      <a:r>
                        <a:rPr dirty="0" sz="2800" spc="-20">
                          <a:latin typeface="Carlito"/>
                          <a:cs typeface="Carlito"/>
                        </a:rPr>
                        <a:t>Natural </a:t>
                      </a:r>
                      <a:r>
                        <a:rPr dirty="0" sz="2800" spc="-30">
                          <a:latin typeface="Carlito"/>
                          <a:cs typeface="Carlito"/>
                        </a:rPr>
                        <a:t>Vegetation </a:t>
                      </a:r>
                      <a:r>
                        <a:rPr dirty="0" sz="2800" spc="-5">
                          <a:latin typeface="Carlito"/>
                          <a:cs typeface="Carlito"/>
                        </a:rPr>
                        <a:t>of</a:t>
                      </a:r>
                      <a:r>
                        <a:rPr dirty="0" sz="2800" spc="21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800" spc="-15">
                          <a:latin typeface="Carlito"/>
                          <a:cs typeface="Carlito"/>
                        </a:rPr>
                        <a:t>Ethiopia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11709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3200" spc="-15">
                          <a:latin typeface="Carlito"/>
                          <a:cs typeface="Carlito"/>
                        </a:rPr>
                        <a:t>Group </a:t>
                      </a:r>
                      <a:r>
                        <a:rPr dirty="0" sz="3200">
                          <a:latin typeface="Carlito"/>
                          <a:cs typeface="Carlito"/>
                        </a:rPr>
                        <a:t>2</a:t>
                      </a:r>
                      <a:endParaRPr sz="3200">
                        <a:latin typeface="Carlito"/>
                        <a:cs typeface="Carlito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45134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2800" spc="-10">
                          <a:latin typeface="Carlito"/>
                          <a:cs typeface="Carlito"/>
                        </a:rPr>
                        <a:t>Chapter </a:t>
                      </a:r>
                      <a:r>
                        <a:rPr dirty="0" sz="2800" spc="-5">
                          <a:latin typeface="Carlito"/>
                          <a:cs typeface="Carlito"/>
                        </a:rPr>
                        <a:t>6: </a:t>
                      </a:r>
                      <a:r>
                        <a:rPr dirty="0" sz="2800" spc="-15">
                          <a:latin typeface="Carlito"/>
                          <a:cs typeface="Carlito"/>
                        </a:rPr>
                        <a:t>Natural </a:t>
                      </a:r>
                      <a:r>
                        <a:rPr dirty="0" sz="2800" spc="-30">
                          <a:latin typeface="Carlito"/>
                          <a:cs typeface="Carlito"/>
                        </a:rPr>
                        <a:t>Vegetation </a:t>
                      </a:r>
                      <a:r>
                        <a:rPr dirty="0" sz="2800" spc="-5">
                          <a:latin typeface="Carlito"/>
                          <a:cs typeface="Carlito"/>
                        </a:rPr>
                        <a:t>and Wild </a:t>
                      </a:r>
                      <a:r>
                        <a:rPr dirty="0" sz="2800" spc="-25">
                          <a:latin typeface="Carlito"/>
                          <a:cs typeface="Carlito"/>
                        </a:rPr>
                        <a:t>Life </a:t>
                      </a:r>
                      <a:r>
                        <a:rPr dirty="0" sz="2800" spc="-5">
                          <a:latin typeface="Carlito"/>
                          <a:cs typeface="Carlito"/>
                        </a:rPr>
                        <a:t>in </a:t>
                      </a:r>
                      <a:r>
                        <a:rPr dirty="0" sz="2800" spc="-10">
                          <a:latin typeface="Carlito"/>
                          <a:cs typeface="Carlito"/>
                        </a:rPr>
                        <a:t>Ethiopia </a:t>
                      </a:r>
                      <a:r>
                        <a:rPr dirty="0" sz="2800" spc="-165">
                          <a:latin typeface="Arial"/>
                          <a:cs typeface="Arial"/>
                        </a:rPr>
                        <a:t>– </a:t>
                      </a:r>
                      <a:r>
                        <a:rPr dirty="0" sz="2800" spc="-10">
                          <a:latin typeface="Carlito"/>
                          <a:cs typeface="Carlito"/>
                        </a:rPr>
                        <a:t>End  </a:t>
                      </a:r>
                      <a:r>
                        <a:rPr dirty="0" sz="2800" spc="-5">
                          <a:latin typeface="Carlito"/>
                          <a:cs typeface="Carlito"/>
                        </a:rPr>
                        <a:t>of </a:t>
                      </a:r>
                      <a:r>
                        <a:rPr dirty="0" sz="2800" spc="-10">
                          <a:latin typeface="Carlito"/>
                          <a:cs typeface="Carlito"/>
                        </a:rPr>
                        <a:t>chapter</a:t>
                      </a:r>
                      <a:r>
                        <a:rPr dirty="0" sz="280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800" spc="-5">
                          <a:latin typeface="Carlito"/>
                          <a:cs typeface="Carlito"/>
                        </a:rPr>
                        <a:t>6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11709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3200" spc="-15">
                          <a:latin typeface="Carlito"/>
                          <a:cs typeface="Carlito"/>
                        </a:rPr>
                        <a:t>Group </a:t>
                      </a:r>
                      <a:r>
                        <a:rPr dirty="0" sz="3200">
                          <a:latin typeface="Carlito"/>
                          <a:cs typeface="Carlito"/>
                        </a:rPr>
                        <a:t>3</a:t>
                      </a:r>
                      <a:endParaRPr sz="3200">
                        <a:latin typeface="Carlito"/>
                        <a:cs typeface="Carlito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35609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2800" spc="-15">
                          <a:latin typeface="Carlito"/>
                          <a:cs typeface="Carlito"/>
                        </a:rPr>
                        <a:t>Chapter </a:t>
                      </a:r>
                      <a:r>
                        <a:rPr dirty="0" sz="2800" spc="-5">
                          <a:latin typeface="Carlito"/>
                          <a:cs typeface="Carlito"/>
                        </a:rPr>
                        <a:t>7: </a:t>
                      </a:r>
                      <a:r>
                        <a:rPr dirty="0" sz="2800" spc="-15">
                          <a:latin typeface="Carlito"/>
                          <a:cs typeface="Carlito"/>
                        </a:rPr>
                        <a:t>Population </a:t>
                      </a:r>
                      <a:r>
                        <a:rPr dirty="0" sz="2800" spc="-5">
                          <a:latin typeface="Carlito"/>
                          <a:cs typeface="Carlito"/>
                        </a:rPr>
                        <a:t>of </a:t>
                      </a:r>
                      <a:r>
                        <a:rPr dirty="0" sz="2800" spc="-10">
                          <a:latin typeface="Carlito"/>
                          <a:cs typeface="Carlito"/>
                        </a:rPr>
                        <a:t>Ethiopia </a:t>
                      </a:r>
                      <a:r>
                        <a:rPr dirty="0" sz="2800" spc="-5">
                          <a:latin typeface="Carlito"/>
                          <a:cs typeface="Carlito"/>
                        </a:rPr>
                        <a:t>- </a:t>
                      </a:r>
                      <a:r>
                        <a:rPr dirty="0" sz="2800" spc="-15">
                          <a:latin typeface="Carlito"/>
                          <a:cs typeface="Carlito"/>
                        </a:rPr>
                        <a:t>Population </a:t>
                      </a:r>
                      <a:r>
                        <a:rPr dirty="0" sz="2800" spc="-10">
                          <a:latin typeface="Carlito"/>
                          <a:cs typeface="Carlito"/>
                        </a:rPr>
                        <a:t>Distribution </a:t>
                      </a:r>
                      <a:r>
                        <a:rPr dirty="0" sz="2800" spc="-5">
                          <a:latin typeface="Carlito"/>
                          <a:cs typeface="Carlito"/>
                        </a:rPr>
                        <a:t>in  </a:t>
                      </a:r>
                      <a:r>
                        <a:rPr dirty="0" sz="2800" spc="-15">
                          <a:latin typeface="Carlito"/>
                          <a:cs typeface="Carlito"/>
                        </a:rPr>
                        <a:t>Ethiopia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117095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3200" spc="-15">
                          <a:latin typeface="Carlito"/>
                          <a:cs typeface="Carlito"/>
                        </a:rPr>
                        <a:t>Group </a:t>
                      </a:r>
                      <a:r>
                        <a:rPr dirty="0" sz="3200">
                          <a:latin typeface="Carlito"/>
                          <a:cs typeface="Carlito"/>
                        </a:rPr>
                        <a:t>4</a:t>
                      </a:r>
                      <a:endParaRPr sz="3200">
                        <a:latin typeface="Carlito"/>
                        <a:cs typeface="Carlito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3200" spc="-15">
                          <a:latin typeface="Carlito"/>
                          <a:cs typeface="Carlito"/>
                        </a:rPr>
                        <a:t>Population </a:t>
                      </a:r>
                      <a:r>
                        <a:rPr dirty="0" sz="3200" spc="-10">
                          <a:latin typeface="Carlito"/>
                          <a:cs typeface="Carlito"/>
                        </a:rPr>
                        <a:t>Distribution </a:t>
                      </a:r>
                      <a:r>
                        <a:rPr dirty="0" sz="3200">
                          <a:latin typeface="Carlito"/>
                          <a:cs typeface="Carlito"/>
                        </a:rPr>
                        <a:t>in </a:t>
                      </a:r>
                      <a:r>
                        <a:rPr dirty="0" sz="3200" spc="-10">
                          <a:latin typeface="Carlito"/>
                          <a:cs typeface="Carlito"/>
                        </a:rPr>
                        <a:t>Ethiopia </a:t>
                      </a:r>
                      <a:r>
                        <a:rPr dirty="0" sz="3200" spc="-185">
                          <a:latin typeface="Arial"/>
                          <a:cs typeface="Arial"/>
                        </a:rPr>
                        <a:t>– </a:t>
                      </a:r>
                      <a:r>
                        <a:rPr dirty="0" sz="3200" spc="-5">
                          <a:latin typeface="Carlito"/>
                          <a:cs typeface="Carlito"/>
                        </a:rPr>
                        <a:t>End of </a:t>
                      </a:r>
                      <a:r>
                        <a:rPr dirty="0" sz="3200" spc="-10">
                          <a:latin typeface="Carlito"/>
                          <a:cs typeface="Carlito"/>
                        </a:rPr>
                        <a:t>chapter</a:t>
                      </a:r>
                      <a:r>
                        <a:rPr dirty="0" sz="3200" spc="21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3200">
                          <a:latin typeface="Carlito"/>
                          <a:cs typeface="Carlito"/>
                        </a:rPr>
                        <a:t>7</a:t>
                      </a:r>
                      <a:endParaRPr sz="3200">
                        <a:latin typeface="Carlito"/>
                        <a:cs typeface="Carlito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0747" y="990393"/>
            <a:ext cx="8652970" cy="4281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7173" y="323469"/>
            <a:ext cx="231838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CHAPTER</a:t>
            </a:r>
            <a:r>
              <a:rPr dirty="0" spc="-90"/>
              <a:t> </a:t>
            </a:r>
            <a:r>
              <a:rPr dirty="0"/>
              <a:t>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3448" y="843559"/>
            <a:ext cx="11689080" cy="50488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1015" marR="775335" indent="-2647950">
              <a:lnSpc>
                <a:spcPct val="150100"/>
              </a:lnSpc>
              <a:spcBef>
                <a:spcPts val="100"/>
              </a:spcBef>
            </a:pPr>
            <a:r>
              <a:rPr dirty="0" sz="2800" spc="-5" b="1">
                <a:solidFill>
                  <a:srgbClr val="006FC0"/>
                </a:solidFill>
                <a:latin typeface="Times New Roman"/>
                <a:cs typeface="Times New Roman"/>
              </a:rPr>
              <a:t>SOILS, NATURAL VEGETATION AND WILDLIFE RESOURCES  OF ETHIOPIA AND THE</a:t>
            </a:r>
            <a:r>
              <a:rPr dirty="0" sz="2800" spc="20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2800" spc="-10" b="1">
                <a:solidFill>
                  <a:srgbClr val="006FC0"/>
                </a:solidFill>
                <a:latin typeface="Times New Roman"/>
                <a:cs typeface="Times New Roman"/>
              </a:rPr>
              <a:t>HORN</a:t>
            </a:r>
            <a:endParaRPr sz="2800">
              <a:latin typeface="Times New Roman"/>
              <a:cs typeface="Times New Roman"/>
            </a:endParaRPr>
          </a:p>
          <a:p>
            <a:pPr marL="703580" indent="-457834">
              <a:lnSpc>
                <a:spcPct val="100000"/>
              </a:lnSpc>
              <a:spcBef>
                <a:spcPts val="110"/>
              </a:spcBef>
              <a:buFont typeface="Wingdings"/>
              <a:buChar char=""/>
              <a:tabLst>
                <a:tab pos="704215" algn="l"/>
              </a:tabLst>
            </a:pPr>
            <a:r>
              <a:rPr dirty="0" sz="3200">
                <a:latin typeface="Times New Roman"/>
                <a:cs typeface="Times New Roman"/>
              </a:rPr>
              <a:t>What is</a:t>
            </a:r>
            <a:r>
              <a:rPr dirty="0" sz="3200" spc="-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soil?</a:t>
            </a:r>
            <a:endParaRPr sz="3200">
              <a:latin typeface="Times New Roman"/>
              <a:cs typeface="Times New Roman"/>
            </a:endParaRPr>
          </a:p>
          <a:p>
            <a:pPr lvl="1" marL="1083310" indent="-457834">
              <a:lnSpc>
                <a:spcPct val="100000"/>
              </a:lnSpc>
              <a:spcBef>
                <a:spcPts val="770"/>
              </a:spcBef>
              <a:buFont typeface="Wingdings"/>
              <a:buChar char=""/>
              <a:tabLst>
                <a:tab pos="1083945" algn="l"/>
              </a:tabLst>
            </a:pPr>
            <a:r>
              <a:rPr dirty="0" sz="3200">
                <a:latin typeface="Times New Roman"/>
                <a:cs typeface="Times New Roman"/>
              </a:rPr>
              <a:t>Composition of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soils:</a:t>
            </a:r>
            <a:endParaRPr sz="3200">
              <a:latin typeface="Times New Roman"/>
              <a:cs typeface="Times New Roman"/>
            </a:endParaRPr>
          </a:p>
          <a:p>
            <a:pPr marL="703580" marR="5080" indent="-457834">
              <a:lnSpc>
                <a:spcPts val="5760"/>
              </a:lnSpc>
              <a:spcBef>
                <a:spcPts val="50"/>
              </a:spcBef>
              <a:buFont typeface="Wingdings"/>
              <a:buChar char=""/>
              <a:tabLst>
                <a:tab pos="703580" algn="l"/>
                <a:tab pos="704215" algn="l"/>
              </a:tabLst>
            </a:pPr>
            <a:r>
              <a:rPr dirty="0" sz="3200">
                <a:latin typeface="Times New Roman"/>
                <a:cs typeface="Times New Roman"/>
              </a:rPr>
              <a:t>weathered mineral </a:t>
            </a:r>
            <a:r>
              <a:rPr dirty="0" sz="3200" spc="-5">
                <a:latin typeface="Times New Roman"/>
                <a:cs typeface="Times New Roman"/>
              </a:rPr>
              <a:t>materials (45%), </a:t>
            </a:r>
            <a:r>
              <a:rPr dirty="0" sz="3200" spc="-10">
                <a:latin typeface="Times New Roman"/>
                <a:cs typeface="Times New Roman"/>
              </a:rPr>
              <a:t>organic </a:t>
            </a:r>
            <a:r>
              <a:rPr dirty="0" sz="3200">
                <a:latin typeface="Times New Roman"/>
                <a:cs typeface="Times New Roman"/>
              </a:rPr>
              <a:t>matter </a:t>
            </a:r>
            <a:r>
              <a:rPr dirty="0" sz="3200" spc="-5">
                <a:latin typeface="Times New Roman"/>
                <a:cs typeface="Times New Roman"/>
              </a:rPr>
              <a:t>(5%), </a:t>
            </a:r>
            <a:r>
              <a:rPr dirty="0" sz="3200">
                <a:latin typeface="Times New Roman"/>
                <a:cs typeface="Times New Roman"/>
              </a:rPr>
              <a:t>air </a:t>
            </a:r>
            <a:r>
              <a:rPr dirty="0" sz="3200" spc="-5">
                <a:latin typeface="Times New Roman"/>
                <a:cs typeface="Times New Roman"/>
              </a:rPr>
              <a:t>(20-  </a:t>
            </a:r>
            <a:r>
              <a:rPr dirty="0" sz="3200">
                <a:latin typeface="Times New Roman"/>
                <a:cs typeface="Times New Roman"/>
              </a:rPr>
              <a:t>30%) and water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(20-30%).</a:t>
            </a:r>
            <a:endParaRPr sz="3200">
              <a:latin typeface="Times New Roman"/>
              <a:cs typeface="Times New Roman"/>
            </a:endParaRPr>
          </a:p>
          <a:p>
            <a:pPr marL="469900" marR="654685" indent="-457200">
              <a:lnSpc>
                <a:spcPts val="3760"/>
              </a:lnSpc>
              <a:spcBef>
                <a:spcPts val="1930"/>
              </a:spcBef>
              <a:buFont typeface="Wingdings"/>
              <a:buChar char=""/>
              <a:tabLst>
                <a:tab pos="469900" algn="l"/>
              </a:tabLst>
            </a:pPr>
            <a:r>
              <a:rPr dirty="0" sz="3200">
                <a:latin typeface="Times New Roman"/>
                <a:cs typeface="Times New Roman"/>
              </a:rPr>
              <a:t>Soil formation is a long-term process (several thousands of</a:t>
            </a:r>
            <a:r>
              <a:rPr dirty="0" sz="3200" spc="-1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years  to form a single stratum of</a:t>
            </a:r>
            <a:r>
              <a:rPr dirty="0" sz="3200" spc="-9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soil.)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49199"/>
            <a:ext cx="11871960" cy="6248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76910" marR="5080" indent="-457200">
              <a:lnSpc>
                <a:spcPct val="150000"/>
              </a:lnSpc>
              <a:spcBef>
                <a:spcPts val="100"/>
              </a:spcBef>
              <a:buFont typeface="Wingdings"/>
              <a:buChar char=""/>
              <a:tabLst>
                <a:tab pos="677545" algn="l"/>
                <a:tab pos="1557655" algn="l"/>
                <a:tab pos="3408679" algn="l"/>
                <a:tab pos="3996690" algn="l"/>
                <a:tab pos="4425315" algn="l"/>
                <a:tab pos="6232525" algn="l"/>
                <a:tab pos="7181215" algn="l"/>
                <a:tab pos="7767955" algn="l"/>
                <a:tab pos="8604250" algn="l"/>
                <a:tab pos="10186670" algn="l"/>
                <a:tab pos="10841990" algn="l"/>
              </a:tabLst>
            </a:pPr>
            <a:r>
              <a:rPr dirty="0" sz="3200">
                <a:latin typeface="Times New Roman"/>
                <a:cs typeface="Times New Roman"/>
              </a:rPr>
              <a:t>The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formation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5">
                <a:latin typeface="Times New Roman"/>
                <a:cs typeface="Times New Roman"/>
              </a:rPr>
              <a:t>o</a:t>
            </a:r>
            <a:r>
              <a:rPr dirty="0" sz="3200">
                <a:latin typeface="Times New Roman"/>
                <a:cs typeface="Times New Roman"/>
              </a:rPr>
              <a:t>f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a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p</a:t>
            </a:r>
            <a:r>
              <a:rPr dirty="0" sz="3200" spc="5">
                <a:latin typeface="Times New Roman"/>
                <a:cs typeface="Times New Roman"/>
              </a:rPr>
              <a:t>a</a:t>
            </a:r>
            <a:r>
              <a:rPr dirty="0" sz="3200" spc="-10">
                <a:latin typeface="Times New Roman"/>
                <a:cs typeface="Times New Roman"/>
              </a:rPr>
              <a:t>r</a:t>
            </a:r>
            <a:r>
              <a:rPr dirty="0" sz="3200">
                <a:latin typeface="Times New Roman"/>
                <a:cs typeface="Times New Roman"/>
              </a:rPr>
              <a:t>ticular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15">
                <a:latin typeface="Times New Roman"/>
                <a:cs typeface="Times New Roman"/>
              </a:rPr>
              <a:t>t</a:t>
            </a:r>
            <a:r>
              <a:rPr dirty="0" sz="3200">
                <a:latin typeface="Times New Roman"/>
                <a:cs typeface="Times New Roman"/>
              </a:rPr>
              <a:t>ype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10">
                <a:latin typeface="Times New Roman"/>
                <a:cs typeface="Times New Roman"/>
              </a:rPr>
              <a:t>o</a:t>
            </a:r>
            <a:r>
              <a:rPr dirty="0" sz="3200">
                <a:latin typeface="Times New Roman"/>
                <a:cs typeface="Times New Roman"/>
              </a:rPr>
              <a:t>f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soil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depen</a:t>
            </a:r>
            <a:r>
              <a:rPr dirty="0" sz="3200" spc="5">
                <a:latin typeface="Times New Roman"/>
                <a:cs typeface="Times New Roman"/>
              </a:rPr>
              <a:t>d</a:t>
            </a:r>
            <a:r>
              <a:rPr dirty="0" sz="3200">
                <a:latin typeface="Times New Roman"/>
                <a:cs typeface="Times New Roman"/>
              </a:rPr>
              <a:t>s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10">
                <a:latin typeface="Times New Roman"/>
                <a:cs typeface="Times New Roman"/>
              </a:rPr>
              <a:t>o</a:t>
            </a:r>
            <a:r>
              <a:rPr dirty="0" sz="3200">
                <a:latin typeface="Times New Roman"/>
                <a:cs typeface="Times New Roman"/>
              </a:rPr>
              <a:t>n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parent  </a:t>
            </a:r>
            <a:r>
              <a:rPr dirty="0" sz="3200">
                <a:latin typeface="Times New Roman"/>
                <a:cs typeface="Times New Roman"/>
              </a:rPr>
              <a:t>material, climate, </a:t>
            </a:r>
            <a:r>
              <a:rPr dirty="0" sz="3200" spc="-20">
                <a:latin typeface="Times New Roman"/>
                <a:cs typeface="Times New Roman"/>
              </a:rPr>
              <a:t>topography, </a:t>
            </a:r>
            <a:r>
              <a:rPr dirty="0" sz="3200">
                <a:latin typeface="Times New Roman"/>
                <a:cs typeface="Times New Roman"/>
              </a:rPr>
              <a:t>living </a:t>
            </a:r>
            <a:r>
              <a:rPr dirty="0" sz="3200" spc="-5">
                <a:latin typeface="Times New Roman"/>
                <a:cs typeface="Times New Roman"/>
              </a:rPr>
              <a:t>organism </a:t>
            </a:r>
            <a:r>
              <a:rPr dirty="0" sz="3200" spc="5">
                <a:latin typeface="Times New Roman"/>
                <a:cs typeface="Times New Roman"/>
              </a:rPr>
              <a:t>and</a:t>
            </a:r>
            <a:r>
              <a:rPr dirty="0" sz="3200" spc="-9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time.</a:t>
            </a:r>
            <a:endParaRPr sz="32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930"/>
              </a:spcBef>
              <a:buFont typeface="Wingdings"/>
              <a:buChar char=""/>
              <a:tabLst>
                <a:tab pos="469900" algn="l"/>
              </a:tabLst>
            </a:pPr>
            <a:r>
              <a:rPr dirty="0" sz="3200">
                <a:latin typeface="Times New Roman"/>
                <a:cs typeface="Times New Roman"/>
              </a:rPr>
              <a:t>There are three types of weathering involving in soil</a:t>
            </a:r>
            <a:r>
              <a:rPr dirty="0" sz="3200" spc="-1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formation:</a:t>
            </a:r>
            <a:endParaRPr sz="3200">
              <a:latin typeface="Times New Roman"/>
              <a:cs typeface="Times New Roman"/>
            </a:endParaRPr>
          </a:p>
          <a:p>
            <a:pPr lvl="1" marL="982344" indent="-530860">
              <a:lnSpc>
                <a:spcPct val="100000"/>
              </a:lnSpc>
              <a:spcBef>
                <a:spcPts val="2075"/>
              </a:spcBef>
              <a:buAutoNum type="alphaUcParenR"/>
              <a:tabLst>
                <a:tab pos="982980" algn="l"/>
              </a:tabLst>
            </a:pPr>
            <a:r>
              <a:rPr dirty="0" sz="3200" b="1">
                <a:latin typeface="Times New Roman"/>
                <a:cs typeface="Times New Roman"/>
              </a:rPr>
              <a:t>Mechanical (physical)</a:t>
            </a:r>
            <a:r>
              <a:rPr dirty="0" sz="3200" spc="-5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weathering:</a:t>
            </a:r>
            <a:endParaRPr sz="3200">
              <a:latin typeface="Times New Roman"/>
              <a:cs typeface="Times New Roman"/>
            </a:endParaRPr>
          </a:p>
          <a:p>
            <a:pPr marL="909319" indent="-457834">
              <a:lnSpc>
                <a:spcPct val="100000"/>
              </a:lnSpc>
              <a:spcBef>
                <a:spcPts val="1050"/>
              </a:spcBef>
              <a:buFont typeface="Wingdings"/>
              <a:buChar char=""/>
              <a:tabLst>
                <a:tab pos="909955" algn="l"/>
              </a:tabLst>
            </a:pPr>
            <a:r>
              <a:rPr dirty="0" sz="3200" spc="-5">
                <a:latin typeface="Carlito"/>
                <a:cs typeface="Carlito"/>
              </a:rPr>
              <a:t>causes </a:t>
            </a:r>
            <a:r>
              <a:rPr dirty="0" sz="3200" spc="-10">
                <a:latin typeface="Carlito"/>
                <a:cs typeface="Carlito"/>
              </a:rPr>
              <a:t>decrease </a:t>
            </a:r>
            <a:r>
              <a:rPr dirty="0" sz="3200">
                <a:latin typeface="Carlito"/>
                <a:cs typeface="Carlito"/>
              </a:rPr>
              <a:t>in </a:t>
            </a:r>
            <a:r>
              <a:rPr dirty="0" sz="3200" spc="-25">
                <a:latin typeface="Carlito"/>
                <a:cs typeface="Carlito"/>
              </a:rPr>
              <a:t>size </a:t>
            </a:r>
            <a:r>
              <a:rPr dirty="0" sz="3200" spc="-5">
                <a:latin typeface="Carlito"/>
                <a:cs typeface="Carlito"/>
              </a:rPr>
              <a:t>without appreciably altering</a:t>
            </a:r>
            <a:r>
              <a:rPr dirty="0" sz="3200" spc="60">
                <a:latin typeface="Carlito"/>
                <a:cs typeface="Carlito"/>
              </a:rPr>
              <a:t> </a:t>
            </a:r>
            <a:r>
              <a:rPr dirty="0" sz="3200" spc="-5">
                <a:latin typeface="Carlito"/>
                <a:cs typeface="Carlito"/>
              </a:rPr>
              <a:t>composition</a:t>
            </a:r>
            <a:endParaRPr sz="3200">
              <a:latin typeface="Carlito"/>
              <a:cs typeface="Carlito"/>
            </a:endParaRPr>
          </a:p>
          <a:p>
            <a:pPr lvl="1" marL="1093470" marR="743585" indent="-457200">
              <a:lnSpc>
                <a:spcPct val="100000"/>
              </a:lnSpc>
              <a:spcBef>
                <a:spcPts val="1130"/>
              </a:spcBef>
              <a:buFont typeface="Wingdings"/>
              <a:buChar char=""/>
              <a:tabLst>
                <a:tab pos="1092835" algn="l"/>
                <a:tab pos="1094105" algn="l"/>
              </a:tabLst>
            </a:pPr>
            <a:r>
              <a:rPr dirty="0" sz="3200" spc="-10">
                <a:latin typeface="Carlito"/>
                <a:cs typeface="Carlito"/>
              </a:rPr>
              <a:t>stresses </a:t>
            </a:r>
            <a:r>
              <a:rPr dirty="0" sz="3200" spc="-5">
                <a:latin typeface="Carlito"/>
                <a:cs typeface="Carlito"/>
              </a:rPr>
              <a:t>due </a:t>
            </a:r>
            <a:r>
              <a:rPr dirty="0" sz="3200" spc="-20">
                <a:latin typeface="Carlito"/>
                <a:cs typeface="Carlito"/>
              </a:rPr>
              <a:t>to </a:t>
            </a:r>
            <a:r>
              <a:rPr dirty="0" sz="3200" spc="-10">
                <a:latin typeface="Carlito"/>
                <a:cs typeface="Carlito"/>
              </a:rPr>
              <a:t>heating </a:t>
            </a:r>
            <a:r>
              <a:rPr dirty="0" sz="3200">
                <a:latin typeface="Carlito"/>
                <a:cs typeface="Carlito"/>
              </a:rPr>
              <a:t>and </a:t>
            </a:r>
            <a:r>
              <a:rPr dirty="0" sz="3200" spc="-10">
                <a:latin typeface="Carlito"/>
                <a:cs typeface="Carlito"/>
              </a:rPr>
              <a:t>cooling </a:t>
            </a:r>
            <a:r>
              <a:rPr dirty="0" sz="3200" spc="-5">
                <a:latin typeface="Carlito"/>
                <a:cs typeface="Carlito"/>
              </a:rPr>
              <a:t>or </a:t>
            </a:r>
            <a:r>
              <a:rPr dirty="0" sz="3200" spc="-10">
                <a:latin typeface="Carlito"/>
                <a:cs typeface="Carlito"/>
              </a:rPr>
              <a:t>expansion </a:t>
            </a:r>
            <a:r>
              <a:rPr dirty="0" sz="3200" spc="-5">
                <a:latin typeface="Carlito"/>
                <a:cs typeface="Carlito"/>
              </a:rPr>
              <a:t>of ice </a:t>
            </a:r>
            <a:r>
              <a:rPr dirty="0" sz="3200" spc="-10">
                <a:latin typeface="Carlito"/>
                <a:cs typeface="Carlito"/>
              </a:rPr>
              <a:t>break  </a:t>
            </a:r>
            <a:r>
              <a:rPr dirty="0" sz="3200">
                <a:latin typeface="Carlito"/>
                <a:cs typeface="Carlito"/>
              </a:rPr>
              <a:t>the</a:t>
            </a:r>
            <a:r>
              <a:rPr dirty="0" sz="3200" spc="-5">
                <a:latin typeface="Carlito"/>
                <a:cs typeface="Carlito"/>
              </a:rPr>
              <a:t> </a:t>
            </a:r>
            <a:r>
              <a:rPr dirty="0" sz="3200" spc="-15">
                <a:latin typeface="Carlito"/>
                <a:cs typeface="Carlito"/>
              </a:rPr>
              <a:t>rock</a:t>
            </a:r>
            <a:endParaRPr sz="3200">
              <a:latin typeface="Carlito"/>
              <a:cs typeface="Carlito"/>
            </a:endParaRPr>
          </a:p>
          <a:p>
            <a:pPr marL="655320" marR="26034" indent="-457200">
              <a:lnSpc>
                <a:spcPct val="150000"/>
              </a:lnSpc>
              <a:spcBef>
                <a:spcPts val="570"/>
              </a:spcBef>
              <a:buFont typeface="Wingdings"/>
              <a:buChar char=""/>
              <a:tabLst>
                <a:tab pos="655955" algn="l"/>
              </a:tabLst>
            </a:pPr>
            <a:r>
              <a:rPr dirty="0" sz="3200" spc="-20">
                <a:latin typeface="Carlito"/>
                <a:cs typeface="Carlito"/>
              </a:rPr>
              <a:t>water </a:t>
            </a:r>
            <a:r>
              <a:rPr dirty="0" sz="3200" spc="-10">
                <a:latin typeface="Carlito"/>
                <a:cs typeface="Carlito"/>
              </a:rPr>
              <a:t>containing sediment </a:t>
            </a:r>
            <a:r>
              <a:rPr dirty="0" sz="3200">
                <a:latin typeface="Carlito"/>
                <a:cs typeface="Carlito"/>
              </a:rPr>
              <a:t>or wind </a:t>
            </a:r>
            <a:r>
              <a:rPr dirty="0" sz="3200" spc="-5">
                <a:latin typeface="Carlito"/>
                <a:cs typeface="Carlito"/>
              </a:rPr>
              <a:t>carrying debris </a:t>
            </a:r>
            <a:r>
              <a:rPr dirty="0" sz="3200">
                <a:latin typeface="Carlito"/>
                <a:cs typeface="Carlito"/>
              </a:rPr>
              <a:t>is another type  of </a:t>
            </a:r>
            <a:r>
              <a:rPr dirty="0" sz="3200" spc="-20">
                <a:latin typeface="Carlito"/>
                <a:cs typeface="Carlito"/>
              </a:rPr>
              <a:t>physical</a:t>
            </a:r>
            <a:r>
              <a:rPr dirty="0" sz="3200" spc="5">
                <a:latin typeface="Carlito"/>
                <a:cs typeface="Carlito"/>
              </a:rPr>
              <a:t> </a:t>
            </a:r>
            <a:r>
              <a:rPr dirty="0" sz="3200" spc="-5">
                <a:latin typeface="Carlito"/>
                <a:cs typeface="Carlito"/>
              </a:rPr>
              <a:t>weathering.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7230" y="332358"/>
            <a:ext cx="443357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>
                <a:solidFill>
                  <a:srgbClr val="000000"/>
                </a:solidFill>
              </a:rPr>
              <a:t>B) </a:t>
            </a:r>
            <a:r>
              <a:rPr dirty="0">
                <a:solidFill>
                  <a:srgbClr val="000000"/>
                </a:solidFill>
              </a:rPr>
              <a:t>Biological</a:t>
            </a:r>
            <a:r>
              <a:rPr dirty="0" spc="-6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weathering: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5381" y="1025778"/>
            <a:ext cx="11658600" cy="516509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631825" marR="475615" indent="-457834">
              <a:lnSpc>
                <a:spcPts val="3760"/>
              </a:lnSpc>
              <a:spcBef>
                <a:spcPts val="295"/>
              </a:spcBef>
              <a:buFont typeface="Wingdings"/>
              <a:buChar char=""/>
              <a:tabLst>
                <a:tab pos="632460" algn="l"/>
              </a:tabLst>
            </a:pPr>
            <a:r>
              <a:rPr dirty="0" sz="3200">
                <a:latin typeface="Times New Roman"/>
                <a:cs typeface="Times New Roman"/>
              </a:rPr>
              <a:t>involves the weakening and subsequent disintegration of rock</a:t>
            </a:r>
            <a:r>
              <a:rPr dirty="0" sz="3200" spc="-1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by  plants, animals and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microbes</a:t>
            </a:r>
            <a:endParaRPr sz="3200">
              <a:latin typeface="Times New Roman"/>
              <a:cs typeface="Times New Roman"/>
            </a:endParaRPr>
          </a:p>
          <a:p>
            <a:pPr lvl="1" marL="737235" marR="37465" indent="-457200">
              <a:lnSpc>
                <a:spcPct val="100000"/>
              </a:lnSpc>
              <a:spcBef>
                <a:spcPts val="1525"/>
              </a:spcBef>
              <a:buFont typeface="Wingdings"/>
              <a:buChar char=""/>
              <a:tabLst>
                <a:tab pos="737235" algn="l"/>
                <a:tab pos="737870" algn="l"/>
              </a:tabLst>
            </a:pPr>
            <a:r>
              <a:rPr dirty="0" sz="3200" spc="-10">
                <a:latin typeface="Carlito"/>
                <a:cs typeface="Carlito"/>
              </a:rPr>
              <a:t>Microbial </a:t>
            </a:r>
            <a:r>
              <a:rPr dirty="0" sz="3200" spc="-5">
                <a:latin typeface="Carlito"/>
                <a:cs typeface="Carlito"/>
              </a:rPr>
              <a:t>activity </a:t>
            </a:r>
            <a:r>
              <a:rPr dirty="0" sz="3200">
                <a:latin typeface="Times New Roman"/>
                <a:cs typeface="Times New Roman"/>
              </a:rPr>
              <a:t>breaks down rock minerals by altering the </a:t>
            </a:r>
            <a:r>
              <a:rPr dirty="0" sz="3200" spc="-30">
                <a:latin typeface="Times New Roman"/>
                <a:cs typeface="Times New Roman"/>
              </a:rPr>
              <a:t>rock’s  </a:t>
            </a:r>
            <a:r>
              <a:rPr dirty="0" sz="3200">
                <a:latin typeface="Times New Roman"/>
                <a:cs typeface="Times New Roman"/>
              </a:rPr>
              <a:t>chemical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composition</a:t>
            </a:r>
            <a:endParaRPr sz="3200">
              <a:latin typeface="Times New Roman"/>
              <a:cs typeface="Times New Roman"/>
            </a:endParaRPr>
          </a:p>
          <a:p>
            <a:pPr marL="542925" indent="-530860">
              <a:lnSpc>
                <a:spcPct val="100000"/>
              </a:lnSpc>
              <a:spcBef>
                <a:spcPts val="464"/>
              </a:spcBef>
              <a:buAutoNum type="alphaUcParenR" startAt="3"/>
              <a:tabLst>
                <a:tab pos="543560" algn="l"/>
              </a:tabLst>
            </a:pPr>
            <a:r>
              <a:rPr dirty="0" sz="3200" b="1">
                <a:latin typeface="Times New Roman"/>
                <a:cs typeface="Times New Roman"/>
              </a:rPr>
              <a:t>Chemical</a:t>
            </a:r>
            <a:r>
              <a:rPr dirty="0" sz="3200" spc="-2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weathering:</a:t>
            </a:r>
            <a:endParaRPr sz="3200">
              <a:latin typeface="Times New Roman"/>
              <a:cs typeface="Times New Roman"/>
            </a:endParaRPr>
          </a:p>
          <a:p>
            <a:pPr lvl="1" marL="819785" marR="1039494" indent="-457200">
              <a:lnSpc>
                <a:spcPts val="3760"/>
              </a:lnSpc>
              <a:spcBef>
                <a:spcPts val="1465"/>
              </a:spcBef>
              <a:buFont typeface="Wingdings"/>
              <a:buChar char=""/>
              <a:tabLst>
                <a:tab pos="820419" algn="l"/>
              </a:tabLst>
            </a:pPr>
            <a:r>
              <a:rPr dirty="0" sz="3200">
                <a:latin typeface="Times New Roman"/>
                <a:cs typeface="Times New Roman"/>
              </a:rPr>
              <a:t>involves the modification of the chemical and</a:t>
            </a:r>
            <a:r>
              <a:rPr dirty="0" sz="3200" spc="-10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mineralogical  composition of the weathered</a:t>
            </a:r>
            <a:r>
              <a:rPr dirty="0" sz="3200" spc="-8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material</a:t>
            </a:r>
            <a:r>
              <a:rPr dirty="0" sz="3200" i="1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  <a:p>
            <a:pPr marL="631825" marR="5080" indent="-457834">
              <a:lnSpc>
                <a:spcPct val="150100"/>
              </a:lnSpc>
              <a:spcBef>
                <a:spcPts val="170"/>
              </a:spcBef>
              <a:buFont typeface="Wingdings"/>
              <a:buChar char=""/>
              <a:tabLst>
                <a:tab pos="631825" algn="l"/>
                <a:tab pos="632460" algn="l"/>
              </a:tabLst>
            </a:pPr>
            <a:r>
              <a:rPr dirty="0" sz="2800" spc="-10">
                <a:latin typeface="Carlito"/>
                <a:cs typeface="Carlito"/>
              </a:rPr>
              <a:t>The </a:t>
            </a:r>
            <a:r>
              <a:rPr dirty="0" sz="2800" spc="-15">
                <a:latin typeface="Carlito"/>
                <a:cs typeface="Carlito"/>
              </a:rPr>
              <a:t>most </a:t>
            </a:r>
            <a:r>
              <a:rPr dirty="0" sz="2800" spc="-10">
                <a:latin typeface="Carlito"/>
                <a:cs typeface="Carlito"/>
              </a:rPr>
              <a:t>common chemical weathering processes </a:t>
            </a:r>
            <a:r>
              <a:rPr dirty="0" sz="2800" spc="-20">
                <a:latin typeface="Carlito"/>
                <a:cs typeface="Carlito"/>
              </a:rPr>
              <a:t>are </a:t>
            </a:r>
            <a:r>
              <a:rPr dirty="0" sz="2800" spc="-25">
                <a:latin typeface="Carlito"/>
                <a:cs typeface="Carlito"/>
              </a:rPr>
              <a:t>hydrolysis, </a:t>
            </a:r>
            <a:r>
              <a:rPr dirty="0" sz="2800" spc="-15">
                <a:latin typeface="Carlito"/>
                <a:cs typeface="Carlito"/>
              </a:rPr>
              <a:t>oxidation,  </a:t>
            </a:r>
            <a:r>
              <a:rPr dirty="0" sz="2800" spc="-10">
                <a:latin typeface="Carlito"/>
                <a:cs typeface="Carlito"/>
              </a:rPr>
              <a:t>reduction, </a:t>
            </a:r>
            <a:r>
              <a:rPr dirty="0" sz="2800" spc="-25">
                <a:latin typeface="Carlito"/>
                <a:cs typeface="Carlito"/>
              </a:rPr>
              <a:t>hydration, </a:t>
            </a:r>
            <a:r>
              <a:rPr dirty="0" sz="2800" spc="-10">
                <a:latin typeface="Carlito"/>
                <a:cs typeface="Carlito"/>
              </a:rPr>
              <a:t>carbonation, </a:t>
            </a:r>
            <a:r>
              <a:rPr dirty="0" sz="2800" spc="-5">
                <a:latin typeface="Carlito"/>
                <a:cs typeface="Carlito"/>
              </a:rPr>
              <a:t>and</a:t>
            </a:r>
            <a:r>
              <a:rPr dirty="0" sz="2800" spc="150">
                <a:latin typeface="Carlito"/>
                <a:cs typeface="Carlito"/>
              </a:rPr>
              <a:t> </a:t>
            </a:r>
            <a:r>
              <a:rPr dirty="0" sz="2800" spc="-10">
                <a:latin typeface="Carlito"/>
                <a:cs typeface="Carlito"/>
              </a:rPr>
              <a:t>solution.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1147" y="100177"/>
            <a:ext cx="11672570" cy="6064250"/>
          </a:xfrm>
          <a:prstGeom prst="rect">
            <a:avLst/>
          </a:prstGeom>
        </p:spPr>
        <p:txBody>
          <a:bodyPr wrap="square" lIns="0" tIns="277495" rIns="0" bIns="0" rtlCol="0" vert="horz">
            <a:spAutoFit/>
          </a:bodyPr>
          <a:lstStyle/>
          <a:p>
            <a:pPr marL="652780" indent="-457200">
              <a:lnSpc>
                <a:spcPct val="100000"/>
              </a:lnSpc>
              <a:spcBef>
                <a:spcPts val="2185"/>
              </a:spcBef>
              <a:buFont typeface="Wingdings"/>
              <a:buChar char=""/>
              <a:tabLst>
                <a:tab pos="652780" algn="l"/>
              </a:tabLst>
            </a:pPr>
            <a:r>
              <a:rPr dirty="0" sz="3200" spc="-5" b="1">
                <a:latin typeface="Carlito"/>
                <a:cs typeface="Carlito"/>
              </a:rPr>
              <a:t>Properties </a:t>
            </a:r>
            <a:r>
              <a:rPr dirty="0" sz="3200" b="1">
                <a:latin typeface="Carlito"/>
                <a:cs typeface="Carlito"/>
              </a:rPr>
              <a:t>of</a:t>
            </a:r>
            <a:r>
              <a:rPr dirty="0" sz="3200" spc="-20" b="1">
                <a:latin typeface="Carlito"/>
                <a:cs typeface="Carlito"/>
              </a:rPr>
              <a:t> </a:t>
            </a:r>
            <a:r>
              <a:rPr dirty="0" sz="3200" b="1">
                <a:latin typeface="Carlito"/>
                <a:cs typeface="Carlito"/>
              </a:rPr>
              <a:t>soil:</a:t>
            </a:r>
            <a:endParaRPr sz="3200">
              <a:latin typeface="Carlito"/>
              <a:cs typeface="Carlito"/>
            </a:endParaRPr>
          </a:p>
          <a:p>
            <a:pPr marL="195580">
              <a:lnSpc>
                <a:spcPct val="100000"/>
              </a:lnSpc>
              <a:spcBef>
                <a:spcPts val="2085"/>
              </a:spcBef>
            </a:pPr>
            <a:r>
              <a:rPr dirty="0" sz="3200" b="1" i="1">
                <a:latin typeface="Times New Roman"/>
                <a:cs typeface="Times New Roman"/>
              </a:rPr>
              <a:t>a) Physical</a:t>
            </a:r>
            <a:r>
              <a:rPr dirty="0" sz="3200" spc="-30" b="1" i="1">
                <a:latin typeface="Times New Roman"/>
                <a:cs typeface="Times New Roman"/>
              </a:rPr>
              <a:t> </a:t>
            </a:r>
            <a:r>
              <a:rPr dirty="0" sz="3200" b="1" i="1">
                <a:latin typeface="Times New Roman"/>
                <a:cs typeface="Times New Roman"/>
              </a:rPr>
              <a:t>properties:</a:t>
            </a:r>
            <a:endParaRPr sz="3200">
              <a:latin typeface="Times New Roman"/>
              <a:cs typeface="Times New Roman"/>
            </a:endParaRPr>
          </a:p>
          <a:p>
            <a:pPr marL="652780" marR="1275080" indent="-457200">
              <a:lnSpc>
                <a:spcPct val="100000"/>
              </a:lnSpc>
              <a:spcBef>
                <a:spcPts val="1880"/>
              </a:spcBef>
              <a:buFont typeface="Wingdings"/>
              <a:buChar char=""/>
              <a:tabLst>
                <a:tab pos="652780" algn="l"/>
              </a:tabLst>
            </a:pPr>
            <a:r>
              <a:rPr dirty="0" sz="3200" spc="-15">
                <a:latin typeface="Carlito"/>
                <a:cs typeface="Carlito"/>
              </a:rPr>
              <a:t>are </a:t>
            </a:r>
            <a:r>
              <a:rPr dirty="0" sz="3200" spc="-10">
                <a:latin typeface="Carlito"/>
                <a:cs typeface="Carlito"/>
              </a:rPr>
              <a:t>influenced by </a:t>
            </a:r>
            <a:r>
              <a:rPr dirty="0" sz="3200" spc="-5">
                <a:latin typeface="Carlito"/>
                <a:cs typeface="Carlito"/>
              </a:rPr>
              <a:t>composition </a:t>
            </a:r>
            <a:r>
              <a:rPr dirty="0" sz="3200">
                <a:latin typeface="Carlito"/>
                <a:cs typeface="Carlito"/>
              </a:rPr>
              <a:t>and </a:t>
            </a:r>
            <a:r>
              <a:rPr dirty="0" sz="3200" spc="-10">
                <a:latin typeface="Carlito"/>
                <a:cs typeface="Carlito"/>
              </a:rPr>
              <a:t>proportion </a:t>
            </a:r>
            <a:r>
              <a:rPr dirty="0" sz="3200" spc="-5">
                <a:latin typeface="Carlito"/>
                <a:cs typeface="Carlito"/>
              </a:rPr>
              <a:t>of </a:t>
            </a:r>
            <a:r>
              <a:rPr dirty="0" sz="3200">
                <a:latin typeface="Carlito"/>
                <a:cs typeface="Carlito"/>
              </a:rPr>
              <a:t>major </a:t>
            </a:r>
            <a:r>
              <a:rPr dirty="0" sz="3200" spc="-5">
                <a:latin typeface="Carlito"/>
                <a:cs typeface="Carlito"/>
              </a:rPr>
              <a:t>soil  </a:t>
            </a:r>
            <a:r>
              <a:rPr dirty="0" sz="3200" spc="-10">
                <a:latin typeface="Carlito"/>
                <a:cs typeface="Carlito"/>
              </a:rPr>
              <a:t>components</a:t>
            </a:r>
            <a:endParaRPr sz="3200">
              <a:latin typeface="Carlito"/>
              <a:cs typeface="Carlito"/>
            </a:endParaRPr>
          </a:p>
          <a:p>
            <a:pPr lvl="1" marL="849630" indent="-457834">
              <a:lnSpc>
                <a:spcPct val="100000"/>
              </a:lnSpc>
              <a:spcBef>
                <a:spcPts val="805"/>
              </a:spcBef>
              <a:buFont typeface="Wingdings"/>
              <a:buChar char=""/>
              <a:tabLst>
                <a:tab pos="848994" algn="l"/>
                <a:tab pos="850265" algn="l"/>
              </a:tabLst>
            </a:pPr>
            <a:r>
              <a:rPr dirty="0" sz="3200" spc="-10">
                <a:latin typeface="Carlito"/>
                <a:cs typeface="Carlito"/>
              </a:rPr>
              <a:t>Properties </a:t>
            </a:r>
            <a:r>
              <a:rPr dirty="0" sz="3200" spc="-5">
                <a:latin typeface="Carlito"/>
                <a:cs typeface="Carlito"/>
              </a:rPr>
              <a:t>such </a:t>
            </a:r>
            <a:r>
              <a:rPr dirty="0" sz="3200">
                <a:latin typeface="Carlito"/>
                <a:cs typeface="Carlito"/>
              </a:rPr>
              <a:t>as </a:t>
            </a:r>
            <a:r>
              <a:rPr dirty="0" sz="3200" spc="-15">
                <a:latin typeface="Carlito"/>
                <a:cs typeface="Carlito"/>
              </a:rPr>
              <a:t>texture, </a:t>
            </a:r>
            <a:r>
              <a:rPr dirty="0" sz="3200" spc="-10">
                <a:latin typeface="Carlito"/>
                <a:cs typeface="Carlito"/>
              </a:rPr>
              <a:t>structure, porosity</a:t>
            </a:r>
            <a:r>
              <a:rPr dirty="0" sz="3200" spc="15">
                <a:latin typeface="Carlito"/>
                <a:cs typeface="Carlito"/>
              </a:rPr>
              <a:t> </a:t>
            </a:r>
            <a:r>
              <a:rPr dirty="0" sz="3200" spc="-15">
                <a:latin typeface="Carlito"/>
                <a:cs typeface="Carlito"/>
              </a:rPr>
              <a:t>etc.</a:t>
            </a:r>
            <a:endParaRPr sz="3200">
              <a:latin typeface="Carlito"/>
              <a:cs typeface="Carlito"/>
            </a:endParaRPr>
          </a:p>
          <a:p>
            <a:pPr lvl="1" marL="849630" indent="-457834">
              <a:lnSpc>
                <a:spcPct val="100000"/>
              </a:lnSpc>
              <a:spcBef>
                <a:spcPts val="765"/>
              </a:spcBef>
              <a:buFont typeface="Wingdings"/>
              <a:buChar char=""/>
              <a:tabLst>
                <a:tab pos="848994" algn="l"/>
                <a:tab pos="850265" algn="l"/>
              </a:tabLst>
            </a:pPr>
            <a:r>
              <a:rPr dirty="0" sz="3200" spc="-5">
                <a:latin typeface="Carlito"/>
                <a:cs typeface="Carlito"/>
              </a:rPr>
              <a:t>These </a:t>
            </a:r>
            <a:r>
              <a:rPr dirty="0" sz="3200" spc="-10">
                <a:latin typeface="Carlito"/>
                <a:cs typeface="Carlito"/>
              </a:rPr>
              <a:t>properties </a:t>
            </a:r>
            <a:r>
              <a:rPr dirty="0" sz="3200" spc="-30">
                <a:latin typeface="Carlito"/>
                <a:cs typeface="Carlito"/>
              </a:rPr>
              <a:t>affect </a:t>
            </a:r>
            <a:r>
              <a:rPr dirty="0" sz="3200">
                <a:latin typeface="Carlito"/>
                <a:cs typeface="Carlito"/>
              </a:rPr>
              <a:t>air and </a:t>
            </a:r>
            <a:r>
              <a:rPr dirty="0" sz="3200" spc="-20">
                <a:latin typeface="Carlito"/>
                <a:cs typeface="Carlito"/>
              </a:rPr>
              <a:t>water </a:t>
            </a:r>
            <a:r>
              <a:rPr dirty="0" sz="3200" spc="-10">
                <a:latin typeface="Carlito"/>
                <a:cs typeface="Carlito"/>
              </a:rPr>
              <a:t>movement in </a:t>
            </a:r>
            <a:r>
              <a:rPr dirty="0" sz="3200">
                <a:latin typeface="Carlito"/>
                <a:cs typeface="Carlito"/>
              </a:rPr>
              <a:t>the</a:t>
            </a:r>
            <a:r>
              <a:rPr dirty="0" sz="3200" spc="90">
                <a:latin typeface="Carlito"/>
                <a:cs typeface="Carlito"/>
              </a:rPr>
              <a:t> </a:t>
            </a:r>
            <a:r>
              <a:rPr dirty="0" sz="3200" spc="-5">
                <a:latin typeface="Carlito"/>
                <a:cs typeface="Carlito"/>
              </a:rPr>
              <a:t>soil</a:t>
            </a:r>
            <a:endParaRPr sz="3200">
              <a:latin typeface="Carlito"/>
              <a:cs typeface="Carlito"/>
            </a:endParaRPr>
          </a:p>
          <a:p>
            <a:pPr marL="445134" indent="-433070">
              <a:lnSpc>
                <a:spcPct val="100000"/>
              </a:lnSpc>
              <a:spcBef>
                <a:spcPts val="1360"/>
              </a:spcBef>
              <a:buAutoNum type="alphaLcParenR" startAt="2"/>
              <a:tabLst>
                <a:tab pos="445770" algn="l"/>
              </a:tabLst>
            </a:pPr>
            <a:r>
              <a:rPr dirty="0" sz="3200" spc="-5" b="1" i="1">
                <a:latin typeface="Carlito"/>
                <a:cs typeface="Carlito"/>
              </a:rPr>
              <a:t>Chemical</a:t>
            </a:r>
            <a:r>
              <a:rPr dirty="0" sz="3200" spc="-20" b="1" i="1">
                <a:latin typeface="Carlito"/>
                <a:cs typeface="Carlito"/>
              </a:rPr>
              <a:t> </a:t>
            </a:r>
            <a:r>
              <a:rPr dirty="0" sz="3200" spc="-5" b="1" i="1">
                <a:latin typeface="Carlito"/>
                <a:cs typeface="Carlito"/>
              </a:rPr>
              <a:t>Properties:</a:t>
            </a:r>
            <a:endParaRPr sz="3200">
              <a:latin typeface="Carlito"/>
              <a:cs typeface="Carlito"/>
            </a:endParaRPr>
          </a:p>
          <a:p>
            <a:pPr lvl="1" marL="525780" marR="5080" indent="-457834">
              <a:lnSpc>
                <a:spcPct val="150000"/>
              </a:lnSpc>
              <a:spcBef>
                <a:spcPts val="165"/>
              </a:spcBef>
              <a:buFont typeface="Wingdings"/>
              <a:buChar char=""/>
              <a:tabLst>
                <a:tab pos="526415" algn="l"/>
              </a:tabLst>
            </a:pPr>
            <a:r>
              <a:rPr dirty="0" sz="3200">
                <a:latin typeface="Times New Roman"/>
                <a:cs typeface="Times New Roman"/>
              </a:rPr>
              <a:t>Soil properties </a:t>
            </a:r>
            <a:r>
              <a:rPr dirty="0" sz="3200" spc="-5">
                <a:latin typeface="Times New Roman"/>
                <a:cs typeface="Times New Roman"/>
              </a:rPr>
              <a:t>like availability </a:t>
            </a:r>
            <a:r>
              <a:rPr dirty="0" sz="3200">
                <a:latin typeface="Times New Roman"/>
                <a:cs typeface="Times New Roman"/>
              </a:rPr>
              <a:t>of minerals, electrical </a:t>
            </a:r>
            <a:r>
              <a:rPr dirty="0" sz="3200" spc="-20">
                <a:latin typeface="Times New Roman"/>
                <a:cs typeface="Times New Roman"/>
              </a:rPr>
              <a:t>conductivity,  </a:t>
            </a:r>
            <a:r>
              <a:rPr dirty="0" sz="3200">
                <a:latin typeface="Times New Roman"/>
                <a:cs typeface="Times New Roman"/>
              </a:rPr>
              <a:t>soil pH,</a:t>
            </a:r>
            <a:r>
              <a:rPr dirty="0" sz="3200" spc="-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etc.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241" y="53441"/>
            <a:ext cx="11001375" cy="6128385"/>
          </a:xfrm>
          <a:prstGeom prst="rect">
            <a:avLst/>
          </a:prstGeom>
        </p:spPr>
        <p:txBody>
          <a:bodyPr wrap="square" lIns="0" tIns="241300" rIns="0" bIns="0" rtlCol="0" vert="horz">
            <a:spAutoFit/>
          </a:bodyPr>
          <a:lstStyle/>
          <a:p>
            <a:pPr marL="946150" indent="-457834">
              <a:lnSpc>
                <a:spcPct val="100000"/>
              </a:lnSpc>
              <a:spcBef>
                <a:spcPts val="1900"/>
              </a:spcBef>
              <a:buFont typeface="Wingdings"/>
              <a:buChar char=""/>
              <a:tabLst>
                <a:tab pos="946785" algn="l"/>
              </a:tabLst>
            </a:pPr>
            <a:r>
              <a:rPr dirty="0" sz="3200" b="1">
                <a:latin typeface="Times New Roman"/>
                <a:cs typeface="Times New Roman"/>
              </a:rPr>
              <a:t>Major Soil </a:t>
            </a:r>
            <a:r>
              <a:rPr dirty="0" sz="3200" spc="-50" b="1">
                <a:latin typeface="Times New Roman"/>
                <a:cs typeface="Times New Roman"/>
              </a:rPr>
              <a:t>Types </a:t>
            </a:r>
            <a:r>
              <a:rPr dirty="0" sz="3200" b="1">
                <a:latin typeface="Times New Roman"/>
                <a:cs typeface="Times New Roman"/>
              </a:rPr>
              <a:t>in</a:t>
            </a:r>
            <a:r>
              <a:rPr dirty="0" sz="3200" spc="-11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Ethiopia:</a:t>
            </a:r>
            <a:endParaRPr sz="3200">
              <a:latin typeface="Times New Roman"/>
              <a:cs typeface="Times New Roman"/>
            </a:endParaRPr>
          </a:p>
          <a:p>
            <a:pPr marL="495934" marR="5080" indent="-457200">
              <a:lnSpc>
                <a:spcPts val="3760"/>
              </a:lnSpc>
              <a:spcBef>
                <a:spcPts val="1989"/>
              </a:spcBef>
              <a:buFont typeface="Wingdings"/>
              <a:buChar char=""/>
              <a:tabLst>
                <a:tab pos="496570" algn="l"/>
              </a:tabLst>
            </a:pPr>
            <a:r>
              <a:rPr dirty="0" sz="3200">
                <a:latin typeface="Times New Roman"/>
                <a:cs typeface="Times New Roman"/>
              </a:rPr>
              <a:t>Soils of Ethiopia are basically derived from </a:t>
            </a:r>
            <a:r>
              <a:rPr dirty="0" sz="3200" i="1">
                <a:latin typeface="Times New Roman"/>
                <a:cs typeface="Times New Roman"/>
              </a:rPr>
              <a:t>crystalline,</a:t>
            </a:r>
            <a:r>
              <a:rPr dirty="0" sz="3200" spc="-85" i="1">
                <a:latin typeface="Times New Roman"/>
                <a:cs typeface="Times New Roman"/>
              </a:rPr>
              <a:t> </a:t>
            </a:r>
            <a:r>
              <a:rPr dirty="0" sz="3200" i="1">
                <a:latin typeface="Times New Roman"/>
                <a:cs typeface="Times New Roman"/>
              </a:rPr>
              <a:t>volcanic  </a:t>
            </a:r>
            <a:r>
              <a:rPr dirty="0" sz="3200" i="1">
                <a:latin typeface="Times New Roman"/>
                <a:cs typeface="Times New Roman"/>
              </a:rPr>
              <a:t>and Mesozoic </a:t>
            </a:r>
            <a:r>
              <a:rPr dirty="0" sz="3200">
                <a:latin typeface="Times New Roman"/>
                <a:cs typeface="Times New Roman"/>
              </a:rPr>
              <a:t>sedimentary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 spc="-20" i="1">
                <a:latin typeface="Times New Roman"/>
                <a:cs typeface="Times New Roman"/>
              </a:rPr>
              <a:t>rocks.</a:t>
            </a:r>
            <a:endParaRPr sz="3200">
              <a:latin typeface="Times New Roman"/>
              <a:cs typeface="Times New Roman"/>
            </a:endParaRPr>
          </a:p>
          <a:p>
            <a:pPr lvl="1" marL="636905" indent="-457834">
              <a:lnSpc>
                <a:spcPct val="100000"/>
              </a:lnSpc>
              <a:spcBef>
                <a:spcPts val="1720"/>
              </a:spcBef>
              <a:buFont typeface="Wingdings"/>
              <a:buChar char=""/>
              <a:tabLst>
                <a:tab pos="636905" algn="l"/>
                <a:tab pos="637540" algn="l"/>
              </a:tabLst>
            </a:pPr>
            <a:r>
              <a:rPr dirty="0" sz="3200">
                <a:latin typeface="Times New Roman"/>
                <a:cs typeface="Times New Roman"/>
              </a:rPr>
              <a:t>soil divisions in the country are based on the geologic</a:t>
            </a:r>
            <a:r>
              <a:rPr dirty="0" sz="3200" spc="-120">
                <a:latin typeface="Times New Roman"/>
                <a:cs typeface="Times New Roman"/>
              </a:rPr>
              <a:t> </a:t>
            </a:r>
            <a:r>
              <a:rPr dirty="0" sz="3200" spc="5">
                <a:latin typeface="Times New Roman"/>
                <a:cs typeface="Times New Roman"/>
              </a:rPr>
              <a:t>structure</a:t>
            </a:r>
            <a:r>
              <a:rPr dirty="0" sz="1800" spc="5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636905" marR="356870" indent="-457200">
              <a:lnSpc>
                <a:spcPts val="3760"/>
              </a:lnSpc>
              <a:spcBef>
                <a:spcPts val="1910"/>
              </a:spcBef>
              <a:buFont typeface="Wingdings"/>
              <a:buChar char=""/>
              <a:tabLst>
                <a:tab pos="637540" algn="l"/>
              </a:tabLst>
            </a:pPr>
            <a:r>
              <a:rPr dirty="0" sz="3200" spc="-80">
                <a:latin typeface="Times New Roman"/>
                <a:cs typeface="Times New Roman"/>
              </a:rPr>
              <a:t>FAO </a:t>
            </a:r>
            <a:r>
              <a:rPr dirty="0" sz="3200">
                <a:latin typeface="Times New Roman"/>
                <a:cs typeface="Times New Roman"/>
              </a:rPr>
              <a:t>has identified 18 soil associations in Ethiopia at scale of  1:2,000,000</a:t>
            </a:r>
            <a:endParaRPr sz="3200">
              <a:latin typeface="Times New Roman"/>
              <a:cs typeface="Times New Roman"/>
            </a:endParaRPr>
          </a:p>
          <a:p>
            <a:pPr marL="38735">
              <a:lnSpc>
                <a:spcPct val="100000"/>
              </a:lnSpc>
              <a:spcBef>
                <a:spcPts val="2260"/>
              </a:spcBef>
            </a:pPr>
            <a:r>
              <a:rPr dirty="0" sz="3200" b="1">
                <a:latin typeface="Times New Roman"/>
                <a:cs typeface="Times New Roman"/>
              </a:rPr>
              <a:t>1) Nitosols and</a:t>
            </a:r>
            <a:r>
              <a:rPr dirty="0" sz="3200" spc="-22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Acrisols: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800">
              <a:latin typeface="Times New Roman"/>
              <a:cs typeface="Times New Roman"/>
            </a:endParaRPr>
          </a:p>
          <a:p>
            <a:pPr marL="469900" marR="330200" indent="-457834">
              <a:lnSpc>
                <a:spcPts val="3760"/>
              </a:lnSpc>
              <a:buFont typeface="Wingdings"/>
              <a:buChar char=""/>
              <a:tabLst>
                <a:tab pos="470534" algn="l"/>
              </a:tabLst>
            </a:pPr>
            <a:r>
              <a:rPr dirty="0" sz="3200">
                <a:latin typeface="Times New Roman"/>
                <a:cs typeface="Times New Roman"/>
              </a:rPr>
              <a:t>are strongly weathered soils but far more productive than</a:t>
            </a:r>
            <a:r>
              <a:rPr dirty="0" sz="3200" spc="-1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most  other tropical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soils.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5381" y="393953"/>
            <a:ext cx="11600815" cy="58134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589280" indent="-457834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589280" algn="l"/>
                <a:tab pos="589915" algn="l"/>
              </a:tabLst>
            </a:pPr>
            <a:r>
              <a:rPr dirty="0" sz="3200">
                <a:latin typeface="Times New Roman"/>
                <a:cs typeface="Times New Roman"/>
              </a:rPr>
              <a:t>are basically associated with highlands with high</a:t>
            </a:r>
            <a:r>
              <a:rPr dirty="0" sz="3200" spc="-10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rainfall</a:t>
            </a:r>
            <a:endParaRPr sz="3200">
              <a:latin typeface="Times New Roman"/>
              <a:cs typeface="Times New Roman"/>
            </a:endParaRPr>
          </a:p>
          <a:p>
            <a:pPr marL="589280" indent="-457834">
              <a:lnSpc>
                <a:spcPct val="100000"/>
              </a:lnSpc>
              <a:spcBef>
                <a:spcPts val="2580"/>
              </a:spcBef>
              <a:buFont typeface="Wingdings"/>
              <a:buChar char=""/>
              <a:tabLst>
                <a:tab pos="589280" algn="l"/>
                <a:tab pos="589915" algn="l"/>
              </a:tabLst>
            </a:pPr>
            <a:r>
              <a:rPr dirty="0" sz="3200">
                <a:latin typeface="Times New Roman"/>
                <a:cs typeface="Times New Roman"/>
              </a:rPr>
              <a:t>poor in soluble minerals like potassium, calcium</a:t>
            </a:r>
            <a:r>
              <a:rPr dirty="0" sz="3200" spc="-1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etc.</a:t>
            </a:r>
            <a:endParaRPr sz="3200">
              <a:latin typeface="Times New Roman"/>
              <a:cs typeface="Times New Roman"/>
            </a:endParaRPr>
          </a:p>
          <a:p>
            <a:pPr marL="589280" indent="-457834">
              <a:lnSpc>
                <a:spcPct val="100000"/>
              </a:lnSpc>
              <a:spcBef>
                <a:spcPts val="2445"/>
              </a:spcBef>
              <a:buFont typeface="Wingdings"/>
              <a:buChar char=""/>
              <a:tabLst>
                <a:tab pos="589280" algn="l"/>
                <a:tab pos="589915" algn="l"/>
              </a:tabLst>
            </a:pPr>
            <a:r>
              <a:rPr dirty="0" sz="3200">
                <a:latin typeface="Times New Roman"/>
                <a:cs typeface="Times New Roman"/>
              </a:rPr>
              <a:t>rich in non-soluble minerals like iron and</a:t>
            </a:r>
            <a:r>
              <a:rPr dirty="0" sz="3200" spc="-120">
                <a:latin typeface="Times New Roman"/>
                <a:cs typeface="Times New Roman"/>
              </a:rPr>
              <a:t> </a:t>
            </a:r>
            <a:r>
              <a:rPr dirty="0" sz="3200" spc="5">
                <a:latin typeface="Times New Roman"/>
                <a:cs typeface="Times New Roman"/>
              </a:rPr>
              <a:t>aluminum</a:t>
            </a:r>
            <a:r>
              <a:rPr dirty="0" sz="1800" spc="5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algn="just" marL="483870" marR="1815464" indent="-457200">
              <a:lnSpc>
                <a:spcPts val="3760"/>
              </a:lnSpc>
              <a:spcBef>
                <a:spcPts val="2550"/>
              </a:spcBef>
              <a:buFont typeface="Wingdings"/>
              <a:buChar char=""/>
              <a:tabLst>
                <a:tab pos="484505" algn="l"/>
              </a:tabLst>
            </a:pPr>
            <a:r>
              <a:rPr dirty="0" sz="3200">
                <a:latin typeface="Times New Roman"/>
                <a:cs typeface="Times New Roman"/>
              </a:rPr>
              <a:t>The reddish-brown color of these soils </a:t>
            </a:r>
            <a:r>
              <a:rPr dirty="0" sz="3200" spc="-10">
                <a:latin typeface="Times New Roman"/>
                <a:cs typeface="Times New Roman"/>
              </a:rPr>
              <a:t>is </a:t>
            </a:r>
            <a:r>
              <a:rPr dirty="0" sz="3200">
                <a:latin typeface="Times New Roman"/>
                <a:cs typeface="Times New Roman"/>
              </a:rPr>
              <a:t>because of</a:t>
            </a:r>
            <a:r>
              <a:rPr dirty="0" sz="3200" spc="-7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high  concentration of </a:t>
            </a:r>
            <a:r>
              <a:rPr dirty="0" sz="3200" spc="-30" i="1">
                <a:latin typeface="Times New Roman"/>
                <a:cs typeface="Times New Roman"/>
              </a:rPr>
              <a:t>iron </a:t>
            </a:r>
            <a:r>
              <a:rPr dirty="0" sz="3200" i="1">
                <a:latin typeface="Times New Roman"/>
                <a:cs typeface="Times New Roman"/>
              </a:rPr>
              <a:t>(ferric) oxides </a:t>
            </a:r>
            <a:r>
              <a:rPr dirty="0" sz="3200">
                <a:latin typeface="Times New Roman"/>
                <a:cs typeface="Times New Roman"/>
              </a:rPr>
              <a:t>due to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leaching</a:t>
            </a:r>
            <a:endParaRPr sz="3200">
              <a:latin typeface="Times New Roman"/>
              <a:cs typeface="Times New Roman"/>
            </a:endParaRPr>
          </a:p>
          <a:p>
            <a:pPr algn="just" marL="469900" marR="5080" indent="-457834">
              <a:lnSpc>
                <a:spcPct val="150000"/>
              </a:lnSpc>
              <a:spcBef>
                <a:spcPts val="1670"/>
              </a:spcBef>
              <a:buFont typeface="Wingdings"/>
              <a:buChar char=""/>
              <a:tabLst>
                <a:tab pos="470534" algn="l"/>
              </a:tabLst>
            </a:pPr>
            <a:r>
              <a:rPr dirty="0" sz="3200">
                <a:latin typeface="Times New Roman"/>
                <a:cs typeface="Times New Roman"/>
              </a:rPr>
              <a:t>are dominantly found </a:t>
            </a:r>
            <a:r>
              <a:rPr dirty="0" sz="3200" spc="-10">
                <a:latin typeface="Times New Roman"/>
                <a:cs typeface="Times New Roman"/>
              </a:rPr>
              <a:t>in </a:t>
            </a:r>
            <a:r>
              <a:rPr dirty="0" sz="3200">
                <a:latin typeface="Times New Roman"/>
                <a:cs typeface="Times New Roman"/>
              </a:rPr>
              <a:t>western highlands </a:t>
            </a:r>
            <a:r>
              <a:rPr dirty="0" sz="3200" spc="-35" i="1">
                <a:latin typeface="Times New Roman"/>
                <a:cs typeface="Times New Roman"/>
              </a:rPr>
              <a:t>(Wellega)</a:t>
            </a:r>
            <a:r>
              <a:rPr dirty="0" sz="3200" spc="-35">
                <a:latin typeface="Times New Roman"/>
                <a:cs typeface="Times New Roman"/>
              </a:rPr>
              <a:t>, </a:t>
            </a:r>
            <a:r>
              <a:rPr dirty="0" sz="3200">
                <a:latin typeface="Times New Roman"/>
                <a:cs typeface="Times New Roman"/>
              </a:rPr>
              <a:t>southwestern  </a:t>
            </a:r>
            <a:r>
              <a:rPr dirty="0" sz="3200" spc="-5">
                <a:latin typeface="Times New Roman"/>
                <a:cs typeface="Times New Roman"/>
              </a:rPr>
              <a:t>highlands </a:t>
            </a:r>
            <a:r>
              <a:rPr dirty="0" sz="3200">
                <a:latin typeface="Times New Roman"/>
                <a:cs typeface="Times New Roman"/>
              </a:rPr>
              <a:t>(</a:t>
            </a:r>
            <a:r>
              <a:rPr dirty="0" sz="3200" i="1">
                <a:latin typeface="Times New Roman"/>
                <a:cs typeface="Times New Roman"/>
              </a:rPr>
              <a:t>Kaffa, </a:t>
            </a:r>
            <a:r>
              <a:rPr dirty="0" sz="3200" spc="-5" i="1">
                <a:latin typeface="Times New Roman"/>
                <a:cs typeface="Times New Roman"/>
              </a:rPr>
              <a:t>Illuababora</a:t>
            </a:r>
            <a:r>
              <a:rPr dirty="0" sz="3200" spc="-5">
                <a:latin typeface="Times New Roman"/>
                <a:cs typeface="Times New Roman"/>
              </a:rPr>
              <a:t>), </a:t>
            </a:r>
            <a:r>
              <a:rPr dirty="0" sz="3200">
                <a:latin typeface="Times New Roman"/>
                <a:cs typeface="Times New Roman"/>
              </a:rPr>
              <a:t>Southern highlands, </a:t>
            </a:r>
            <a:r>
              <a:rPr dirty="0" sz="3200" spc="-5">
                <a:latin typeface="Times New Roman"/>
                <a:cs typeface="Times New Roman"/>
              </a:rPr>
              <a:t>Central  </a:t>
            </a:r>
            <a:r>
              <a:rPr dirty="0" sz="3200">
                <a:latin typeface="Times New Roman"/>
                <a:cs typeface="Times New Roman"/>
              </a:rPr>
              <a:t>highlands, </a:t>
            </a:r>
            <a:r>
              <a:rPr dirty="0" sz="3200" spc="5">
                <a:latin typeface="Times New Roman"/>
                <a:cs typeface="Times New Roman"/>
              </a:rPr>
              <a:t>and </a:t>
            </a:r>
            <a:r>
              <a:rPr dirty="0" sz="3200">
                <a:latin typeface="Times New Roman"/>
                <a:cs typeface="Times New Roman"/>
              </a:rPr>
              <a:t>Eastern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highlands.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5900" y="349961"/>
            <a:ext cx="11503025" cy="6087745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469900" marR="114300" indent="-457200">
              <a:lnSpc>
                <a:spcPts val="3760"/>
              </a:lnSpc>
              <a:spcBef>
                <a:spcPts val="295"/>
              </a:spcBef>
              <a:buFont typeface="Wingdings"/>
              <a:buChar char=""/>
              <a:tabLst>
                <a:tab pos="469900" algn="l"/>
              </a:tabLst>
            </a:pPr>
            <a:r>
              <a:rPr dirty="0" sz="3200" b="1" i="1">
                <a:latin typeface="Times New Roman"/>
                <a:cs typeface="Times New Roman"/>
              </a:rPr>
              <a:t>Acrisols </a:t>
            </a:r>
            <a:r>
              <a:rPr dirty="0" sz="3200">
                <a:latin typeface="Times New Roman"/>
                <a:cs typeface="Times New Roman"/>
              </a:rPr>
              <a:t>are one of the most inherently infertile soils of the</a:t>
            </a:r>
            <a:r>
              <a:rPr dirty="0" sz="3200" spc="-8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tropics,  becoming degraded</a:t>
            </a:r>
            <a:r>
              <a:rPr dirty="0" sz="3200" spc="-8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chemically</a:t>
            </a:r>
            <a:endParaRPr sz="3200">
              <a:latin typeface="Times New Roman"/>
              <a:cs typeface="Times New Roman"/>
            </a:endParaRPr>
          </a:p>
          <a:p>
            <a:pPr lvl="1" marL="1172845" indent="-457834">
              <a:lnSpc>
                <a:spcPct val="100000"/>
              </a:lnSpc>
              <a:spcBef>
                <a:spcPts val="690"/>
              </a:spcBef>
              <a:buFont typeface="Wingdings"/>
              <a:buChar char=""/>
              <a:tabLst>
                <a:tab pos="1172845" algn="l"/>
                <a:tab pos="1173480" algn="l"/>
              </a:tabLst>
            </a:pPr>
            <a:r>
              <a:rPr dirty="0" sz="3200">
                <a:latin typeface="Times New Roman"/>
                <a:cs typeface="Times New Roman"/>
              </a:rPr>
              <a:t>have very low resilience to</a:t>
            </a:r>
            <a:r>
              <a:rPr dirty="0" sz="3200" spc="-6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degradation</a:t>
            </a:r>
            <a:endParaRPr sz="3200">
              <a:latin typeface="Times New Roman"/>
              <a:cs typeface="Times New Roman"/>
            </a:endParaRPr>
          </a:p>
          <a:p>
            <a:pPr lvl="1" marL="1172845" indent="-457834">
              <a:lnSpc>
                <a:spcPct val="100000"/>
              </a:lnSpc>
              <a:spcBef>
                <a:spcPts val="765"/>
              </a:spcBef>
              <a:buFont typeface="Wingdings"/>
              <a:buChar char=""/>
              <a:tabLst>
                <a:tab pos="1172845" algn="l"/>
                <a:tab pos="1173480" algn="l"/>
              </a:tabLst>
            </a:pPr>
            <a:r>
              <a:rPr dirty="0" sz="3200">
                <a:latin typeface="Times New Roman"/>
                <a:cs typeface="Times New Roman"/>
              </a:rPr>
              <a:t>are characterized by </a:t>
            </a:r>
            <a:r>
              <a:rPr dirty="0" sz="3200" spc="-5">
                <a:latin typeface="Times New Roman"/>
                <a:cs typeface="Times New Roman"/>
              </a:rPr>
              <a:t>low </a:t>
            </a:r>
            <a:r>
              <a:rPr dirty="0" sz="3200">
                <a:latin typeface="Times New Roman"/>
                <a:cs typeface="Times New Roman"/>
              </a:rPr>
              <a:t>productive</a:t>
            </a:r>
            <a:r>
              <a:rPr dirty="0" sz="3200" spc="-7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capacity</a:t>
            </a:r>
            <a:endParaRPr sz="3200">
              <a:latin typeface="Times New Roman"/>
              <a:cs typeface="Times New Roman"/>
            </a:endParaRPr>
          </a:p>
          <a:p>
            <a:pPr marL="335915">
              <a:lnSpc>
                <a:spcPct val="100000"/>
              </a:lnSpc>
              <a:spcBef>
                <a:spcPts val="2075"/>
              </a:spcBef>
            </a:pPr>
            <a:r>
              <a:rPr dirty="0" sz="3200" b="1" i="1">
                <a:latin typeface="Times New Roman"/>
                <a:cs typeface="Times New Roman"/>
              </a:rPr>
              <a:t>2)</a:t>
            </a:r>
            <a:r>
              <a:rPr dirty="0" sz="3200" spc="-15" b="1" i="1">
                <a:latin typeface="Times New Roman"/>
                <a:cs typeface="Times New Roman"/>
              </a:rPr>
              <a:t> </a:t>
            </a:r>
            <a:r>
              <a:rPr dirty="0" sz="3200" spc="-35" b="1" i="1">
                <a:latin typeface="Times New Roman"/>
                <a:cs typeface="Times New Roman"/>
              </a:rPr>
              <a:t>Vertisols:</a:t>
            </a:r>
            <a:endParaRPr sz="3200">
              <a:latin typeface="Times New Roman"/>
              <a:cs typeface="Times New Roman"/>
            </a:endParaRPr>
          </a:p>
          <a:p>
            <a:pPr marL="793115" marR="5080" indent="-457200">
              <a:lnSpc>
                <a:spcPct val="100000"/>
              </a:lnSpc>
              <a:spcBef>
                <a:spcPts val="1639"/>
              </a:spcBef>
              <a:buFont typeface="Wingdings"/>
              <a:buChar char=""/>
              <a:tabLst>
                <a:tab pos="793750" algn="l"/>
              </a:tabLst>
            </a:pPr>
            <a:r>
              <a:rPr dirty="0" sz="3200" spc="-15">
                <a:latin typeface="Carlito"/>
                <a:cs typeface="Carlito"/>
              </a:rPr>
              <a:t>are </a:t>
            </a:r>
            <a:r>
              <a:rPr dirty="0" sz="3200" spc="-10">
                <a:latin typeface="Carlito"/>
                <a:cs typeface="Carlito"/>
              </a:rPr>
              <a:t>heavy </a:t>
            </a:r>
            <a:r>
              <a:rPr dirty="0" sz="3200" spc="-15">
                <a:latin typeface="Carlito"/>
                <a:cs typeface="Carlito"/>
              </a:rPr>
              <a:t>clay </a:t>
            </a:r>
            <a:r>
              <a:rPr dirty="0" sz="3200" spc="-5">
                <a:latin typeface="Carlito"/>
                <a:cs typeface="Carlito"/>
              </a:rPr>
              <a:t>soils </a:t>
            </a:r>
            <a:r>
              <a:rPr dirty="0" sz="3200">
                <a:latin typeface="Carlito"/>
                <a:cs typeface="Carlito"/>
              </a:rPr>
              <a:t>with a </a:t>
            </a:r>
            <a:r>
              <a:rPr dirty="0" sz="3200" spc="-5">
                <a:latin typeface="Carlito"/>
                <a:cs typeface="Carlito"/>
              </a:rPr>
              <a:t>high </a:t>
            </a:r>
            <a:r>
              <a:rPr dirty="0" sz="3200" spc="-10">
                <a:latin typeface="Carlito"/>
                <a:cs typeface="Carlito"/>
              </a:rPr>
              <a:t>proportion </a:t>
            </a:r>
            <a:r>
              <a:rPr dirty="0" sz="3200">
                <a:latin typeface="Carlito"/>
                <a:cs typeface="Carlito"/>
              </a:rPr>
              <a:t>of </a:t>
            </a:r>
            <a:r>
              <a:rPr dirty="0" sz="3200" spc="-10">
                <a:latin typeface="Carlito"/>
                <a:cs typeface="Carlito"/>
              </a:rPr>
              <a:t>swelling </a:t>
            </a:r>
            <a:r>
              <a:rPr dirty="0" sz="3200" spc="-20">
                <a:latin typeface="Carlito"/>
                <a:cs typeface="Carlito"/>
              </a:rPr>
              <a:t>clays </a:t>
            </a:r>
            <a:r>
              <a:rPr dirty="0" sz="3200">
                <a:latin typeface="Carlito"/>
                <a:cs typeface="Carlito"/>
              </a:rPr>
              <a:t>when  </a:t>
            </a:r>
            <a:r>
              <a:rPr dirty="0" sz="3200" spc="-10">
                <a:latin typeface="Carlito"/>
                <a:cs typeface="Carlito"/>
              </a:rPr>
              <a:t>wet, </a:t>
            </a:r>
            <a:r>
              <a:rPr dirty="0" sz="3200">
                <a:latin typeface="Carlito"/>
                <a:cs typeface="Carlito"/>
              </a:rPr>
              <a:t>and </a:t>
            </a:r>
            <a:r>
              <a:rPr dirty="0" sz="3200" spc="-15">
                <a:latin typeface="Carlito"/>
                <a:cs typeface="Carlito"/>
              </a:rPr>
              <a:t>cracks </a:t>
            </a:r>
            <a:r>
              <a:rPr dirty="0" sz="3200">
                <a:latin typeface="Carlito"/>
                <a:cs typeface="Carlito"/>
              </a:rPr>
              <a:t>when</a:t>
            </a:r>
            <a:r>
              <a:rPr dirty="0" sz="3200" spc="-25">
                <a:latin typeface="Carlito"/>
                <a:cs typeface="Carlito"/>
              </a:rPr>
              <a:t> </a:t>
            </a:r>
            <a:r>
              <a:rPr dirty="0" sz="3200">
                <a:latin typeface="Carlito"/>
                <a:cs typeface="Carlito"/>
              </a:rPr>
              <a:t>dry</a:t>
            </a:r>
            <a:endParaRPr sz="3200">
              <a:latin typeface="Carlito"/>
              <a:cs typeface="Carlito"/>
            </a:endParaRPr>
          </a:p>
          <a:p>
            <a:pPr marL="631190" marR="125730" indent="-457200">
              <a:lnSpc>
                <a:spcPts val="3760"/>
              </a:lnSpc>
              <a:spcBef>
                <a:spcPts val="2070"/>
              </a:spcBef>
              <a:buFont typeface="Wingdings"/>
              <a:buChar char=""/>
              <a:tabLst>
                <a:tab pos="631190" algn="l"/>
                <a:tab pos="631825" algn="l"/>
              </a:tabLst>
            </a:pPr>
            <a:r>
              <a:rPr dirty="0" sz="3200">
                <a:latin typeface="Times New Roman"/>
                <a:cs typeface="Times New Roman"/>
              </a:rPr>
              <a:t>are extremely </a:t>
            </a:r>
            <a:r>
              <a:rPr dirty="0" sz="3200" spc="-5">
                <a:latin typeface="Times New Roman"/>
                <a:cs typeface="Times New Roman"/>
              </a:rPr>
              <a:t>difficult </a:t>
            </a:r>
            <a:r>
              <a:rPr dirty="0" sz="3200">
                <a:latin typeface="Times New Roman"/>
                <a:cs typeface="Times New Roman"/>
              </a:rPr>
              <a:t>to manage (hence easily degraded), but</a:t>
            </a:r>
            <a:r>
              <a:rPr dirty="0" sz="3200" spc="-1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has  very high natural chemical</a:t>
            </a:r>
            <a:r>
              <a:rPr dirty="0" sz="3200" spc="-95">
                <a:latin typeface="Times New Roman"/>
                <a:cs typeface="Times New Roman"/>
              </a:rPr>
              <a:t> </a:t>
            </a:r>
            <a:r>
              <a:rPr dirty="0" sz="3200" spc="-20">
                <a:latin typeface="Times New Roman"/>
                <a:cs typeface="Times New Roman"/>
              </a:rPr>
              <a:t>fertility.</a:t>
            </a:r>
            <a:endParaRPr sz="3200">
              <a:latin typeface="Times New Roman"/>
              <a:cs typeface="Times New Roman"/>
            </a:endParaRPr>
          </a:p>
          <a:p>
            <a:pPr marL="631190" indent="-457834">
              <a:lnSpc>
                <a:spcPct val="100000"/>
              </a:lnSpc>
              <a:spcBef>
                <a:spcPts val="2215"/>
              </a:spcBef>
              <a:buFont typeface="Wingdings"/>
              <a:buChar char=""/>
              <a:tabLst>
                <a:tab pos="631825" algn="l"/>
              </a:tabLst>
            </a:pPr>
            <a:r>
              <a:rPr dirty="0" sz="3200">
                <a:latin typeface="Times New Roman"/>
                <a:cs typeface="Times New Roman"/>
              </a:rPr>
              <a:t>are also soils of highlands and moderate</a:t>
            </a:r>
            <a:r>
              <a:rPr dirty="0" sz="3200" spc="-114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climates.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7047" y="310388"/>
            <a:ext cx="11689715" cy="583438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algn="just" marL="652780" marR="5080" indent="-457200">
              <a:lnSpc>
                <a:spcPts val="3760"/>
              </a:lnSpc>
              <a:spcBef>
                <a:spcPts val="295"/>
              </a:spcBef>
              <a:buFont typeface="Wingdings"/>
              <a:buChar char=""/>
              <a:tabLst>
                <a:tab pos="653415" algn="l"/>
              </a:tabLst>
            </a:pPr>
            <a:r>
              <a:rPr dirty="0" sz="3200">
                <a:latin typeface="Times New Roman"/>
                <a:cs typeface="Times New Roman"/>
              </a:rPr>
              <a:t>mostly develop on </a:t>
            </a:r>
            <a:r>
              <a:rPr dirty="0" sz="3200" i="1">
                <a:latin typeface="Times New Roman"/>
                <a:cs typeface="Times New Roman"/>
              </a:rPr>
              <a:t>volcanic plateau basalt, trachyte </a:t>
            </a:r>
            <a:r>
              <a:rPr dirty="0" sz="3200" spc="5">
                <a:latin typeface="Times New Roman"/>
                <a:cs typeface="Times New Roman"/>
              </a:rPr>
              <a:t>and</a:t>
            </a:r>
            <a:r>
              <a:rPr dirty="0" sz="3200" spc="-114">
                <a:latin typeface="Times New Roman"/>
                <a:cs typeface="Times New Roman"/>
              </a:rPr>
              <a:t> </a:t>
            </a:r>
            <a:r>
              <a:rPr dirty="0" sz="3200" spc="-10" i="1">
                <a:latin typeface="Times New Roman"/>
                <a:cs typeface="Times New Roman"/>
              </a:rPr>
              <a:t>pyroclastic  </a:t>
            </a:r>
            <a:r>
              <a:rPr dirty="0" sz="3200" i="1">
                <a:latin typeface="Times New Roman"/>
                <a:cs typeface="Times New Roman"/>
              </a:rPr>
              <a:t>materials</a:t>
            </a:r>
            <a:r>
              <a:rPr dirty="0" sz="3200">
                <a:latin typeface="Times New Roman"/>
                <a:cs typeface="Times New Roman"/>
              </a:rPr>
              <a:t>, </a:t>
            </a:r>
            <a:r>
              <a:rPr dirty="0" sz="3200" i="1">
                <a:latin typeface="Times New Roman"/>
                <a:cs typeface="Times New Roman"/>
              </a:rPr>
              <a:t>sedimentary </a:t>
            </a:r>
            <a:r>
              <a:rPr dirty="0" sz="3200" spc="-20" i="1">
                <a:latin typeface="Times New Roman"/>
                <a:cs typeface="Times New Roman"/>
              </a:rPr>
              <a:t>rocks, </a:t>
            </a:r>
            <a:r>
              <a:rPr dirty="0" sz="3200" i="1">
                <a:latin typeface="Times New Roman"/>
                <a:cs typeface="Times New Roman"/>
              </a:rPr>
              <a:t>colluvial slopes </a:t>
            </a:r>
            <a:r>
              <a:rPr dirty="0" sz="3200">
                <a:latin typeface="Times New Roman"/>
                <a:cs typeface="Times New Roman"/>
              </a:rPr>
              <a:t>and </a:t>
            </a:r>
            <a:r>
              <a:rPr dirty="0" sz="3200" i="1">
                <a:latin typeface="Times New Roman"/>
                <a:cs typeface="Times New Roman"/>
              </a:rPr>
              <a:t>alluvial</a:t>
            </a:r>
            <a:r>
              <a:rPr dirty="0" sz="3200" spc="-60" i="1">
                <a:latin typeface="Times New Roman"/>
                <a:cs typeface="Times New Roman"/>
              </a:rPr>
              <a:t> </a:t>
            </a:r>
            <a:r>
              <a:rPr dirty="0" sz="3200" i="1">
                <a:latin typeface="Times New Roman"/>
                <a:cs typeface="Times New Roman"/>
              </a:rPr>
              <a:t>plains</a:t>
            </a:r>
            <a:r>
              <a:rPr dirty="0" sz="3200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  <a:p>
            <a:pPr algn="just" marL="469900" marR="20955" indent="-457200">
              <a:lnSpc>
                <a:spcPct val="150000"/>
              </a:lnSpc>
              <a:spcBef>
                <a:spcPts val="75"/>
              </a:spcBef>
              <a:buFont typeface="Wingdings"/>
              <a:buChar char=""/>
              <a:tabLst>
                <a:tab pos="469900" algn="l"/>
              </a:tabLst>
            </a:pPr>
            <a:r>
              <a:rPr dirty="0" sz="3200">
                <a:latin typeface="Times New Roman"/>
                <a:cs typeface="Times New Roman"/>
              </a:rPr>
              <a:t>are commonly </a:t>
            </a:r>
            <a:r>
              <a:rPr dirty="0" sz="3200" spc="-5">
                <a:latin typeface="Times New Roman"/>
                <a:cs typeface="Times New Roman"/>
              </a:rPr>
              <a:t>found in </a:t>
            </a:r>
            <a:r>
              <a:rPr dirty="0" sz="3200">
                <a:latin typeface="Times New Roman"/>
                <a:cs typeface="Times New Roman"/>
              </a:rPr>
              <a:t>parts of </a:t>
            </a:r>
            <a:r>
              <a:rPr dirty="0" sz="3200" i="1">
                <a:latin typeface="Times New Roman"/>
                <a:cs typeface="Times New Roman"/>
              </a:rPr>
              <a:t>Northwestern, Central </a:t>
            </a:r>
            <a:r>
              <a:rPr dirty="0" sz="3200" spc="-10" i="1">
                <a:latin typeface="Times New Roman"/>
                <a:cs typeface="Times New Roman"/>
              </a:rPr>
              <a:t>and  </a:t>
            </a:r>
            <a:r>
              <a:rPr dirty="0" sz="3200" i="1">
                <a:latin typeface="Times New Roman"/>
                <a:cs typeface="Times New Roman"/>
              </a:rPr>
              <a:t>Southeastern highlands </a:t>
            </a:r>
            <a:r>
              <a:rPr dirty="0" sz="3200" spc="-5">
                <a:latin typeface="Times New Roman"/>
                <a:cs typeface="Times New Roman"/>
              </a:rPr>
              <a:t>(especially </a:t>
            </a:r>
            <a:r>
              <a:rPr dirty="0" sz="3200" spc="-10">
                <a:latin typeface="Times New Roman"/>
                <a:cs typeface="Times New Roman"/>
              </a:rPr>
              <a:t>in </a:t>
            </a:r>
            <a:r>
              <a:rPr dirty="0" sz="3200" spc="-5" i="1">
                <a:latin typeface="Times New Roman"/>
                <a:cs typeface="Times New Roman"/>
              </a:rPr>
              <a:t>Gojjam, </a:t>
            </a:r>
            <a:r>
              <a:rPr dirty="0" sz="3200" i="1">
                <a:latin typeface="Times New Roman"/>
                <a:cs typeface="Times New Roman"/>
              </a:rPr>
              <a:t>Shewa, Arsi, </a:t>
            </a:r>
            <a:r>
              <a:rPr dirty="0" sz="3200" spc="-5" i="1">
                <a:latin typeface="Times New Roman"/>
                <a:cs typeface="Times New Roman"/>
              </a:rPr>
              <a:t>Bale  </a:t>
            </a:r>
            <a:r>
              <a:rPr dirty="0" sz="3200" spc="5">
                <a:latin typeface="Times New Roman"/>
                <a:cs typeface="Times New Roman"/>
              </a:rPr>
              <a:t>and </a:t>
            </a:r>
            <a:r>
              <a:rPr dirty="0" sz="3200" i="1">
                <a:latin typeface="Times New Roman"/>
                <a:cs typeface="Times New Roman"/>
              </a:rPr>
              <a:t>central</a:t>
            </a:r>
            <a:r>
              <a:rPr dirty="0" sz="3200" spc="-40" i="1">
                <a:latin typeface="Times New Roman"/>
                <a:cs typeface="Times New Roman"/>
              </a:rPr>
              <a:t> </a:t>
            </a:r>
            <a:r>
              <a:rPr dirty="0" sz="3200" spc="-10" i="1">
                <a:latin typeface="Times New Roman"/>
                <a:cs typeface="Times New Roman"/>
              </a:rPr>
              <a:t>Hararghe</a:t>
            </a:r>
            <a:r>
              <a:rPr dirty="0" sz="3200" spc="-10">
                <a:latin typeface="Times New Roman"/>
                <a:cs typeface="Times New Roman"/>
              </a:rPr>
              <a:t>).</a:t>
            </a:r>
            <a:endParaRPr sz="3200">
              <a:latin typeface="Times New Roman"/>
              <a:cs typeface="Times New Roman"/>
            </a:endParaRPr>
          </a:p>
          <a:p>
            <a:pPr algn="just" lvl="1" marL="636905" indent="-441959">
              <a:lnSpc>
                <a:spcPct val="100000"/>
              </a:lnSpc>
              <a:spcBef>
                <a:spcPts val="810"/>
              </a:spcBef>
              <a:buAutoNum type="arabicParenR" startAt="3"/>
              <a:tabLst>
                <a:tab pos="637540" algn="l"/>
              </a:tabLst>
            </a:pPr>
            <a:r>
              <a:rPr dirty="0" sz="3200" b="1" i="1">
                <a:latin typeface="Times New Roman"/>
                <a:cs typeface="Times New Roman"/>
              </a:rPr>
              <a:t>Lithosols, Cambisols and</a:t>
            </a:r>
            <a:r>
              <a:rPr dirty="0" sz="3200" spc="-70" b="1" i="1">
                <a:latin typeface="Times New Roman"/>
                <a:cs typeface="Times New Roman"/>
              </a:rPr>
              <a:t> </a:t>
            </a:r>
            <a:r>
              <a:rPr dirty="0" sz="3200" b="1" i="1">
                <a:latin typeface="Times New Roman"/>
                <a:cs typeface="Times New Roman"/>
              </a:rPr>
              <a:t>Regosols:</a:t>
            </a:r>
            <a:endParaRPr sz="3200">
              <a:latin typeface="Times New Roman"/>
              <a:cs typeface="Times New Roman"/>
            </a:endParaRPr>
          </a:p>
          <a:p>
            <a:pPr algn="just" lvl="2" marL="887094" indent="-457834">
              <a:lnSpc>
                <a:spcPct val="100000"/>
              </a:lnSpc>
              <a:spcBef>
                <a:spcPts val="1550"/>
              </a:spcBef>
              <a:buFont typeface="Wingdings"/>
              <a:buChar char=""/>
              <a:tabLst>
                <a:tab pos="887730" algn="l"/>
              </a:tabLst>
            </a:pPr>
            <a:r>
              <a:rPr dirty="0" sz="3200">
                <a:latin typeface="Times New Roman"/>
                <a:cs typeface="Times New Roman"/>
              </a:rPr>
              <a:t>are mostly found in rugged topography and steep</a:t>
            </a:r>
            <a:r>
              <a:rPr dirty="0" sz="3200" spc="-1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slopes.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 marL="887094" marR="710565" indent="-457200">
              <a:lnSpc>
                <a:spcPts val="3760"/>
              </a:lnSpc>
              <a:buFont typeface="Wingdings"/>
              <a:buChar char=""/>
              <a:tabLst>
                <a:tab pos="887094" algn="l"/>
                <a:tab pos="887730" algn="l"/>
              </a:tabLst>
            </a:pPr>
            <a:r>
              <a:rPr dirty="0" sz="3200">
                <a:latin typeface="Times New Roman"/>
                <a:cs typeface="Times New Roman"/>
              </a:rPr>
              <a:t>are young, shallow and coarse textured and so have low</a:t>
            </a:r>
            <a:r>
              <a:rPr dirty="0" sz="3200" spc="-114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water  holding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capacity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9052" y="58064"/>
            <a:ext cx="11693525" cy="666178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900" marR="5715" indent="-457200">
              <a:lnSpc>
                <a:spcPct val="150000"/>
              </a:lnSpc>
              <a:spcBef>
                <a:spcPts val="100"/>
              </a:spcBef>
              <a:buFont typeface="Wingdings"/>
              <a:buChar char=""/>
              <a:tabLst>
                <a:tab pos="469265" algn="l"/>
                <a:tab pos="469900" algn="l"/>
                <a:tab pos="2172335" algn="l"/>
                <a:tab pos="3225165" algn="l"/>
                <a:tab pos="4907915" algn="l"/>
                <a:tab pos="5840730" algn="l"/>
                <a:tab pos="6476365" algn="l"/>
                <a:tab pos="8790305" algn="l"/>
                <a:tab pos="9624060" algn="l"/>
                <a:tab pos="10340340" algn="l"/>
              </a:tabLst>
            </a:pPr>
            <a:r>
              <a:rPr dirty="0" sz="2800" spc="-5" b="1" i="1">
                <a:latin typeface="Times New Roman"/>
                <a:cs typeface="Times New Roman"/>
              </a:rPr>
              <a:t>Elo</a:t>
            </a:r>
            <a:r>
              <a:rPr dirty="0" sz="2800" b="1" i="1">
                <a:latin typeface="Times New Roman"/>
                <a:cs typeface="Times New Roman"/>
              </a:rPr>
              <a:t>n</a:t>
            </a:r>
            <a:r>
              <a:rPr dirty="0" sz="2800" spc="-5" b="1" i="1">
                <a:latin typeface="Times New Roman"/>
                <a:cs typeface="Times New Roman"/>
              </a:rPr>
              <a:t>g</a:t>
            </a:r>
            <a:r>
              <a:rPr dirty="0" sz="2800" b="1" i="1">
                <a:latin typeface="Times New Roman"/>
                <a:cs typeface="Times New Roman"/>
              </a:rPr>
              <a:t>a</a:t>
            </a:r>
            <a:r>
              <a:rPr dirty="0" sz="2800" spc="-5" b="1" i="1">
                <a:latin typeface="Times New Roman"/>
                <a:cs typeface="Times New Roman"/>
              </a:rPr>
              <a:t>t</a:t>
            </a:r>
            <a:r>
              <a:rPr dirty="0" sz="2800" spc="-20" b="1" i="1">
                <a:latin typeface="Times New Roman"/>
                <a:cs typeface="Times New Roman"/>
              </a:rPr>
              <a:t>e</a:t>
            </a:r>
            <a:r>
              <a:rPr dirty="0" sz="2800" spc="-5" b="1" i="1">
                <a:latin typeface="Times New Roman"/>
                <a:cs typeface="Times New Roman"/>
              </a:rPr>
              <a:t>d</a:t>
            </a:r>
            <a:r>
              <a:rPr dirty="0" sz="2800" b="1" i="1">
                <a:latin typeface="Times New Roman"/>
                <a:cs typeface="Times New Roman"/>
              </a:rPr>
              <a:t>	</a:t>
            </a:r>
            <a:r>
              <a:rPr dirty="0" sz="2800" spc="-5" b="1" i="1">
                <a:latin typeface="Times New Roman"/>
                <a:cs typeface="Times New Roman"/>
              </a:rPr>
              <a:t>s</a:t>
            </a:r>
            <a:r>
              <a:rPr dirty="0" sz="2800" b="1" i="1">
                <a:latin typeface="Times New Roman"/>
                <a:cs typeface="Times New Roman"/>
              </a:rPr>
              <a:t>h</a:t>
            </a:r>
            <a:r>
              <a:rPr dirty="0" sz="2800" spc="-5" b="1" i="1">
                <a:latin typeface="Times New Roman"/>
                <a:cs typeface="Times New Roman"/>
              </a:rPr>
              <a:t>a</a:t>
            </a:r>
            <a:r>
              <a:rPr dirty="0" sz="2800" b="1" i="1">
                <a:latin typeface="Times New Roman"/>
                <a:cs typeface="Times New Roman"/>
              </a:rPr>
              <a:t>p</a:t>
            </a:r>
            <a:r>
              <a:rPr dirty="0" sz="2800" spc="-5" b="1" i="1">
                <a:latin typeface="Times New Roman"/>
                <a:cs typeface="Times New Roman"/>
              </a:rPr>
              <a:t>e</a:t>
            </a:r>
            <a:r>
              <a:rPr dirty="0" sz="2800" b="1" i="1">
                <a:latin typeface="Times New Roman"/>
                <a:cs typeface="Times New Roman"/>
              </a:rPr>
              <a:t>	</a:t>
            </a:r>
            <a:r>
              <a:rPr dirty="0" sz="2800" spc="-25" b="1" i="1">
                <a:latin typeface="Times New Roman"/>
                <a:cs typeface="Times New Roman"/>
              </a:rPr>
              <a:t>c</a:t>
            </a:r>
            <a:r>
              <a:rPr dirty="0" sz="2800" spc="-5" b="1" i="1">
                <a:latin typeface="Times New Roman"/>
                <a:cs typeface="Times New Roman"/>
              </a:rPr>
              <a:t>o</a:t>
            </a:r>
            <a:r>
              <a:rPr dirty="0" sz="2800" b="1" i="1">
                <a:latin typeface="Times New Roman"/>
                <a:cs typeface="Times New Roman"/>
              </a:rPr>
              <a:t>u</a:t>
            </a:r>
            <a:r>
              <a:rPr dirty="0" sz="2800" spc="-5" b="1" i="1">
                <a:latin typeface="Times New Roman"/>
                <a:cs typeface="Times New Roman"/>
              </a:rPr>
              <a:t>nt</a:t>
            </a:r>
            <a:r>
              <a:rPr dirty="0" sz="2800" b="1" i="1">
                <a:latin typeface="Times New Roman"/>
                <a:cs typeface="Times New Roman"/>
              </a:rPr>
              <a:t>r</a:t>
            </a:r>
            <a:r>
              <a:rPr dirty="0" sz="2800" spc="-5" b="1" i="1">
                <a:latin typeface="Times New Roman"/>
                <a:cs typeface="Times New Roman"/>
              </a:rPr>
              <a:t>ie</a:t>
            </a:r>
            <a:r>
              <a:rPr dirty="0" sz="2800" spc="5" b="1" i="1">
                <a:latin typeface="Times New Roman"/>
                <a:cs typeface="Times New Roman"/>
              </a:rPr>
              <a:t>s</a:t>
            </a:r>
            <a:r>
              <a:rPr dirty="0" sz="2800" spc="-5" b="1" i="1">
                <a:latin typeface="Times New Roman"/>
                <a:cs typeface="Times New Roman"/>
              </a:rPr>
              <a:t>:</a:t>
            </a:r>
            <a:r>
              <a:rPr dirty="0" sz="2800" b="1" i="1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They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are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geo</a:t>
            </a:r>
            <a:r>
              <a:rPr dirty="0" sz="2800">
                <a:latin typeface="Times New Roman"/>
                <a:cs typeface="Times New Roman"/>
              </a:rPr>
              <a:t>g</a:t>
            </a:r>
            <a:r>
              <a:rPr dirty="0" sz="2800" spc="-5">
                <a:latin typeface="Times New Roman"/>
                <a:cs typeface="Times New Roman"/>
              </a:rPr>
              <a:t>raphic</a:t>
            </a:r>
            <a:r>
              <a:rPr dirty="0" sz="2800" spc="-15">
                <a:latin typeface="Times New Roman"/>
                <a:cs typeface="Times New Roman"/>
              </a:rPr>
              <a:t>a</a:t>
            </a:r>
            <a:r>
              <a:rPr dirty="0" sz="2800" spc="-5">
                <a:latin typeface="Times New Roman"/>
                <a:cs typeface="Times New Roman"/>
              </a:rPr>
              <a:t>lly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lo</a:t>
            </a:r>
            <a:r>
              <a:rPr dirty="0" sz="2800" spc="-15">
                <a:latin typeface="Times New Roman"/>
                <a:cs typeface="Times New Roman"/>
              </a:rPr>
              <a:t>n</a:t>
            </a:r>
            <a:r>
              <a:rPr dirty="0" sz="2800" spc="-5">
                <a:latin typeface="Times New Roman"/>
                <a:cs typeface="Times New Roman"/>
              </a:rPr>
              <a:t>g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and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re</a:t>
            </a:r>
            <a:r>
              <a:rPr dirty="0" sz="2800" spc="-15">
                <a:latin typeface="Times New Roman"/>
                <a:cs typeface="Times New Roman"/>
              </a:rPr>
              <a:t>l</a:t>
            </a:r>
            <a:r>
              <a:rPr dirty="0" sz="2800" spc="-5">
                <a:latin typeface="Times New Roman"/>
                <a:cs typeface="Times New Roman"/>
              </a:rPr>
              <a:t>ative</a:t>
            </a:r>
            <a:r>
              <a:rPr dirty="0" sz="2800" spc="-15">
                <a:latin typeface="Times New Roman"/>
                <a:cs typeface="Times New Roman"/>
              </a:rPr>
              <a:t>l</a:t>
            </a:r>
            <a:r>
              <a:rPr dirty="0" sz="2800" spc="-5">
                <a:latin typeface="Times New Roman"/>
                <a:cs typeface="Times New Roman"/>
              </a:rPr>
              <a:t>y  </a:t>
            </a:r>
            <a:r>
              <a:rPr dirty="0" sz="2800" spc="-5">
                <a:latin typeface="Times New Roman"/>
                <a:cs typeface="Times New Roman"/>
              </a:rPr>
              <a:t>narrow </a:t>
            </a:r>
            <a:r>
              <a:rPr dirty="0" sz="2800">
                <a:latin typeface="Times New Roman"/>
                <a:cs typeface="Times New Roman"/>
              </a:rPr>
              <a:t>like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Chile.</a:t>
            </a:r>
            <a:endParaRPr sz="280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50100"/>
              </a:lnSpc>
              <a:spcBef>
                <a:spcPts val="210"/>
              </a:spcBef>
              <a:buFont typeface="Wingdings"/>
              <a:buChar char=""/>
              <a:tabLst>
                <a:tab pos="469265" algn="l"/>
                <a:tab pos="469900" algn="l"/>
                <a:tab pos="2205355" algn="l"/>
                <a:tab pos="3232785" algn="l"/>
                <a:tab pos="4892675" algn="l"/>
                <a:tab pos="5306060" algn="l"/>
                <a:tab pos="6570980" algn="l"/>
                <a:tab pos="7280909" algn="l"/>
                <a:tab pos="9035415" algn="l"/>
                <a:tab pos="10617835" algn="l"/>
              </a:tabLst>
            </a:pPr>
            <a:r>
              <a:rPr dirty="0" sz="2800" spc="-5" b="1" i="1">
                <a:latin typeface="Times New Roman"/>
                <a:cs typeface="Times New Roman"/>
              </a:rPr>
              <a:t>P</a:t>
            </a:r>
            <a:r>
              <a:rPr dirty="0" sz="2800" spc="-20" b="1" i="1">
                <a:latin typeface="Times New Roman"/>
                <a:cs typeface="Times New Roman"/>
              </a:rPr>
              <a:t>e</a:t>
            </a:r>
            <a:r>
              <a:rPr dirty="0" sz="2800" spc="-5" b="1" i="1">
                <a:latin typeface="Times New Roman"/>
                <a:cs typeface="Times New Roman"/>
              </a:rPr>
              <a:t>rf</a:t>
            </a:r>
            <a:r>
              <a:rPr dirty="0" sz="2800" b="1" i="1">
                <a:latin typeface="Times New Roman"/>
                <a:cs typeface="Times New Roman"/>
              </a:rPr>
              <a:t>o</a:t>
            </a:r>
            <a:r>
              <a:rPr dirty="0" sz="2800" spc="-5" b="1" i="1">
                <a:latin typeface="Times New Roman"/>
                <a:cs typeface="Times New Roman"/>
              </a:rPr>
              <a:t>ra</a:t>
            </a:r>
            <a:r>
              <a:rPr dirty="0" sz="2800" b="1" i="1">
                <a:latin typeface="Times New Roman"/>
                <a:cs typeface="Times New Roman"/>
              </a:rPr>
              <a:t>t</a:t>
            </a:r>
            <a:r>
              <a:rPr dirty="0" sz="2800" spc="-5" b="1" i="1">
                <a:latin typeface="Times New Roman"/>
                <a:cs typeface="Times New Roman"/>
              </a:rPr>
              <a:t>ed</a:t>
            </a:r>
            <a:r>
              <a:rPr dirty="0" sz="2800" b="1" i="1">
                <a:latin typeface="Times New Roman"/>
                <a:cs typeface="Times New Roman"/>
              </a:rPr>
              <a:t>	</a:t>
            </a:r>
            <a:r>
              <a:rPr dirty="0" sz="2800" spc="-5" b="1" i="1">
                <a:latin typeface="Times New Roman"/>
                <a:cs typeface="Times New Roman"/>
              </a:rPr>
              <a:t>sh</a:t>
            </a:r>
            <a:r>
              <a:rPr dirty="0" sz="2800" b="1" i="1">
                <a:latin typeface="Times New Roman"/>
                <a:cs typeface="Times New Roman"/>
              </a:rPr>
              <a:t>a</a:t>
            </a:r>
            <a:r>
              <a:rPr dirty="0" sz="2800" spc="-5" b="1" i="1">
                <a:latin typeface="Times New Roman"/>
                <a:cs typeface="Times New Roman"/>
              </a:rPr>
              <a:t>pe</a:t>
            </a:r>
            <a:r>
              <a:rPr dirty="0" sz="2800" b="1" i="1">
                <a:latin typeface="Times New Roman"/>
                <a:cs typeface="Times New Roman"/>
              </a:rPr>
              <a:t>	</a:t>
            </a:r>
            <a:r>
              <a:rPr dirty="0" sz="2800" spc="-5" b="1" i="1">
                <a:latin typeface="Times New Roman"/>
                <a:cs typeface="Times New Roman"/>
              </a:rPr>
              <a:t>coun</a:t>
            </a:r>
            <a:r>
              <a:rPr dirty="0" sz="2800" b="1" i="1">
                <a:latin typeface="Times New Roman"/>
                <a:cs typeface="Times New Roman"/>
              </a:rPr>
              <a:t>t</a:t>
            </a:r>
            <a:r>
              <a:rPr dirty="0" sz="2800" spc="-5" b="1" i="1">
                <a:latin typeface="Times New Roman"/>
                <a:cs typeface="Times New Roman"/>
              </a:rPr>
              <a:t>rie</a:t>
            </a:r>
            <a:r>
              <a:rPr dirty="0" sz="2800" b="1" i="1">
                <a:latin typeface="Times New Roman"/>
                <a:cs typeface="Times New Roman"/>
              </a:rPr>
              <a:t>s</a:t>
            </a:r>
            <a:r>
              <a:rPr dirty="0" sz="2800" spc="-5" b="1" i="1">
                <a:latin typeface="Times New Roman"/>
                <a:cs typeface="Times New Roman"/>
              </a:rPr>
              <a:t>:</a:t>
            </a:r>
            <a:r>
              <a:rPr dirty="0" sz="2800" b="1" i="1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A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coun</a:t>
            </a:r>
            <a:r>
              <a:rPr dirty="0" sz="2800">
                <a:latin typeface="Times New Roman"/>
                <a:cs typeface="Times New Roman"/>
              </a:rPr>
              <a:t>t</a:t>
            </a:r>
            <a:r>
              <a:rPr dirty="0" sz="2800" spc="-5">
                <a:latin typeface="Times New Roman"/>
                <a:cs typeface="Times New Roman"/>
              </a:rPr>
              <a:t>ry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that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complet</a:t>
            </a:r>
            <a:r>
              <a:rPr dirty="0" sz="2800" spc="-20">
                <a:latin typeface="Times New Roman"/>
                <a:cs typeface="Times New Roman"/>
              </a:rPr>
              <a:t>el</a:t>
            </a:r>
            <a:r>
              <a:rPr dirty="0" sz="2800" spc="-5">
                <a:latin typeface="Times New Roman"/>
                <a:cs typeface="Times New Roman"/>
              </a:rPr>
              <a:t>y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surr</a:t>
            </a:r>
            <a:r>
              <a:rPr dirty="0" sz="2800">
                <a:latin typeface="Times New Roman"/>
                <a:cs typeface="Times New Roman"/>
              </a:rPr>
              <a:t>o</a:t>
            </a:r>
            <a:r>
              <a:rPr dirty="0" sz="2800" spc="-5">
                <a:latin typeface="Times New Roman"/>
                <a:cs typeface="Times New Roman"/>
              </a:rPr>
              <a:t>u</a:t>
            </a:r>
            <a:r>
              <a:rPr dirty="0" sz="2800">
                <a:latin typeface="Times New Roman"/>
                <a:cs typeface="Times New Roman"/>
              </a:rPr>
              <a:t>n</a:t>
            </a:r>
            <a:r>
              <a:rPr dirty="0" sz="2800" spc="-5">
                <a:latin typeface="Times New Roman"/>
                <a:cs typeface="Times New Roman"/>
              </a:rPr>
              <a:t>ds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25">
                <a:latin typeface="Times New Roman"/>
                <a:cs typeface="Times New Roman"/>
              </a:rPr>
              <a:t>a</a:t>
            </a:r>
            <a:r>
              <a:rPr dirty="0" sz="2800" spc="-5">
                <a:latin typeface="Times New Roman"/>
                <a:cs typeface="Times New Roman"/>
              </a:rPr>
              <a:t>n</a:t>
            </a:r>
            <a:r>
              <a:rPr dirty="0" sz="2800">
                <a:latin typeface="Times New Roman"/>
                <a:cs typeface="Times New Roman"/>
              </a:rPr>
              <a:t>o</a:t>
            </a:r>
            <a:r>
              <a:rPr dirty="0" sz="2800" spc="-5">
                <a:latin typeface="Times New Roman"/>
                <a:cs typeface="Times New Roman"/>
              </a:rPr>
              <a:t>th</a:t>
            </a:r>
            <a:r>
              <a:rPr dirty="0" sz="2800" spc="-20">
                <a:latin typeface="Times New Roman"/>
                <a:cs typeface="Times New Roman"/>
              </a:rPr>
              <a:t>e</a:t>
            </a:r>
            <a:r>
              <a:rPr dirty="0" sz="2800" spc="-5">
                <a:latin typeface="Times New Roman"/>
                <a:cs typeface="Times New Roman"/>
              </a:rPr>
              <a:t>r  </a:t>
            </a:r>
            <a:r>
              <a:rPr dirty="0" sz="2800" spc="-5">
                <a:latin typeface="Times New Roman"/>
                <a:cs typeface="Times New Roman"/>
              </a:rPr>
              <a:t>country like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Republic </a:t>
            </a:r>
            <a:r>
              <a:rPr dirty="0" sz="2800">
                <a:latin typeface="Times New Roman"/>
                <a:cs typeface="Times New Roman"/>
              </a:rPr>
              <a:t>of South</a:t>
            </a:r>
            <a:r>
              <a:rPr dirty="0" sz="2800" spc="-19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Africa.</a:t>
            </a:r>
            <a:endParaRPr sz="280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50000"/>
              </a:lnSpc>
              <a:spcBef>
                <a:spcPts val="1950"/>
              </a:spcBef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dirty="0" sz="2800" spc="-5" b="1" i="1">
                <a:latin typeface="Times New Roman"/>
                <a:cs typeface="Times New Roman"/>
              </a:rPr>
              <a:t>Protrude shape countries: </a:t>
            </a:r>
            <a:r>
              <a:rPr dirty="0" sz="2800" spc="-5">
                <a:latin typeface="Times New Roman"/>
                <a:cs typeface="Times New Roman"/>
              </a:rPr>
              <a:t>Countries that have </a:t>
            </a:r>
            <a:r>
              <a:rPr dirty="0" sz="2800">
                <a:latin typeface="Times New Roman"/>
                <a:cs typeface="Times New Roman"/>
              </a:rPr>
              <a:t>one </a:t>
            </a:r>
            <a:r>
              <a:rPr dirty="0" sz="2800" spc="-5">
                <a:latin typeface="Times New Roman"/>
                <a:cs typeface="Times New Roman"/>
              </a:rPr>
              <a:t>portion that is </a:t>
            </a:r>
            <a:r>
              <a:rPr dirty="0" sz="2800" spc="-10">
                <a:latin typeface="Times New Roman"/>
                <a:cs typeface="Times New Roman"/>
              </a:rPr>
              <a:t>much </a:t>
            </a:r>
            <a:r>
              <a:rPr dirty="0" sz="2800" spc="-5">
                <a:latin typeface="Times New Roman"/>
                <a:cs typeface="Times New Roman"/>
              </a:rPr>
              <a:t>more  elongated than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rest </a:t>
            </a:r>
            <a:r>
              <a:rPr dirty="0" sz="2800">
                <a:latin typeface="Times New Roman"/>
                <a:cs typeface="Times New Roman"/>
              </a:rPr>
              <a:t>of the </a:t>
            </a:r>
            <a:r>
              <a:rPr dirty="0" sz="2800" spc="-5">
                <a:latin typeface="Times New Roman"/>
                <a:cs typeface="Times New Roman"/>
              </a:rPr>
              <a:t>country like Myanmar and Eritrea</a:t>
            </a:r>
            <a:r>
              <a:rPr dirty="0" sz="1800" spc="-5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190500">
              <a:lnSpc>
                <a:spcPct val="100000"/>
              </a:lnSpc>
              <a:spcBef>
                <a:spcPts val="2550"/>
              </a:spcBef>
            </a:pPr>
            <a:r>
              <a:rPr dirty="0" sz="2800" spc="-5" b="1" i="1">
                <a:latin typeface="Times New Roman"/>
                <a:cs typeface="Times New Roman"/>
              </a:rPr>
              <a:t>Note: </a:t>
            </a:r>
            <a:r>
              <a:rPr dirty="0" sz="2800" spc="-5">
                <a:latin typeface="Times New Roman"/>
                <a:cs typeface="Times New Roman"/>
              </a:rPr>
              <a:t>There are various ways of measuring </a:t>
            </a:r>
            <a:r>
              <a:rPr dirty="0" sz="2800">
                <a:latin typeface="Times New Roman"/>
                <a:cs typeface="Times New Roman"/>
              </a:rPr>
              <a:t>shape </a:t>
            </a:r>
            <a:r>
              <a:rPr dirty="0" sz="2800" spc="-5">
                <a:latin typeface="Times New Roman"/>
                <a:cs typeface="Times New Roman"/>
              </a:rPr>
              <a:t>of</a:t>
            </a:r>
            <a:r>
              <a:rPr dirty="0" sz="2800" spc="3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countries</a:t>
            </a:r>
            <a:r>
              <a:rPr dirty="0" sz="180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lvl="1" marL="1117600" indent="-457200">
              <a:lnSpc>
                <a:spcPct val="100000"/>
              </a:lnSpc>
              <a:spcBef>
                <a:spcPts val="1820"/>
              </a:spcBef>
              <a:buFont typeface="Wingdings"/>
              <a:buChar char=""/>
              <a:tabLst>
                <a:tab pos="1116965" algn="l"/>
                <a:tab pos="1117600" algn="l"/>
              </a:tabLst>
            </a:pPr>
            <a:r>
              <a:rPr dirty="0" sz="2800" spc="-5">
                <a:latin typeface="Times New Roman"/>
                <a:cs typeface="Times New Roman"/>
              </a:rPr>
              <a:t>These measures are known as the indices of</a:t>
            </a:r>
            <a:r>
              <a:rPr dirty="0" sz="2800" spc="1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compactness.</a:t>
            </a:r>
            <a:endParaRPr sz="2800">
              <a:latin typeface="Times New Roman"/>
              <a:cs typeface="Times New Roman"/>
            </a:endParaRPr>
          </a:p>
          <a:p>
            <a:pPr marL="911225" marR="975994" indent="-457200">
              <a:lnSpc>
                <a:spcPts val="3300"/>
              </a:lnSpc>
              <a:spcBef>
                <a:spcPts val="2255"/>
              </a:spcBef>
              <a:buFont typeface="Wingdings"/>
              <a:buChar char=""/>
              <a:tabLst>
                <a:tab pos="910590" algn="l"/>
                <a:tab pos="911860" algn="l"/>
              </a:tabLst>
            </a:pPr>
            <a:r>
              <a:rPr dirty="0" sz="2800" spc="-5">
                <a:latin typeface="Times New Roman"/>
                <a:cs typeface="Times New Roman"/>
              </a:rPr>
              <a:t>These </a:t>
            </a:r>
            <a:r>
              <a:rPr dirty="0" sz="2800">
                <a:latin typeface="Times New Roman"/>
                <a:cs typeface="Times New Roman"/>
              </a:rPr>
              <a:t>indices </a:t>
            </a:r>
            <a:r>
              <a:rPr dirty="0" sz="2800" spc="-5">
                <a:latin typeface="Times New Roman"/>
                <a:cs typeface="Times New Roman"/>
              </a:rPr>
              <a:t>measure </a:t>
            </a:r>
            <a:r>
              <a:rPr dirty="0" sz="2800">
                <a:latin typeface="Times New Roman"/>
                <a:cs typeface="Times New Roman"/>
              </a:rPr>
              <a:t>the deviation </a:t>
            </a:r>
            <a:r>
              <a:rPr dirty="0" sz="2800" spc="-5">
                <a:latin typeface="Times New Roman"/>
                <a:cs typeface="Times New Roman"/>
              </a:rPr>
              <a:t>of </a:t>
            </a:r>
            <a:r>
              <a:rPr dirty="0" sz="2800">
                <a:latin typeface="Times New Roman"/>
                <a:cs typeface="Times New Roman"/>
              </a:rPr>
              <a:t>the shape </a:t>
            </a:r>
            <a:r>
              <a:rPr dirty="0" sz="2800" spc="-5">
                <a:latin typeface="Times New Roman"/>
                <a:cs typeface="Times New Roman"/>
              </a:rPr>
              <a:t>of a country </a:t>
            </a:r>
            <a:r>
              <a:rPr dirty="0" sz="2800">
                <a:latin typeface="Times New Roman"/>
                <a:cs typeface="Times New Roman"/>
              </a:rPr>
              <a:t>from </a:t>
            </a:r>
            <a:r>
              <a:rPr dirty="0" sz="2800" spc="-5">
                <a:latin typeface="Times New Roman"/>
                <a:cs typeface="Times New Roman"/>
              </a:rPr>
              <a:t>a  circular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shape.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5180" y="168351"/>
            <a:ext cx="11587480" cy="64643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617855" indent="-457834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618490" algn="l"/>
              </a:tabLst>
            </a:pPr>
            <a:r>
              <a:rPr dirty="0" sz="3200">
                <a:latin typeface="Times New Roman"/>
                <a:cs typeface="Times New Roman"/>
              </a:rPr>
              <a:t>are found in areas of low</a:t>
            </a:r>
            <a:r>
              <a:rPr dirty="0" sz="3200" spc="-7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rainfall</a:t>
            </a:r>
            <a:endParaRPr sz="3200">
              <a:latin typeface="Times New Roman"/>
              <a:cs typeface="Times New Roman"/>
            </a:endParaRPr>
          </a:p>
          <a:p>
            <a:pPr algn="just" marL="469900" marR="558800" indent="-457834">
              <a:lnSpc>
                <a:spcPts val="3760"/>
              </a:lnSpc>
              <a:spcBef>
                <a:spcPts val="2480"/>
              </a:spcBef>
              <a:buFont typeface="Wingdings"/>
              <a:buChar char=""/>
              <a:tabLst>
                <a:tab pos="470534" algn="l"/>
              </a:tabLst>
            </a:pPr>
            <a:r>
              <a:rPr dirty="0" sz="3200">
                <a:latin typeface="Times New Roman"/>
                <a:cs typeface="Times New Roman"/>
              </a:rPr>
              <a:t>most of the areas covered by these soils have limited</a:t>
            </a:r>
            <a:r>
              <a:rPr dirty="0" sz="3200" spc="-7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agricultural  use</a:t>
            </a:r>
            <a:endParaRPr sz="3200">
              <a:latin typeface="Times New Roman"/>
              <a:cs typeface="Times New Roman"/>
            </a:endParaRPr>
          </a:p>
          <a:p>
            <a:pPr algn="just" marL="469900" marR="5080" indent="-457834">
              <a:lnSpc>
                <a:spcPct val="150000"/>
              </a:lnSpc>
              <a:spcBef>
                <a:spcPts val="80"/>
              </a:spcBef>
              <a:buFont typeface="Wingdings"/>
              <a:buChar char=""/>
              <a:tabLst>
                <a:tab pos="470534" algn="l"/>
              </a:tabLst>
            </a:pPr>
            <a:r>
              <a:rPr dirty="0" sz="3200">
                <a:latin typeface="Times New Roman"/>
                <a:cs typeface="Times New Roman"/>
              </a:rPr>
              <a:t>are found </a:t>
            </a:r>
            <a:r>
              <a:rPr dirty="0" sz="3200" spc="-10">
                <a:latin typeface="Times New Roman"/>
                <a:cs typeface="Times New Roman"/>
              </a:rPr>
              <a:t>in </a:t>
            </a:r>
            <a:r>
              <a:rPr dirty="0" sz="3200" spc="-5">
                <a:latin typeface="Times New Roman"/>
                <a:cs typeface="Times New Roman"/>
              </a:rPr>
              <a:t>different parts of </a:t>
            </a:r>
            <a:r>
              <a:rPr dirty="0" sz="3200">
                <a:latin typeface="Times New Roman"/>
                <a:cs typeface="Times New Roman"/>
              </a:rPr>
              <a:t>rugged and steep slopes </a:t>
            </a:r>
            <a:r>
              <a:rPr dirty="0" sz="3200" spc="-5">
                <a:latin typeface="Times New Roman"/>
                <a:cs typeface="Times New Roman"/>
              </a:rPr>
              <a:t>of Central  </a:t>
            </a:r>
            <a:r>
              <a:rPr dirty="0" sz="3200">
                <a:latin typeface="Times New Roman"/>
                <a:cs typeface="Times New Roman"/>
              </a:rPr>
              <a:t>Highlands, on </a:t>
            </a:r>
            <a:r>
              <a:rPr dirty="0" sz="3200" spc="-5">
                <a:latin typeface="Times New Roman"/>
                <a:cs typeface="Times New Roman"/>
              </a:rPr>
              <a:t>the </a:t>
            </a:r>
            <a:r>
              <a:rPr dirty="0" sz="3200" i="1">
                <a:latin typeface="Times New Roman"/>
                <a:cs typeface="Times New Roman"/>
              </a:rPr>
              <a:t>Rift </a:t>
            </a:r>
            <a:r>
              <a:rPr dirty="0" sz="3200" spc="-65" i="1">
                <a:latin typeface="Times New Roman"/>
                <a:cs typeface="Times New Roman"/>
              </a:rPr>
              <a:t>Valley </a:t>
            </a:r>
            <a:r>
              <a:rPr dirty="0" sz="3200" spc="-5" i="1">
                <a:latin typeface="Times New Roman"/>
                <a:cs typeface="Times New Roman"/>
              </a:rPr>
              <a:t>Escarpments </a:t>
            </a:r>
            <a:r>
              <a:rPr dirty="0" sz="3200" spc="5">
                <a:latin typeface="Times New Roman"/>
                <a:cs typeface="Times New Roman"/>
              </a:rPr>
              <a:t>and </a:t>
            </a:r>
            <a:r>
              <a:rPr dirty="0" sz="3200" i="1">
                <a:latin typeface="Times New Roman"/>
                <a:cs typeface="Times New Roman"/>
              </a:rPr>
              <a:t>highlands </a:t>
            </a:r>
            <a:r>
              <a:rPr dirty="0" sz="3200" spc="-5" i="1">
                <a:latin typeface="Times New Roman"/>
                <a:cs typeface="Times New Roman"/>
              </a:rPr>
              <a:t>in </a:t>
            </a:r>
            <a:r>
              <a:rPr dirty="0" sz="3200" spc="5" i="1">
                <a:latin typeface="Times New Roman"/>
                <a:cs typeface="Times New Roman"/>
              </a:rPr>
              <a:t>of  </a:t>
            </a:r>
            <a:r>
              <a:rPr dirty="0" sz="3200" i="1">
                <a:latin typeface="Times New Roman"/>
                <a:cs typeface="Times New Roman"/>
              </a:rPr>
              <a:t>western </a:t>
            </a:r>
            <a:r>
              <a:rPr dirty="0" sz="3200" spc="-15" i="1">
                <a:latin typeface="Times New Roman"/>
                <a:cs typeface="Times New Roman"/>
              </a:rPr>
              <a:t>Hararghe</a:t>
            </a:r>
            <a:r>
              <a:rPr dirty="0" sz="3200" spc="-15">
                <a:latin typeface="Times New Roman"/>
                <a:cs typeface="Times New Roman"/>
              </a:rPr>
              <a:t>. </a:t>
            </a:r>
            <a:r>
              <a:rPr dirty="0" sz="3200" spc="-5">
                <a:latin typeface="Times New Roman"/>
                <a:cs typeface="Times New Roman"/>
              </a:rPr>
              <a:t>Regosol</a:t>
            </a:r>
            <a:r>
              <a:rPr dirty="0" sz="3200" spc="-5">
                <a:solidFill>
                  <a:srgbClr val="FF0000"/>
                </a:solidFill>
                <a:latin typeface="Times New Roman"/>
                <a:cs typeface="Times New Roman"/>
              </a:rPr>
              <a:t>s </a:t>
            </a:r>
            <a:r>
              <a:rPr dirty="0" sz="3200">
                <a:latin typeface="Times New Roman"/>
                <a:cs typeface="Times New Roman"/>
              </a:rPr>
              <a:t>and Lithosols are also found </a:t>
            </a:r>
            <a:r>
              <a:rPr dirty="0" sz="3200" spc="-10">
                <a:latin typeface="Times New Roman"/>
                <a:cs typeface="Times New Roman"/>
              </a:rPr>
              <a:t>in </a:t>
            </a:r>
            <a:r>
              <a:rPr dirty="0" sz="3200" spc="-5">
                <a:latin typeface="Times New Roman"/>
                <a:cs typeface="Times New Roman"/>
              </a:rPr>
              <a:t>the  </a:t>
            </a:r>
            <a:r>
              <a:rPr dirty="0" sz="3200">
                <a:latin typeface="Times New Roman"/>
                <a:cs typeface="Times New Roman"/>
              </a:rPr>
              <a:t>Danakil </a:t>
            </a:r>
            <a:r>
              <a:rPr dirty="0" sz="3200" spc="5">
                <a:latin typeface="Times New Roman"/>
                <a:cs typeface="Times New Roman"/>
              </a:rPr>
              <a:t>and </a:t>
            </a:r>
            <a:r>
              <a:rPr dirty="0" sz="3200">
                <a:latin typeface="Times New Roman"/>
                <a:cs typeface="Times New Roman"/>
              </a:rPr>
              <a:t>eastern</a:t>
            </a:r>
            <a:r>
              <a:rPr dirty="0" sz="3200" spc="-6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Ogaden.</a:t>
            </a:r>
            <a:endParaRPr sz="32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1065"/>
              </a:spcBef>
            </a:pPr>
            <a:r>
              <a:rPr dirty="0" sz="3200" b="1" i="1">
                <a:latin typeface="Times New Roman"/>
                <a:cs typeface="Times New Roman"/>
              </a:rPr>
              <a:t>4) Xerosols, </a:t>
            </a:r>
            <a:r>
              <a:rPr dirty="0" sz="3200" spc="-40" b="1" i="1">
                <a:latin typeface="Times New Roman"/>
                <a:cs typeface="Times New Roman"/>
              </a:rPr>
              <a:t>Yermosols </a:t>
            </a:r>
            <a:r>
              <a:rPr dirty="0" sz="3200" b="1" i="1">
                <a:latin typeface="Times New Roman"/>
                <a:cs typeface="Times New Roman"/>
              </a:rPr>
              <a:t>and</a:t>
            </a:r>
            <a:r>
              <a:rPr dirty="0" sz="3200" spc="-75" b="1" i="1">
                <a:latin typeface="Times New Roman"/>
                <a:cs typeface="Times New Roman"/>
              </a:rPr>
              <a:t> </a:t>
            </a:r>
            <a:r>
              <a:rPr dirty="0" sz="3200" b="1" i="1">
                <a:latin typeface="Times New Roman"/>
                <a:cs typeface="Times New Roman"/>
              </a:rPr>
              <a:t>Solanchaks:</a:t>
            </a:r>
            <a:endParaRPr sz="3200">
              <a:latin typeface="Times New Roman"/>
              <a:cs typeface="Times New Roman"/>
            </a:endParaRPr>
          </a:p>
          <a:p>
            <a:pPr algn="just" marL="469900" marR="405765" indent="-457834">
              <a:lnSpc>
                <a:spcPts val="3760"/>
              </a:lnSpc>
              <a:spcBef>
                <a:spcPts val="1415"/>
              </a:spcBef>
              <a:buFont typeface="Wingdings"/>
              <a:buChar char=""/>
              <a:tabLst>
                <a:tab pos="470534" algn="l"/>
              </a:tabLst>
            </a:pPr>
            <a:r>
              <a:rPr dirty="0" sz="3200">
                <a:latin typeface="Times New Roman"/>
                <a:cs typeface="Times New Roman"/>
              </a:rPr>
              <a:t>are soils of desert or dry steppe soils majorly available in arid</a:t>
            </a:r>
            <a:r>
              <a:rPr dirty="0" sz="3200" spc="-11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and  semiarid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areas.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2229" y="322326"/>
            <a:ext cx="11699240" cy="5907405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675640" marR="836294" indent="-457200">
              <a:lnSpc>
                <a:spcPts val="3760"/>
              </a:lnSpc>
              <a:spcBef>
                <a:spcPts val="295"/>
              </a:spcBef>
              <a:buFont typeface="Wingdings"/>
              <a:buChar char=""/>
              <a:tabLst>
                <a:tab pos="675640" algn="l"/>
                <a:tab pos="676275" algn="l"/>
              </a:tabLst>
            </a:pPr>
            <a:r>
              <a:rPr dirty="0" sz="3200">
                <a:latin typeface="Times New Roman"/>
                <a:cs typeface="Times New Roman"/>
              </a:rPr>
              <a:t>are characterized by high salt content and low </a:t>
            </a:r>
            <a:r>
              <a:rPr dirty="0" sz="3200" spc="-10">
                <a:latin typeface="Times New Roman"/>
                <a:cs typeface="Times New Roman"/>
              </a:rPr>
              <a:t>organic</a:t>
            </a:r>
            <a:r>
              <a:rPr dirty="0" sz="3200" spc="-8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content,  because of the scanty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vegetation.</a:t>
            </a:r>
            <a:endParaRPr sz="320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50100"/>
              </a:lnSpc>
              <a:spcBef>
                <a:spcPts val="70"/>
              </a:spcBef>
              <a:buFont typeface="Wingdings"/>
              <a:buChar char=""/>
              <a:tabLst>
                <a:tab pos="469900" algn="l"/>
                <a:tab pos="1393190" algn="l"/>
                <a:tab pos="2291080" algn="l"/>
                <a:tab pos="3528695" algn="l"/>
                <a:tab pos="4880610" algn="l"/>
                <a:tab pos="5621020" algn="l"/>
                <a:tab pos="8555355" algn="l"/>
                <a:tab pos="9342120" algn="l"/>
                <a:tab pos="9811385" algn="l"/>
              </a:tabLst>
            </a:pPr>
            <a:r>
              <a:rPr dirty="0" sz="3200">
                <a:latin typeface="Times New Roman"/>
                <a:cs typeface="Times New Roman"/>
              </a:rPr>
              <a:t>have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10">
                <a:latin typeface="Times New Roman"/>
                <a:cs typeface="Times New Roman"/>
              </a:rPr>
              <a:t>poo</a:t>
            </a:r>
            <a:r>
              <a:rPr dirty="0" sz="3200">
                <a:latin typeface="Times New Roman"/>
                <a:cs typeface="Times New Roman"/>
              </a:rPr>
              <a:t>r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humus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content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and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nitrogen,</a:t>
            </a:r>
            <a:r>
              <a:rPr dirty="0" sz="3200" spc="395">
                <a:latin typeface="Times New Roman"/>
                <a:cs typeface="Times New Roman"/>
              </a:rPr>
              <a:t> </a:t>
            </a:r>
            <a:r>
              <a:rPr dirty="0" sz="3200" spc="5">
                <a:latin typeface="Times New Roman"/>
                <a:cs typeface="Times New Roman"/>
              </a:rPr>
              <a:t>bu</a:t>
            </a:r>
            <a:r>
              <a:rPr dirty="0" sz="3200">
                <a:latin typeface="Times New Roman"/>
                <a:cs typeface="Times New Roman"/>
              </a:rPr>
              <a:t>t</a:t>
            </a:r>
            <a:r>
              <a:rPr dirty="0" sz="3200" spc="39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are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rich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15">
                <a:latin typeface="Times New Roman"/>
                <a:cs typeface="Times New Roman"/>
              </a:rPr>
              <a:t>i</a:t>
            </a:r>
            <a:r>
              <a:rPr dirty="0" sz="3200">
                <a:latin typeface="Times New Roman"/>
                <a:cs typeface="Times New Roman"/>
              </a:rPr>
              <a:t>n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p</a:t>
            </a:r>
            <a:r>
              <a:rPr dirty="0" sz="3200" spc="-15">
                <a:latin typeface="Times New Roman"/>
                <a:cs typeface="Times New Roman"/>
              </a:rPr>
              <a:t>h</a:t>
            </a:r>
            <a:r>
              <a:rPr dirty="0" sz="3200">
                <a:latin typeface="Times New Roman"/>
                <a:cs typeface="Times New Roman"/>
              </a:rPr>
              <a:t>osphorus  </a:t>
            </a:r>
            <a:r>
              <a:rPr dirty="0" sz="3200" spc="5">
                <a:latin typeface="Times New Roman"/>
                <a:cs typeface="Times New Roman"/>
              </a:rPr>
              <a:t>and </a:t>
            </a:r>
            <a:r>
              <a:rPr dirty="0" sz="3200">
                <a:latin typeface="Times New Roman"/>
                <a:cs typeface="Times New Roman"/>
              </a:rPr>
              <a:t>potash </a:t>
            </a:r>
            <a:r>
              <a:rPr dirty="0" sz="3200" spc="5">
                <a:latin typeface="Times New Roman"/>
                <a:cs typeface="Times New Roman"/>
              </a:rPr>
              <a:t>and can </a:t>
            </a:r>
            <a:r>
              <a:rPr dirty="0" sz="3200">
                <a:latin typeface="Times New Roman"/>
                <a:cs typeface="Times New Roman"/>
              </a:rPr>
              <a:t>be very fertile </a:t>
            </a:r>
            <a:r>
              <a:rPr dirty="0" sz="3200" spc="-5">
                <a:latin typeface="Times New Roman"/>
                <a:cs typeface="Times New Roman"/>
              </a:rPr>
              <a:t>if</a:t>
            </a:r>
            <a:r>
              <a:rPr dirty="0" sz="3200" spc="-1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irrigated.</a:t>
            </a:r>
            <a:endParaRPr sz="3200">
              <a:latin typeface="Times New Roman"/>
              <a:cs typeface="Times New Roman"/>
            </a:endParaRPr>
          </a:p>
          <a:p>
            <a:pPr lvl="1" marL="675640" indent="-457834">
              <a:lnSpc>
                <a:spcPct val="100000"/>
              </a:lnSpc>
              <a:spcBef>
                <a:spcPts val="2320"/>
              </a:spcBef>
              <a:buFont typeface="Wingdings"/>
              <a:buChar char=""/>
              <a:tabLst>
                <a:tab pos="675640" algn="l"/>
                <a:tab pos="676275" algn="l"/>
              </a:tabLst>
            </a:pPr>
            <a:r>
              <a:rPr dirty="0" sz="3200">
                <a:latin typeface="Times New Roman"/>
                <a:cs typeface="Times New Roman"/>
              </a:rPr>
              <a:t>Xerosols are soils of the deserts, has </a:t>
            </a:r>
            <a:r>
              <a:rPr dirty="0" sz="3200" spc="-5">
                <a:latin typeface="Times New Roman"/>
                <a:cs typeface="Times New Roman"/>
              </a:rPr>
              <a:t>low </a:t>
            </a:r>
            <a:r>
              <a:rPr dirty="0" sz="3200" spc="-10">
                <a:latin typeface="Times New Roman"/>
                <a:cs typeface="Times New Roman"/>
              </a:rPr>
              <a:t>organic</a:t>
            </a:r>
            <a:r>
              <a:rPr dirty="0" sz="3200" spc="-8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content</a:t>
            </a:r>
            <a:endParaRPr sz="3200">
              <a:latin typeface="Times New Roman"/>
              <a:cs typeface="Times New Roman"/>
            </a:endParaRPr>
          </a:p>
          <a:p>
            <a:pPr marL="612775" marR="1144270" indent="-457834">
              <a:lnSpc>
                <a:spcPts val="3760"/>
              </a:lnSpc>
              <a:spcBef>
                <a:spcPts val="2605"/>
              </a:spcBef>
              <a:buFont typeface="Wingdings"/>
              <a:buChar char=""/>
              <a:tabLst>
                <a:tab pos="612775" algn="l"/>
                <a:tab pos="613410" algn="l"/>
              </a:tabLst>
            </a:pPr>
            <a:r>
              <a:rPr dirty="0" sz="3200">
                <a:latin typeface="Times New Roman"/>
                <a:cs typeface="Times New Roman"/>
              </a:rPr>
              <a:t>are extremely subjected to wind erosion and concentration</a:t>
            </a:r>
            <a:r>
              <a:rPr dirty="0" sz="3200" spc="-1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of  soluble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salts.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850">
              <a:latin typeface="Times New Roman"/>
              <a:cs typeface="Times New Roman"/>
            </a:endParaRPr>
          </a:p>
          <a:p>
            <a:pPr marL="469900" marR="1768475" indent="-457200">
              <a:lnSpc>
                <a:spcPts val="3760"/>
              </a:lnSpc>
              <a:spcBef>
                <a:spcPts val="5"/>
              </a:spcBef>
              <a:buFont typeface="Wingdings"/>
              <a:buChar char=""/>
              <a:tabLst>
                <a:tab pos="469900" algn="l"/>
              </a:tabLst>
            </a:pPr>
            <a:r>
              <a:rPr dirty="0" sz="3200">
                <a:latin typeface="Times New Roman"/>
                <a:cs typeface="Times New Roman"/>
              </a:rPr>
              <a:t>Solanchaks are saline soils which develop in areas of</a:t>
            </a:r>
            <a:r>
              <a:rPr dirty="0" sz="3200" spc="-9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high  evaporation and capillary</a:t>
            </a:r>
            <a:r>
              <a:rPr dirty="0" sz="3200" spc="-8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action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6308" y="341757"/>
            <a:ext cx="11373485" cy="3672204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marL="469900" marR="5080" indent="-457200">
              <a:lnSpc>
                <a:spcPct val="98900"/>
              </a:lnSpc>
              <a:spcBef>
                <a:spcPts val="145"/>
              </a:spcBef>
              <a:buFont typeface="Wingdings"/>
              <a:buChar char=""/>
              <a:tabLst>
                <a:tab pos="469900" algn="l"/>
              </a:tabLst>
            </a:pPr>
            <a:r>
              <a:rPr dirty="0" sz="3200">
                <a:latin typeface="Times New Roman"/>
                <a:cs typeface="Times New Roman"/>
              </a:rPr>
              <a:t>Xerosols are found in Ogaden and northeastern escarpments,  whereas the </a:t>
            </a:r>
            <a:r>
              <a:rPr dirty="0" sz="3200" spc="-35">
                <a:latin typeface="Times New Roman"/>
                <a:cs typeface="Times New Roman"/>
              </a:rPr>
              <a:t>Yermosols </a:t>
            </a:r>
            <a:r>
              <a:rPr dirty="0" sz="3200">
                <a:latin typeface="Times New Roman"/>
                <a:cs typeface="Times New Roman"/>
              </a:rPr>
              <a:t>and Solonchaks cover the Ogaden and</a:t>
            </a:r>
            <a:r>
              <a:rPr dirty="0" sz="3200" spc="-3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Afar  plains</a:t>
            </a:r>
            <a:endParaRPr sz="3200">
              <a:latin typeface="Times New Roman"/>
              <a:cs typeface="Times New Roman"/>
            </a:endParaRPr>
          </a:p>
          <a:p>
            <a:pPr lvl="1" marL="582295" indent="-457834">
              <a:lnSpc>
                <a:spcPct val="100000"/>
              </a:lnSpc>
              <a:spcBef>
                <a:spcPts val="2150"/>
              </a:spcBef>
              <a:buFont typeface="Wingdings"/>
              <a:buChar char=""/>
              <a:tabLst>
                <a:tab pos="582930" algn="l"/>
              </a:tabLst>
            </a:pPr>
            <a:r>
              <a:rPr dirty="0" sz="3200">
                <a:latin typeface="Times New Roman"/>
                <a:cs typeface="Times New Roman"/>
              </a:rPr>
              <a:t>Solonchaks are majorly located </a:t>
            </a:r>
            <a:r>
              <a:rPr dirty="0" sz="3200" spc="-5">
                <a:latin typeface="Times New Roman"/>
                <a:cs typeface="Times New Roman"/>
              </a:rPr>
              <a:t>in </a:t>
            </a:r>
            <a:r>
              <a:rPr dirty="0" sz="3200">
                <a:latin typeface="Times New Roman"/>
                <a:cs typeface="Times New Roman"/>
              </a:rPr>
              <a:t>salty plains of</a:t>
            </a:r>
            <a:r>
              <a:rPr dirty="0" sz="3200" spc="-280">
                <a:latin typeface="Times New Roman"/>
                <a:cs typeface="Times New Roman"/>
              </a:rPr>
              <a:t> </a:t>
            </a:r>
            <a:r>
              <a:rPr dirty="0" sz="3200" spc="-35">
                <a:latin typeface="Times New Roman"/>
                <a:cs typeface="Times New Roman"/>
              </a:rPr>
              <a:t>Afar.</a:t>
            </a:r>
            <a:endParaRPr sz="3200">
              <a:latin typeface="Times New Roman"/>
              <a:cs typeface="Times New Roman"/>
            </a:endParaRPr>
          </a:p>
          <a:p>
            <a:pPr marL="565150" indent="-440690">
              <a:lnSpc>
                <a:spcPct val="100000"/>
              </a:lnSpc>
              <a:spcBef>
                <a:spcPts val="2005"/>
              </a:spcBef>
              <a:buAutoNum type="arabicParenR" startAt="5"/>
              <a:tabLst>
                <a:tab pos="565785" algn="l"/>
              </a:tabLst>
            </a:pPr>
            <a:r>
              <a:rPr dirty="0" sz="3200" b="1" i="1">
                <a:latin typeface="Times New Roman"/>
                <a:cs typeface="Times New Roman"/>
              </a:rPr>
              <a:t>Fluvisols:</a:t>
            </a:r>
            <a:endParaRPr sz="3200">
              <a:latin typeface="Times New Roman"/>
              <a:cs typeface="Times New Roman"/>
            </a:endParaRPr>
          </a:p>
          <a:p>
            <a:pPr lvl="1" marL="743585" indent="-457834">
              <a:lnSpc>
                <a:spcPct val="100000"/>
              </a:lnSpc>
              <a:spcBef>
                <a:spcPts val="1595"/>
              </a:spcBef>
              <a:buFont typeface="Wingdings"/>
              <a:buChar char=""/>
              <a:tabLst>
                <a:tab pos="744220" algn="l"/>
              </a:tabLst>
            </a:pPr>
            <a:r>
              <a:rPr dirty="0" sz="3200">
                <a:latin typeface="Times New Roman"/>
                <a:cs typeface="Times New Roman"/>
              </a:rPr>
              <a:t>develop on flat or nearly flat ground, on recent alluvial</a:t>
            </a:r>
            <a:r>
              <a:rPr dirty="0" sz="3200" spc="-1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deposits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4240" y="3775131"/>
            <a:ext cx="11505565" cy="2694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24205" marR="5080" indent="-457200">
              <a:lnSpc>
                <a:spcPct val="150100"/>
              </a:lnSpc>
              <a:spcBef>
                <a:spcPts val="100"/>
              </a:spcBef>
              <a:buFont typeface="Wingdings"/>
              <a:buChar char=""/>
              <a:tabLst>
                <a:tab pos="624205" algn="l"/>
                <a:tab pos="624840" algn="l"/>
                <a:tab pos="1339215" algn="l"/>
                <a:tab pos="3227705" algn="l"/>
                <a:tab pos="4166870" algn="l"/>
                <a:tab pos="5420995" algn="l"/>
                <a:tab pos="6800850" algn="l"/>
                <a:tab pos="8169275" algn="l"/>
                <a:tab pos="9197975" algn="l"/>
                <a:tab pos="10025380" algn="l"/>
              </a:tabLst>
            </a:pPr>
            <a:r>
              <a:rPr dirty="0" sz="3200">
                <a:latin typeface="Times New Roman"/>
                <a:cs typeface="Times New Roman"/>
              </a:rPr>
              <a:t>are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ass</a:t>
            </a:r>
            <a:r>
              <a:rPr dirty="0" sz="3200" spc="-15">
                <a:latin typeface="Times New Roman"/>
                <a:cs typeface="Times New Roman"/>
              </a:rPr>
              <a:t>o</a:t>
            </a:r>
            <a:r>
              <a:rPr dirty="0" sz="3200">
                <a:latin typeface="Times New Roman"/>
                <a:cs typeface="Times New Roman"/>
              </a:rPr>
              <a:t>ciated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wi</a:t>
            </a:r>
            <a:r>
              <a:rPr dirty="0" sz="3200" spc="-10">
                <a:latin typeface="Times New Roman"/>
                <a:cs typeface="Times New Roman"/>
              </a:rPr>
              <a:t>t</a:t>
            </a:r>
            <a:r>
              <a:rPr dirty="0" sz="3200">
                <a:latin typeface="Times New Roman"/>
                <a:cs typeface="Times New Roman"/>
              </a:rPr>
              <a:t>h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i="1">
                <a:latin typeface="Times New Roman"/>
                <a:cs typeface="Times New Roman"/>
              </a:rPr>
              <a:t>f</a:t>
            </a:r>
            <a:r>
              <a:rPr dirty="0" sz="3200" spc="-20" i="1">
                <a:latin typeface="Times New Roman"/>
                <a:cs typeface="Times New Roman"/>
              </a:rPr>
              <a:t>l</a:t>
            </a:r>
            <a:r>
              <a:rPr dirty="0" sz="3200" i="1">
                <a:latin typeface="Times New Roman"/>
                <a:cs typeface="Times New Roman"/>
              </a:rPr>
              <a:t>uvial</a:t>
            </a:r>
            <a:r>
              <a:rPr dirty="0" sz="3200" i="1">
                <a:latin typeface="Times New Roman"/>
                <a:cs typeface="Times New Roman"/>
              </a:rPr>
              <a:t>	</a:t>
            </a:r>
            <a:r>
              <a:rPr dirty="0" sz="3200" i="1">
                <a:latin typeface="Times New Roman"/>
                <a:cs typeface="Times New Roman"/>
              </a:rPr>
              <a:t>(ri</a:t>
            </a:r>
            <a:r>
              <a:rPr dirty="0" sz="3200" spc="-10" i="1">
                <a:latin typeface="Times New Roman"/>
                <a:cs typeface="Times New Roman"/>
              </a:rPr>
              <a:t>v</a:t>
            </a:r>
            <a:r>
              <a:rPr dirty="0" sz="3200" i="1">
                <a:latin typeface="Times New Roman"/>
                <a:cs typeface="Times New Roman"/>
              </a:rPr>
              <a:t>er),</a:t>
            </a:r>
            <a:r>
              <a:rPr dirty="0" sz="3200" i="1">
                <a:latin typeface="Times New Roman"/>
                <a:cs typeface="Times New Roman"/>
              </a:rPr>
              <a:t>	</a:t>
            </a:r>
            <a:r>
              <a:rPr dirty="0" sz="3200" spc="-10" i="1">
                <a:latin typeface="Times New Roman"/>
                <a:cs typeface="Times New Roman"/>
              </a:rPr>
              <a:t>m</a:t>
            </a:r>
            <a:r>
              <a:rPr dirty="0" sz="3200" i="1">
                <a:latin typeface="Times New Roman"/>
                <a:cs typeface="Times New Roman"/>
              </a:rPr>
              <a:t>arine</a:t>
            </a:r>
            <a:r>
              <a:rPr dirty="0" sz="3200" i="1">
                <a:latin typeface="Times New Roman"/>
                <a:cs typeface="Times New Roman"/>
              </a:rPr>
              <a:t>	</a:t>
            </a:r>
            <a:r>
              <a:rPr dirty="0" sz="3200" i="1">
                <a:latin typeface="Times New Roman"/>
                <a:cs typeface="Times New Roman"/>
              </a:rPr>
              <a:t>(sea)</a:t>
            </a:r>
            <a:r>
              <a:rPr dirty="0" sz="3200" i="1">
                <a:latin typeface="Times New Roman"/>
                <a:cs typeface="Times New Roman"/>
              </a:rPr>
              <a:t>	</a:t>
            </a:r>
            <a:r>
              <a:rPr dirty="0" sz="3200" i="1">
                <a:latin typeface="Times New Roman"/>
                <a:cs typeface="Times New Roman"/>
              </a:rPr>
              <a:t>and</a:t>
            </a:r>
            <a:r>
              <a:rPr dirty="0" sz="3200" i="1">
                <a:latin typeface="Times New Roman"/>
                <a:cs typeface="Times New Roman"/>
              </a:rPr>
              <a:t>	</a:t>
            </a:r>
            <a:r>
              <a:rPr dirty="0" sz="3200" spc="-20" i="1">
                <a:latin typeface="Times New Roman"/>
                <a:cs typeface="Times New Roman"/>
              </a:rPr>
              <a:t>l</a:t>
            </a:r>
            <a:r>
              <a:rPr dirty="0" sz="3200" i="1">
                <a:latin typeface="Times New Roman"/>
                <a:cs typeface="Times New Roman"/>
              </a:rPr>
              <a:t>ac</a:t>
            </a:r>
            <a:r>
              <a:rPr dirty="0" sz="3200" spc="-10" i="1">
                <a:latin typeface="Times New Roman"/>
                <a:cs typeface="Times New Roman"/>
              </a:rPr>
              <a:t>u</a:t>
            </a:r>
            <a:r>
              <a:rPr dirty="0" sz="3200" i="1">
                <a:latin typeface="Times New Roman"/>
                <a:cs typeface="Times New Roman"/>
              </a:rPr>
              <a:t>stine </a:t>
            </a:r>
            <a:r>
              <a:rPr dirty="0" sz="3200" i="1">
                <a:latin typeface="Times New Roman"/>
                <a:cs typeface="Times New Roman"/>
              </a:rPr>
              <a:t> </a:t>
            </a:r>
            <a:r>
              <a:rPr dirty="0" sz="3200" i="1">
                <a:latin typeface="Times New Roman"/>
                <a:cs typeface="Times New Roman"/>
              </a:rPr>
              <a:t>(lake</a:t>
            </a:r>
            <a:r>
              <a:rPr dirty="0" sz="3200">
                <a:latin typeface="Times New Roman"/>
                <a:cs typeface="Times New Roman"/>
              </a:rPr>
              <a:t>)</a:t>
            </a:r>
            <a:r>
              <a:rPr dirty="0" sz="3200" spc="-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deposits.</a:t>
            </a:r>
            <a:endParaRPr sz="3200">
              <a:latin typeface="Times New Roman"/>
              <a:cs typeface="Times New Roman"/>
            </a:endParaRPr>
          </a:p>
          <a:p>
            <a:pPr marL="469900" marR="1376045" indent="-457834">
              <a:lnSpc>
                <a:spcPts val="3760"/>
              </a:lnSpc>
              <a:spcBef>
                <a:spcPts val="2085"/>
              </a:spcBef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dirty="0" sz="3200">
                <a:latin typeface="Times New Roman"/>
                <a:cs typeface="Times New Roman"/>
              </a:rPr>
              <a:t>are soils formed due to deposition of eroded materials</a:t>
            </a:r>
            <a:r>
              <a:rPr dirty="0" sz="3200" spc="-1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from  highlands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5168" y="434416"/>
            <a:ext cx="11509375" cy="5462905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469900" marR="1218565" indent="-457200">
              <a:lnSpc>
                <a:spcPts val="3760"/>
              </a:lnSpc>
              <a:spcBef>
                <a:spcPts val="295"/>
              </a:spcBef>
              <a:buFont typeface="Wingdings"/>
              <a:buChar char=""/>
              <a:tabLst>
                <a:tab pos="469900" algn="l"/>
              </a:tabLst>
            </a:pPr>
            <a:r>
              <a:rPr dirty="0" sz="3200">
                <a:latin typeface="Times New Roman"/>
                <a:cs typeface="Times New Roman"/>
              </a:rPr>
              <a:t>The deposition takes place in depressions, lower valleys</a:t>
            </a:r>
            <a:r>
              <a:rPr dirty="0" sz="3200" spc="-10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and  lowlands.</a:t>
            </a:r>
            <a:endParaRPr sz="3200">
              <a:latin typeface="Times New Roman"/>
              <a:cs typeface="Times New Roman"/>
            </a:endParaRPr>
          </a:p>
          <a:p>
            <a:pPr lvl="1" marL="582295" marR="5080" indent="-457200">
              <a:lnSpc>
                <a:spcPct val="150100"/>
              </a:lnSpc>
              <a:spcBef>
                <a:spcPts val="75"/>
              </a:spcBef>
              <a:buFont typeface="Wingdings"/>
              <a:buChar char=""/>
              <a:tabLst>
                <a:tab pos="582295" algn="l"/>
                <a:tab pos="582930" algn="l"/>
              </a:tabLst>
            </a:pPr>
            <a:r>
              <a:rPr dirty="0" sz="3200">
                <a:latin typeface="Times New Roman"/>
                <a:cs typeface="Times New Roman"/>
              </a:rPr>
              <a:t>Omo, </a:t>
            </a:r>
            <a:r>
              <a:rPr dirty="0" sz="3200" spc="-50">
                <a:latin typeface="Times New Roman"/>
                <a:cs typeface="Times New Roman"/>
              </a:rPr>
              <a:t>Awash, </a:t>
            </a:r>
            <a:r>
              <a:rPr dirty="0" sz="3200">
                <a:latin typeface="Times New Roman"/>
                <a:cs typeface="Times New Roman"/>
              </a:rPr>
              <a:t>Abay </a:t>
            </a:r>
            <a:r>
              <a:rPr dirty="0" sz="3200" spc="-5">
                <a:latin typeface="Times New Roman"/>
                <a:cs typeface="Times New Roman"/>
              </a:rPr>
              <a:t>and the </a:t>
            </a:r>
            <a:r>
              <a:rPr dirty="0" sz="3200">
                <a:latin typeface="Times New Roman"/>
                <a:cs typeface="Times New Roman"/>
              </a:rPr>
              <a:t>plains </a:t>
            </a:r>
            <a:r>
              <a:rPr dirty="0" sz="3200" spc="-5">
                <a:latin typeface="Times New Roman"/>
                <a:cs typeface="Times New Roman"/>
              </a:rPr>
              <a:t>of </a:t>
            </a:r>
            <a:r>
              <a:rPr dirty="0" sz="3200">
                <a:latin typeface="Times New Roman"/>
                <a:cs typeface="Times New Roman"/>
              </a:rPr>
              <a:t>Akobo </a:t>
            </a:r>
            <a:r>
              <a:rPr dirty="0" sz="3200" spc="-5">
                <a:latin typeface="Times New Roman"/>
                <a:cs typeface="Times New Roman"/>
              </a:rPr>
              <a:t>and </a:t>
            </a:r>
            <a:r>
              <a:rPr dirty="0" sz="3200">
                <a:latin typeface="Times New Roman"/>
                <a:cs typeface="Times New Roman"/>
              </a:rPr>
              <a:t>Baro Rivers are  home for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fluvivsols.</a:t>
            </a:r>
            <a:endParaRPr sz="3200">
              <a:latin typeface="Times New Roman"/>
              <a:cs typeface="Times New Roman"/>
            </a:endParaRPr>
          </a:p>
          <a:p>
            <a:pPr lvl="1" marL="582295" marR="1438910" indent="-457200">
              <a:lnSpc>
                <a:spcPts val="3760"/>
              </a:lnSpc>
              <a:spcBef>
                <a:spcPts val="1030"/>
              </a:spcBef>
              <a:buFont typeface="Wingdings"/>
              <a:buChar char=""/>
              <a:tabLst>
                <a:tab pos="582295" algn="l"/>
                <a:tab pos="582930" algn="l"/>
              </a:tabLst>
            </a:pPr>
            <a:r>
              <a:rPr dirty="0" sz="3200">
                <a:latin typeface="Times New Roman"/>
                <a:cs typeface="Times New Roman"/>
              </a:rPr>
              <a:t>Lakes region (main Ethiopian rift) is also characterized</a:t>
            </a:r>
            <a:r>
              <a:rPr dirty="0" sz="3200" spc="-1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by  fluvisols.</a:t>
            </a:r>
            <a:endParaRPr sz="3200">
              <a:latin typeface="Times New Roman"/>
              <a:cs typeface="Times New Roman"/>
            </a:endParaRPr>
          </a:p>
          <a:p>
            <a:pPr marL="452755" indent="-440690">
              <a:lnSpc>
                <a:spcPct val="100000"/>
              </a:lnSpc>
              <a:spcBef>
                <a:spcPts val="1995"/>
              </a:spcBef>
              <a:buAutoNum type="arabicParenR" startAt="6"/>
              <a:tabLst>
                <a:tab pos="453390" algn="l"/>
              </a:tabLst>
            </a:pPr>
            <a:r>
              <a:rPr dirty="0" sz="3200" b="1" i="1">
                <a:latin typeface="Times New Roman"/>
                <a:cs typeface="Times New Roman"/>
              </a:rPr>
              <a:t>Luvisols:</a:t>
            </a:r>
            <a:endParaRPr sz="3200">
              <a:latin typeface="Times New Roman"/>
              <a:cs typeface="Times New Roman"/>
            </a:endParaRPr>
          </a:p>
          <a:p>
            <a:pPr lvl="1" marL="582295" marR="565785" indent="-457200">
              <a:lnSpc>
                <a:spcPts val="3760"/>
              </a:lnSpc>
              <a:spcBef>
                <a:spcPts val="1705"/>
              </a:spcBef>
              <a:buFont typeface="Wingdings"/>
              <a:buChar char=""/>
              <a:tabLst>
                <a:tab pos="582930" algn="l"/>
              </a:tabLst>
            </a:pPr>
            <a:r>
              <a:rPr dirty="0" sz="3200">
                <a:latin typeface="Times New Roman"/>
                <a:cs typeface="Times New Roman"/>
              </a:rPr>
              <a:t>develop mainly in areas where pronounced wet and dry</a:t>
            </a:r>
            <a:r>
              <a:rPr dirty="0" sz="3200" spc="-1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seasons  occur in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alternation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4350" y="392683"/>
            <a:ext cx="11424920" cy="5612765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469900" marR="1519555" indent="-457200">
              <a:lnSpc>
                <a:spcPts val="3760"/>
              </a:lnSpc>
              <a:spcBef>
                <a:spcPts val="295"/>
              </a:spcBef>
              <a:buFont typeface="Wingdings"/>
              <a:buChar char=""/>
              <a:tabLst>
                <a:tab pos="469900" algn="l"/>
              </a:tabLst>
            </a:pPr>
            <a:r>
              <a:rPr dirty="0" sz="3200">
                <a:latin typeface="Times New Roman"/>
                <a:cs typeface="Times New Roman"/>
              </a:rPr>
              <a:t>have good chemical nutrients and they are among the</a:t>
            </a:r>
            <a:r>
              <a:rPr dirty="0" sz="3200" spc="-1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best  agricultural soils in the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tropics.</a:t>
            </a:r>
            <a:endParaRPr sz="3200">
              <a:latin typeface="Times New Roman"/>
              <a:cs typeface="Times New Roman"/>
            </a:endParaRPr>
          </a:p>
          <a:p>
            <a:pPr lvl="1" marL="793115" indent="-457834">
              <a:lnSpc>
                <a:spcPct val="100000"/>
              </a:lnSpc>
              <a:spcBef>
                <a:spcPts val="1605"/>
              </a:spcBef>
              <a:buFont typeface="Wingdings"/>
              <a:buChar char=""/>
              <a:tabLst>
                <a:tab pos="793115" algn="l"/>
                <a:tab pos="793750" algn="l"/>
              </a:tabLst>
            </a:pPr>
            <a:r>
              <a:rPr dirty="0" sz="3200">
                <a:latin typeface="Times New Roman"/>
                <a:cs typeface="Times New Roman"/>
              </a:rPr>
              <a:t>are intensively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cultivated.</a:t>
            </a:r>
            <a:endParaRPr sz="3200">
              <a:latin typeface="Times New Roman"/>
              <a:cs typeface="Times New Roman"/>
            </a:endParaRPr>
          </a:p>
          <a:p>
            <a:pPr marL="299085" marR="5080" indent="-287020">
              <a:lnSpc>
                <a:spcPct val="150000"/>
              </a:lnSpc>
              <a:spcBef>
                <a:spcPts val="155"/>
              </a:spcBef>
              <a:buFont typeface="Wingdings"/>
              <a:buChar char=""/>
              <a:tabLst>
                <a:tab pos="333375" algn="l"/>
                <a:tab pos="1609725" algn="l"/>
                <a:tab pos="2615565" algn="l"/>
                <a:tab pos="3630929" algn="l"/>
                <a:tab pos="4625975" algn="l"/>
                <a:tab pos="5633720" algn="l"/>
                <a:tab pos="6188710" algn="l"/>
                <a:tab pos="7974965" algn="l"/>
                <a:tab pos="9387840" algn="l"/>
                <a:tab pos="10191115" algn="l"/>
              </a:tabLst>
            </a:pPr>
            <a:r>
              <a:rPr dirty="0" sz="3200" i="1">
                <a:latin typeface="Times New Roman"/>
                <a:cs typeface="Times New Roman"/>
              </a:rPr>
              <a:t>Fo</a:t>
            </a:r>
            <a:r>
              <a:rPr dirty="0" sz="3200" spc="-15" i="1">
                <a:latin typeface="Times New Roman"/>
                <a:cs typeface="Times New Roman"/>
              </a:rPr>
              <a:t>u</a:t>
            </a:r>
            <a:r>
              <a:rPr dirty="0" sz="3200" i="1">
                <a:latin typeface="Times New Roman"/>
                <a:cs typeface="Times New Roman"/>
              </a:rPr>
              <a:t>nd</a:t>
            </a:r>
            <a:r>
              <a:rPr dirty="0" sz="3200" i="1">
                <a:latin typeface="Times New Roman"/>
                <a:cs typeface="Times New Roman"/>
              </a:rPr>
              <a:t>	</a:t>
            </a:r>
            <a:r>
              <a:rPr dirty="0" sz="3200" spc="-20" i="1">
                <a:latin typeface="Times New Roman"/>
                <a:cs typeface="Times New Roman"/>
              </a:rPr>
              <a:t>L</a:t>
            </a:r>
            <a:r>
              <a:rPr dirty="0" sz="3200" i="1">
                <a:latin typeface="Times New Roman"/>
                <a:cs typeface="Times New Roman"/>
              </a:rPr>
              <a:t>a</a:t>
            </a:r>
            <a:r>
              <a:rPr dirty="0" sz="3200" spc="5" i="1">
                <a:latin typeface="Times New Roman"/>
                <a:cs typeface="Times New Roman"/>
              </a:rPr>
              <a:t>k</a:t>
            </a:r>
            <a:r>
              <a:rPr dirty="0" sz="3200" i="1">
                <a:latin typeface="Times New Roman"/>
                <a:cs typeface="Times New Roman"/>
              </a:rPr>
              <a:t>e</a:t>
            </a:r>
            <a:r>
              <a:rPr dirty="0" sz="3200" i="1">
                <a:latin typeface="Times New Roman"/>
                <a:cs typeface="Times New Roman"/>
              </a:rPr>
              <a:t>	</a:t>
            </a:r>
            <a:r>
              <a:rPr dirty="0" sz="3200" spc="-295" i="1">
                <a:latin typeface="Times New Roman"/>
                <a:cs typeface="Times New Roman"/>
              </a:rPr>
              <a:t>T</a:t>
            </a:r>
            <a:r>
              <a:rPr dirty="0" sz="3200" i="1">
                <a:latin typeface="Times New Roman"/>
                <a:cs typeface="Times New Roman"/>
              </a:rPr>
              <a:t>a</a:t>
            </a:r>
            <a:r>
              <a:rPr dirty="0" sz="3200" spc="-15" i="1">
                <a:latin typeface="Times New Roman"/>
                <a:cs typeface="Times New Roman"/>
              </a:rPr>
              <a:t>n</a:t>
            </a:r>
            <a:r>
              <a:rPr dirty="0" sz="3200" i="1">
                <a:latin typeface="Times New Roman"/>
                <a:cs typeface="Times New Roman"/>
              </a:rPr>
              <a:t>a</a:t>
            </a:r>
            <a:r>
              <a:rPr dirty="0" sz="3200" i="1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area,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p</a:t>
            </a:r>
            <a:r>
              <a:rPr dirty="0" sz="3200" spc="5">
                <a:latin typeface="Times New Roman"/>
                <a:cs typeface="Times New Roman"/>
              </a:rPr>
              <a:t>a</a:t>
            </a:r>
            <a:r>
              <a:rPr dirty="0" sz="3200">
                <a:latin typeface="Times New Roman"/>
                <a:cs typeface="Times New Roman"/>
              </a:rPr>
              <a:t>rts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5">
                <a:latin typeface="Times New Roman"/>
                <a:cs typeface="Times New Roman"/>
              </a:rPr>
              <a:t>o</a:t>
            </a:r>
            <a:r>
              <a:rPr dirty="0" sz="3200">
                <a:latin typeface="Times New Roman"/>
                <a:cs typeface="Times New Roman"/>
              </a:rPr>
              <a:t>f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No</a:t>
            </a:r>
            <a:r>
              <a:rPr dirty="0" sz="3200" spc="5">
                <a:latin typeface="Times New Roman"/>
                <a:cs typeface="Times New Roman"/>
              </a:rPr>
              <a:t>r</a:t>
            </a:r>
            <a:r>
              <a:rPr dirty="0" sz="3200" spc="-20">
                <a:latin typeface="Times New Roman"/>
                <a:cs typeface="Times New Roman"/>
              </a:rPr>
              <a:t>t</a:t>
            </a:r>
            <a:r>
              <a:rPr dirty="0" sz="3200">
                <a:latin typeface="Times New Roman"/>
                <a:cs typeface="Times New Roman"/>
              </a:rPr>
              <a:t>he</a:t>
            </a:r>
            <a:r>
              <a:rPr dirty="0" sz="3200" spc="-15">
                <a:latin typeface="Times New Roman"/>
                <a:cs typeface="Times New Roman"/>
              </a:rPr>
              <a:t>r</a:t>
            </a:r>
            <a:r>
              <a:rPr dirty="0" sz="3200">
                <a:latin typeface="Times New Roman"/>
                <a:cs typeface="Times New Roman"/>
              </a:rPr>
              <a:t>n,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Cent</a:t>
            </a:r>
            <a:r>
              <a:rPr dirty="0" sz="3200" spc="-20">
                <a:latin typeface="Times New Roman"/>
                <a:cs typeface="Times New Roman"/>
              </a:rPr>
              <a:t>r</a:t>
            </a:r>
            <a:r>
              <a:rPr dirty="0" sz="3200">
                <a:latin typeface="Times New Roman"/>
                <a:cs typeface="Times New Roman"/>
              </a:rPr>
              <a:t>al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and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Eastern  </a:t>
            </a:r>
            <a:r>
              <a:rPr dirty="0" sz="3200">
                <a:latin typeface="Times New Roman"/>
                <a:cs typeface="Times New Roman"/>
              </a:rPr>
              <a:t>Highlands </a:t>
            </a:r>
            <a:r>
              <a:rPr dirty="0" sz="3200" spc="5">
                <a:latin typeface="Times New Roman"/>
                <a:cs typeface="Times New Roman"/>
              </a:rPr>
              <a:t>and </a:t>
            </a:r>
            <a:r>
              <a:rPr dirty="0" sz="3200">
                <a:latin typeface="Times New Roman"/>
                <a:cs typeface="Times New Roman"/>
              </a:rPr>
              <a:t>Southern</a:t>
            </a:r>
            <a:r>
              <a:rPr dirty="0" sz="3200" spc="-8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lowlands.</a:t>
            </a:r>
            <a:endParaRPr sz="32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670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z="3200" b="1" i="1">
                <a:latin typeface="Times New Roman"/>
                <a:cs typeface="Times New Roman"/>
              </a:rPr>
              <a:t>Soil</a:t>
            </a:r>
            <a:r>
              <a:rPr dirty="0" sz="3200" spc="-20" b="1" i="1">
                <a:latin typeface="Times New Roman"/>
                <a:cs typeface="Times New Roman"/>
              </a:rPr>
              <a:t> </a:t>
            </a:r>
            <a:r>
              <a:rPr dirty="0" sz="3200" b="1" i="1">
                <a:latin typeface="Times New Roman"/>
                <a:cs typeface="Times New Roman"/>
              </a:rPr>
              <a:t>Degradation:</a:t>
            </a:r>
            <a:endParaRPr sz="3200">
              <a:latin typeface="Times New Roman"/>
              <a:cs typeface="Times New Roman"/>
            </a:endParaRPr>
          </a:p>
          <a:p>
            <a:pPr lvl="1" marL="793115" marR="619760" indent="-457200">
              <a:lnSpc>
                <a:spcPct val="98900"/>
              </a:lnSpc>
              <a:spcBef>
                <a:spcPts val="2250"/>
              </a:spcBef>
              <a:buFont typeface="Wingdings"/>
              <a:buChar char=""/>
              <a:tabLst>
                <a:tab pos="793750" algn="l"/>
              </a:tabLst>
            </a:pPr>
            <a:r>
              <a:rPr dirty="0" sz="3200">
                <a:latin typeface="Times New Roman"/>
                <a:cs typeface="Times New Roman"/>
              </a:rPr>
              <a:t>is defined as a change in any or all of soil </a:t>
            </a:r>
            <a:r>
              <a:rPr dirty="0" sz="3200" spc="-5">
                <a:latin typeface="Times New Roman"/>
                <a:cs typeface="Times New Roman"/>
              </a:rPr>
              <a:t>status </a:t>
            </a:r>
            <a:r>
              <a:rPr dirty="0" sz="3200">
                <a:latin typeface="Times New Roman"/>
                <a:cs typeface="Times New Roman"/>
              </a:rPr>
              <a:t>resulting in</a:t>
            </a:r>
            <a:r>
              <a:rPr dirty="0" sz="3200" spc="-8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  diminished capacity of the ecosystem to provide goods and  services</a:t>
            </a:r>
            <a:r>
              <a:rPr dirty="0" sz="3200" spc="-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or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8279" y="259461"/>
            <a:ext cx="11845925" cy="5757545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469900" marR="5080" indent="-457200">
              <a:lnSpc>
                <a:spcPts val="3760"/>
              </a:lnSpc>
              <a:spcBef>
                <a:spcPts val="295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dirty="0" sz="3200" spc="-5">
                <a:latin typeface="Times New Roman"/>
                <a:cs typeface="Times New Roman"/>
              </a:rPr>
              <a:t>is </a:t>
            </a:r>
            <a:r>
              <a:rPr dirty="0" sz="3200">
                <a:latin typeface="Times New Roman"/>
                <a:cs typeface="Times New Roman"/>
              </a:rPr>
              <a:t>the deterioration of the physical, chemical and biological</a:t>
            </a:r>
            <a:r>
              <a:rPr dirty="0" sz="3200" spc="-9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properties  of</a:t>
            </a:r>
            <a:r>
              <a:rPr dirty="0" sz="3200" spc="-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soil.</a:t>
            </a:r>
            <a:endParaRPr sz="3200">
              <a:latin typeface="Times New Roman"/>
              <a:cs typeface="Times New Roman"/>
            </a:endParaRPr>
          </a:p>
          <a:p>
            <a:pPr lvl="1" marL="645795" indent="-457834">
              <a:lnSpc>
                <a:spcPct val="100000"/>
              </a:lnSpc>
              <a:spcBef>
                <a:spcPts val="1545"/>
              </a:spcBef>
              <a:buFont typeface="Wingdings"/>
              <a:buChar char=""/>
              <a:tabLst>
                <a:tab pos="646430" algn="l"/>
              </a:tabLst>
            </a:pPr>
            <a:r>
              <a:rPr dirty="0" sz="3200">
                <a:latin typeface="Times New Roman"/>
                <a:cs typeface="Times New Roman"/>
              </a:rPr>
              <a:t>There are three major types of soil</a:t>
            </a:r>
            <a:r>
              <a:rPr dirty="0" sz="3200" spc="-9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degradation:</a:t>
            </a:r>
            <a:endParaRPr sz="3200">
              <a:latin typeface="Times New Roman"/>
              <a:cs typeface="Times New Roman"/>
            </a:endParaRPr>
          </a:p>
          <a:p>
            <a:pPr lvl="2" marL="728980" indent="-442595">
              <a:lnSpc>
                <a:spcPct val="100000"/>
              </a:lnSpc>
              <a:spcBef>
                <a:spcPts val="1620"/>
              </a:spcBef>
              <a:buAutoNum type="arabicParenR"/>
              <a:tabLst>
                <a:tab pos="729615" algn="l"/>
              </a:tabLst>
            </a:pPr>
            <a:r>
              <a:rPr dirty="0" sz="3200" spc="-5" b="1">
                <a:latin typeface="Times New Roman"/>
                <a:cs typeface="Times New Roman"/>
              </a:rPr>
              <a:t>Physical</a:t>
            </a:r>
            <a:r>
              <a:rPr dirty="0" sz="3200" spc="-3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Degradation:</a:t>
            </a:r>
            <a:endParaRPr sz="3200">
              <a:latin typeface="Times New Roman"/>
              <a:cs typeface="Times New Roman"/>
            </a:endParaRPr>
          </a:p>
          <a:p>
            <a:pPr lvl="3" marL="1040130" indent="-457834">
              <a:lnSpc>
                <a:spcPct val="100000"/>
              </a:lnSpc>
              <a:spcBef>
                <a:spcPts val="1625"/>
              </a:spcBef>
              <a:buFont typeface="Wingdings"/>
              <a:buChar char=""/>
              <a:tabLst>
                <a:tab pos="1040765" algn="l"/>
              </a:tabLst>
            </a:pPr>
            <a:r>
              <a:rPr dirty="0" sz="3200">
                <a:latin typeface="Times New Roman"/>
                <a:cs typeface="Times New Roman"/>
              </a:rPr>
              <a:t>the deterioration of the physical properties of</a:t>
            </a:r>
            <a:r>
              <a:rPr dirty="0" sz="3200" spc="-1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soil</a:t>
            </a:r>
            <a:endParaRPr sz="3200">
              <a:latin typeface="Times New Roman"/>
              <a:cs typeface="Times New Roman"/>
            </a:endParaRPr>
          </a:p>
          <a:p>
            <a:pPr marL="237490" marR="582930">
              <a:lnSpc>
                <a:spcPts val="3760"/>
              </a:lnSpc>
              <a:spcBef>
                <a:spcPts val="1555"/>
              </a:spcBef>
              <a:buAutoNum type="alphaLcParenR"/>
              <a:tabLst>
                <a:tab pos="679450" algn="l"/>
              </a:tabLst>
            </a:pPr>
            <a:r>
              <a:rPr dirty="0" sz="3200" b="1" i="1">
                <a:latin typeface="Times New Roman"/>
                <a:cs typeface="Times New Roman"/>
              </a:rPr>
              <a:t>Compaction: </a:t>
            </a:r>
            <a:r>
              <a:rPr dirty="0" sz="3200">
                <a:latin typeface="Times New Roman"/>
                <a:cs typeface="Times New Roman"/>
              </a:rPr>
              <a:t>densification of soil is caused by the elimination</a:t>
            </a:r>
            <a:r>
              <a:rPr dirty="0" sz="3200" spc="-16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or  reduction of structural</a:t>
            </a:r>
            <a:r>
              <a:rPr dirty="0" sz="3200" spc="-9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pores.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Times New Roman"/>
              <a:buAutoNum type="alphaLcParenR"/>
            </a:pPr>
            <a:endParaRPr sz="4000">
              <a:latin typeface="Times New Roman"/>
              <a:cs typeface="Times New Roman"/>
            </a:endParaRPr>
          </a:p>
          <a:p>
            <a:pPr marL="188595" marR="350520">
              <a:lnSpc>
                <a:spcPts val="3760"/>
              </a:lnSpc>
              <a:buAutoNum type="alphaLcParenR"/>
              <a:tabLst>
                <a:tab pos="629920" algn="l"/>
              </a:tabLst>
            </a:pPr>
            <a:r>
              <a:rPr dirty="0" sz="3200" b="1" i="1">
                <a:latin typeface="Times New Roman"/>
                <a:cs typeface="Times New Roman"/>
              </a:rPr>
              <a:t>Soil erosion: </a:t>
            </a:r>
            <a:r>
              <a:rPr dirty="0" sz="3200">
                <a:latin typeface="Times New Roman"/>
                <a:cs typeface="Times New Roman"/>
              </a:rPr>
              <a:t>is a three-phase process consisting of the</a:t>
            </a:r>
            <a:r>
              <a:rPr dirty="0" sz="3200" spc="-70">
                <a:latin typeface="Times New Roman"/>
                <a:cs typeface="Times New Roman"/>
              </a:rPr>
              <a:t> </a:t>
            </a:r>
            <a:r>
              <a:rPr dirty="0" sz="3200" i="1">
                <a:latin typeface="Times New Roman"/>
                <a:cs typeface="Times New Roman"/>
              </a:rPr>
              <a:t>detachment  </a:t>
            </a:r>
            <a:r>
              <a:rPr dirty="0" sz="3200" i="1">
                <a:latin typeface="Times New Roman"/>
                <a:cs typeface="Times New Roman"/>
              </a:rPr>
              <a:t>of individual soil particles</a:t>
            </a:r>
            <a:r>
              <a:rPr dirty="0" sz="3200" b="1" i="1">
                <a:latin typeface="Times New Roman"/>
                <a:cs typeface="Times New Roman"/>
              </a:rPr>
              <a:t>, </a:t>
            </a:r>
            <a:r>
              <a:rPr dirty="0" sz="3200">
                <a:latin typeface="Times New Roman"/>
                <a:cs typeface="Times New Roman"/>
              </a:rPr>
              <a:t>transportation </a:t>
            </a:r>
            <a:r>
              <a:rPr dirty="0" sz="3200" i="1">
                <a:latin typeface="Times New Roman"/>
                <a:cs typeface="Times New Roman"/>
              </a:rPr>
              <a:t>and</a:t>
            </a:r>
            <a:r>
              <a:rPr dirty="0" sz="3200" spc="-120" i="1">
                <a:latin typeface="Times New Roman"/>
                <a:cs typeface="Times New Roman"/>
              </a:rPr>
              <a:t> </a:t>
            </a:r>
            <a:r>
              <a:rPr dirty="0" sz="3200" i="1">
                <a:latin typeface="Times New Roman"/>
                <a:cs typeface="Times New Roman"/>
              </a:rPr>
              <a:t>deposition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0738" y="307804"/>
            <a:ext cx="11551920" cy="2381885"/>
          </a:xfrm>
          <a:prstGeom prst="rect">
            <a:avLst/>
          </a:prstGeom>
        </p:spPr>
        <p:txBody>
          <a:bodyPr wrap="square" lIns="0" tIns="220980" rIns="0" bIns="0" rtlCol="0" vert="horz">
            <a:spAutoFit/>
          </a:bodyPr>
          <a:lstStyle/>
          <a:p>
            <a:pPr algn="just" marL="125095">
              <a:lnSpc>
                <a:spcPct val="100000"/>
              </a:lnSpc>
              <a:spcBef>
                <a:spcPts val="1740"/>
              </a:spcBef>
            </a:pPr>
            <a:r>
              <a:rPr dirty="0" sz="3200" b="1">
                <a:latin typeface="Times New Roman"/>
                <a:cs typeface="Times New Roman"/>
              </a:rPr>
              <a:t>2) Biological</a:t>
            </a:r>
            <a:r>
              <a:rPr dirty="0" sz="3200" spc="-5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Degradation:</a:t>
            </a:r>
            <a:endParaRPr sz="3200">
              <a:latin typeface="Times New Roman"/>
              <a:cs typeface="Times New Roman"/>
            </a:endParaRPr>
          </a:p>
          <a:p>
            <a:pPr algn="just" marL="469265" marR="5080" indent="-457200">
              <a:lnSpc>
                <a:spcPct val="98900"/>
              </a:lnSpc>
              <a:spcBef>
                <a:spcPts val="1675"/>
              </a:spcBef>
              <a:buFont typeface="Wingdings"/>
              <a:buChar char=""/>
              <a:tabLst>
                <a:tab pos="469900" algn="l"/>
              </a:tabLst>
            </a:pPr>
            <a:r>
              <a:rPr dirty="0" sz="3200">
                <a:latin typeface="Times New Roman"/>
                <a:cs typeface="Times New Roman"/>
              </a:rPr>
              <a:t>Reduction in soil </a:t>
            </a:r>
            <a:r>
              <a:rPr dirty="0" sz="3200" spc="-10">
                <a:latin typeface="Times New Roman"/>
                <a:cs typeface="Times New Roman"/>
              </a:rPr>
              <a:t>organic </a:t>
            </a:r>
            <a:r>
              <a:rPr dirty="0" sz="3200">
                <a:latin typeface="Times New Roman"/>
                <a:cs typeface="Times New Roman"/>
              </a:rPr>
              <a:t>matter content, decline in biomass</a:t>
            </a:r>
            <a:r>
              <a:rPr dirty="0" sz="3200" spc="-10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carbon,  and decrease in activity and diversity of soil fauna are ramifications  of biological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degradation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3209" y="2780487"/>
            <a:ext cx="11453495" cy="2378075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469900" marR="724535" indent="-457200">
              <a:lnSpc>
                <a:spcPts val="3760"/>
              </a:lnSpc>
              <a:spcBef>
                <a:spcPts val="295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dirty="0" sz="3200">
                <a:latin typeface="Times New Roman"/>
                <a:cs typeface="Times New Roman"/>
              </a:rPr>
              <a:t>biological degradation of soil is more severe in </a:t>
            </a:r>
            <a:r>
              <a:rPr dirty="0" sz="3200" spc="-5">
                <a:latin typeface="Times New Roman"/>
                <a:cs typeface="Times New Roman"/>
              </a:rPr>
              <a:t>the </a:t>
            </a:r>
            <a:r>
              <a:rPr dirty="0" sz="3200">
                <a:latin typeface="Times New Roman"/>
                <a:cs typeface="Times New Roman"/>
              </a:rPr>
              <a:t>tropics</a:t>
            </a:r>
            <a:r>
              <a:rPr dirty="0" sz="3200" spc="-11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than  in the temperate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zone.</a:t>
            </a:r>
            <a:endParaRPr sz="3200">
              <a:latin typeface="Times New Roman"/>
              <a:cs typeface="Times New Roman"/>
            </a:endParaRPr>
          </a:p>
          <a:p>
            <a:pPr lvl="1" marL="576580" indent="-457834">
              <a:lnSpc>
                <a:spcPct val="100000"/>
              </a:lnSpc>
              <a:spcBef>
                <a:spcPts val="1205"/>
              </a:spcBef>
              <a:buFont typeface="Wingdings"/>
              <a:buChar char=""/>
              <a:tabLst>
                <a:tab pos="575945" algn="l"/>
                <a:tab pos="576580" algn="l"/>
                <a:tab pos="1115695" algn="l"/>
                <a:tab pos="2378075" algn="l"/>
                <a:tab pos="2940050" algn="l"/>
                <a:tab pos="5421630" algn="l"/>
                <a:tab pos="6163945" algn="l"/>
                <a:tab pos="7878445" algn="l"/>
                <a:tab pos="8576945" algn="l"/>
                <a:tab pos="9070340" algn="l"/>
                <a:tab pos="10852785" algn="l"/>
              </a:tabLst>
            </a:pPr>
            <a:r>
              <a:rPr dirty="0" sz="3200" spc="5">
                <a:latin typeface="Times New Roman"/>
                <a:cs typeface="Times New Roman"/>
              </a:rPr>
              <a:t>b</a:t>
            </a:r>
            <a:r>
              <a:rPr dirty="0" sz="3200">
                <a:latin typeface="Times New Roman"/>
                <a:cs typeface="Times New Roman"/>
              </a:rPr>
              <a:t>e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caused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5">
                <a:latin typeface="Times New Roman"/>
                <a:cs typeface="Times New Roman"/>
              </a:rPr>
              <a:t>b</a:t>
            </a:r>
            <a:r>
              <a:rPr dirty="0" sz="3200">
                <a:latin typeface="Times New Roman"/>
                <a:cs typeface="Times New Roman"/>
              </a:rPr>
              <a:t>y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ind</a:t>
            </a:r>
            <a:r>
              <a:rPr dirty="0" sz="3200" spc="-20">
                <a:latin typeface="Times New Roman"/>
                <a:cs typeface="Times New Roman"/>
              </a:rPr>
              <a:t>i</a:t>
            </a:r>
            <a:r>
              <a:rPr dirty="0" sz="3200">
                <a:latin typeface="Times New Roman"/>
                <a:cs typeface="Times New Roman"/>
              </a:rPr>
              <a:t>scri</a:t>
            </a:r>
            <a:r>
              <a:rPr dirty="0" sz="3200" spc="5">
                <a:latin typeface="Times New Roman"/>
                <a:cs typeface="Times New Roman"/>
              </a:rPr>
              <a:t>m</a:t>
            </a:r>
            <a:r>
              <a:rPr dirty="0" sz="3200" spc="-20">
                <a:latin typeface="Times New Roman"/>
                <a:cs typeface="Times New Roman"/>
              </a:rPr>
              <a:t>i</a:t>
            </a:r>
            <a:r>
              <a:rPr dirty="0" sz="3200">
                <a:latin typeface="Times New Roman"/>
                <a:cs typeface="Times New Roman"/>
              </a:rPr>
              <a:t>n</a:t>
            </a:r>
            <a:r>
              <a:rPr dirty="0" sz="3200" spc="5">
                <a:latin typeface="Times New Roman"/>
                <a:cs typeface="Times New Roman"/>
              </a:rPr>
              <a:t>a</a:t>
            </a:r>
            <a:r>
              <a:rPr dirty="0" sz="3200" spc="-20">
                <a:latin typeface="Times New Roman"/>
                <a:cs typeface="Times New Roman"/>
              </a:rPr>
              <a:t>t</a:t>
            </a:r>
            <a:r>
              <a:rPr dirty="0" sz="3200">
                <a:latin typeface="Times New Roman"/>
                <a:cs typeface="Times New Roman"/>
              </a:rPr>
              <a:t>e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and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e</a:t>
            </a:r>
            <a:r>
              <a:rPr dirty="0" sz="3200" spc="-15">
                <a:latin typeface="Times New Roman"/>
                <a:cs typeface="Times New Roman"/>
              </a:rPr>
              <a:t>x</a:t>
            </a:r>
            <a:r>
              <a:rPr dirty="0" sz="3200">
                <a:latin typeface="Times New Roman"/>
                <a:cs typeface="Times New Roman"/>
              </a:rPr>
              <a:t>c</a:t>
            </a:r>
            <a:r>
              <a:rPr dirty="0" sz="3200" spc="5">
                <a:latin typeface="Times New Roman"/>
                <a:cs typeface="Times New Roman"/>
              </a:rPr>
              <a:t>e</a:t>
            </a:r>
            <a:r>
              <a:rPr dirty="0" sz="3200">
                <a:latin typeface="Times New Roman"/>
                <a:cs typeface="Times New Roman"/>
              </a:rPr>
              <a:t>ssive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use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10">
                <a:latin typeface="Times New Roman"/>
                <a:cs typeface="Times New Roman"/>
              </a:rPr>
              <a:t>o</a:t>
            </a:r>
            <a:r>
              <a:rPr dirty="0" sz="3200">
                <a:latin typeface="Times New Roman"/>
                <a:cs typeface="Times New Roman"/>
              </a:rPr>
              <a:t>f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chemicals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and</a:t>
            </a:r>
            <a:endParaRPr sz="3200">
              <a:latin typeface="Times New Roman"/>
              <a:cs typeface="Times New Roman"/>
            </a:endParaRPr>
          </a:p>
          <a:p>
            <a:pPr marL="575945">
              <a:lnSpc>
                <a:spcPct val="100000"/>
              </a:lnSpc>
              <a:spcBef>
                <a:spcPts val="1920"/>
              </a:spcBef>
            </a:pPr>
            <a:r>
              <a:rPr dirty="0" sz="3200">
                <a:latin typeface="Times New Roman"/>
                <a:cs typeface="Times New Roman"/>
              </a:rPr>
              <a:t>soil</a:t>
            </a:r>
            <a:r>
              <a:rPr dirty="0" sz="3200" spc="-1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pollutants.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4240" y="4970779"/>
            <a:ext cx="10296525" cy="1485900"/>
          </a:xfrm>
          <a:prstGeom prst="rect">
            <a:avLst/>
          </a:prstGeom>
        </p:spPr>
        <p:txBody>
          <a:bodyPr wrap="square" lIns="0" tIns="254635" rIns="0" bIns="0" rtlCol="0" vert="horz">
            <a:spAutoFit/>
          </a:bodyPr>
          <a:lstStyle/>
          <a:p>
            <a:pPr marL="111760">
              <a:lnSpc>
                <a:spcPct val="100000"/>
              </a:lnSpc>
              <a:spcBef>
                <a:spcPts val="2005"/>
              </a:spcBef>
            </a:pPr>
            <a:r>
              <a:rPr dirty="0" sz="3200" b="1">
                <a:latin typeface="Times New Roman"/>
                <a:cs typeface="Times New Roman"/>
              </a:rPr>
              <a:t>3) Chemical</a:t>
            </a:r>
            <a:r>
              <a:rPr dirty="0" sz="3200" spc="-4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Degradation:</a:t>
            </a:r>
            <a:endParaRPr sz="32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1910"/>
              </a:spcBef>
              <a:buFont typeface="Wingdings"/>
              <a:buChar char=""/>
              <a:tabLst>
                <a:tab pos="470534" algn="l"/>
              </a:tabLst>
            </a:pPr>
            <a:r>
              <a:rPr dirty="0" sz="3200">
                <a:latin typeface="Times New Roman"/>
                <a:cs typeface="Times New Roman"/>
              </a:rPr>
              <a:t>Nutrient depletion is a major cause of chemical</a:t>
            </a:r>
            <a:r>
              <a:rPr dirty="0" sz="3200" spc="-9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degradation.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9188" y="167081"/>
            <a:ext cx="11614150" cy="6397625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469900" marR="5080" indent="-457200">
              <a:lnSpc>
                <a:spcPts val="3760"/>
              </a:lnSpc>
              <a:spcBef>
                <a:spcPts val="295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dirty="0" sz="3200">
                <a:latin typeface="Times New Roman"/>
                <a:cs typeface="Times New Roman"/>
              </a:rPr>
              <a:t>excessive leaching of </a:t>
            </a:r>
            <a:r>
              <a:rPr dirty="0" sz="3200" spc="5">
                <a:latin typeface="Times New Roman"/>
                <a:cs typeface="Times New Roman"/>
              </a:rPr>
              <a:t>cat-ions </a:t>
            </a:r>
            <a:r>
              <a:rPr dirty="0" sz="3200">
                <a:latin typeface="Times New Roman"/>
                <a:cs typeface="Times New Roman"/>
              </a:rPr>
              <a:t>in soils </a:t>
            </a:r>
            <a:r>
              <a:rPr dirty="0" sz="3200" spc="-5">
                <a:latin typeface="Times New Roman"/>
                <a:cs typeface="Times New Roman"/>
              </a:rPr>
              <a:t>with </a:t>
            </a:r>
            <a:r>
              <a:rPr dirty="0" sz="3200">
                <a:latin typeface="Times New Roman"/>
                <a:cs typeface="Times New Roman"/>
              </a:rPr>
              <a:t>low-activity clays</a:t>
            </a:r>
            <a:r>
              <a:rPr dirty="0" sz="3200" spc="-6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causes  a decline in soil pH and a reduction in base</a:t>
            </a:r>
            <a:r>
              <a:rPr dirty="0" sz="3200" spc="-7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saturation.</a:t>
            </a:r>
            <a:endParaRPr sz="32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894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dirty="0" sz="3200">
                <a:latin typeface="Times New Roman"/>
                <a:cs typeface="Times New Roman"/>
              </a:rPr>
              <a:t>caused by the buildup of some toxic</a:t>
            </a:r>
            <a:r>
              <a:rPr dirty="0" sz="3200" spc="-9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chemicals</a:t>
            </a:r>
            <a:endParaRPr sz="32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360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z="3200" b="1">
                <a:latin typeface="Times New Roman"/>
                <a:cs typeface="Times New Roman"/>
              </a:rPr>
              <a:t>Causes of soil</a:t>
            </a:r>
            <a:r>
              <a:rPr dirty="0" sz="3200" spc="-3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degradation:</a:t>
            </a:r>
            <a:endParaRPr sz="3200">
              <a:latin typeface="Times New Roman"/>
              <a:cs typeface="Times New Roman"/>
            </a:endParaRPr>
          </a:p>
          <a:p>
            <a:pPr lvl="1" marL="565150" indent="-440690">
              <a:lnSpc>
                <a:spcPct val="100000"/>
              </a:lnSpc>
              <a:spcBef>
                <a:spcPts val="130"/>
              </a:spcBef>
              <a:buAutoNum type="alphaLcParenR"/>
              <a:tabLst>
                <a:tab pos="565785" algn="l"/>
              </a:tabLst>
            </a:pPr>
            <a:r>
              <a:rPr dirty="0" sz="3200" b="1">
                <a:latin typeface="Times New Roman"/>
                <a:cs typeface="Times New Roman"/>
              </a:rPr>
              <a:t>Natural</a:t>
            </a:r>
            <a:r>
              <a:rPr dirty="0" sz="3200" spc="-4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causes:</a:t>
            </a:r>
            <a:endParaRPr sz="3200">
              <a:latin typeface="Times New Roman"/>
              <a:cs typeface="Times New Roman"/>
            </a:endParaRPr>
          </a:p>
          <a:p>
            <a:pPr marL="530860" marR="59055" indent="-457200">
              <a:lnSpc>
                <a:spcPct val="98900"/>
              </a:lnSpc>
              <a:spcBef>
                <a:spcPts val="825"/>
              </a:spcBef>
              <a:buFont typeface="Wingdings"/>
              <a:buChar char=""/>
              <a:tabLst>
                <a:tab pos="531495" algn="l"/>
              </a:tabLst>
            </a:pPr>
            <a:r>
              <a:rPr dirty="0" sz="3200" spc="-20">
                <a:latin typeface="Times New Roman"/>
                <a:cs typeface="Times New Roman"/>
              </a:rPr>
              <a:t>Topographic </a:t>
            </a:r>
            <a:r>
              <a:rPr dirty="0" sz="3200">
                <a:latin typeface="Times New Roman"/>
                <a:cs typeface="Times New Roman"/>
              </a:rPr>
              <a:t>and climatic factors such as steep slopes, frequent  floods and tornadoes, storms and </a:t>
            </a:r>
            <a:r>
              <a:rPr dirty="0" sz="3200" spc="5">
                <a:latin typeface="Times New Roman"/>
                <a:cs typeface="Times New Roman"/>
              </a:rPr>
              <a:t>high-velocity </a:t>
            </a:r>
            <a:r>
              <a:rPr dirty="0" sz="3200">
                <a:latin typeface="Times New Roman"/>
                <a:cs typeface="Times New Roman"/>
              </a:rPr>
              <a:t>wind,</a:t>
            </a:r>
            <a:r>
              <a:rPr dirty="0" sz="3200" spc="-1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high-intensity  rains and drought in dry</a:t>
            </a:r>
            <a:r>
              <a:rPr dirty="0" sz="3200" spc="-8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regions</a:t>
            </a:r>
            <a:endParaRPr sz="3200">
              <a:latin typeface="Times New Roman"/>
              <a:cs typeface="Times New Roman"/>
            </a:endParaRPr>
          </a:p>
          <a:p>
            <a:pPr marL="73660">
              <a:lnSpc>
                <a:spcPct val="100000"/>
              </a:lnSpc>
              <a:spcBef>
                <a:spcPts val="204"/>
              </a:spcBef>
            </a:pPr>
            <a:r>
              <a:rPr dirty="0" sz="3200" b="1">
                <a:latin typeface="Times New Roman"/>
                <a:cs typeface="Times New Roman"/>
              </a:rPr>
              <a:t>b) Man</a:t>
            </a:r>
            <a:r>
              <a:rPr dirty="0" sz="3200" spc="-20" b="1">
                <a:latin typeface="Times New Roman"/>
                <a:cs typeface="Times New Roman"/>
              </a:rPr>
              <a:t> </a:t>
            </a:r>
            <a:r>
              <a:rPr dirty="0" sz="3200" spc="-5" b="1">
                <a:latin typeface="Times New Roman"/>
                <a:cs typeface="Times New Roman"/>
              </a:rPr>
              <a:t>made/anthropogenic:</a:t>
            </a:r>
            <a:endParaRPr sz="3200">
              <a:latin typeface="Times New Roman"/>
              <a:cs typeface="Times New Roman"/>
            </a:endParaRPr>
          </a:p>
          <a:p>
            <a:pPr marL="480059" marR="487045" indent="-457200">
              <a:lnSpc>
                <a:spcPct val="98900"/>
              </a:lnSpc>
              <a:spcBef>
                <a:spcPts val="890"/>
              </a:spcBef>
              <a:buFont typeface="Wingdings"/>
              <a:buChar char=""/>
              <a:tabLst>
                <a:tab pos="480695" algn="l"/>
              </a:tabLst>
            </a:pPr>
            <a:r>
              <a:rPr dirty="0" sz="3200">
                <a:latin typeface="Times New Roman"/>
                <a:cs typeface="Times New Roman"/>
              </a:rPr>
              <a:t>Deforestation and over exploitation of vegetation, </a:t>
            </a:r>
            <a:r>
              <a:rPr dirty="0" sz="3200" spc="-5">
                <a:latin typeface="Times New Roman"/>
                <a:cs typeface="Times New Roman"/>
              </a:rPr>
              <a:t>overgrazing,  </a:t>
            </a:r>
            <a:r>
              <a:rPr dirty="0" sz="3200">
                <a:latin typeface="Times New Roman"/>
                <a:cs typeface="Times New Roman"/>
              </a:rPr>
              <a:t>indiscriminate use of agrochemicals and lack of soil</a:t>
            </a:r>
            <a:r>
              <a:rPr dirty="0" sz="3200" spc="-10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conservation  practices, and over extraction of ground</a:t>
            </a:r>
            <a:r>
              <a:rPr dirty="0" sz="3200" spc="-140">
                <a:latin typeface="Times New Roman"/>
                <a:cs typeface="Times New Roman"/>
              </a:rPr>
              <a:t> </a:t>
            </a:r>
            <a:r>
              <a:rPr dirty="0" sz="3200" spc="-30">
                <a:latin typeface="Times New Roman"/>
                <a:cs typeface="Times New Roman"/>
              </a:rPr>
              <a:t>water.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4350" y="151739"/>
            <a:ext cx="11415395" cy="5504180"/>
          </a:xfrm>
          <a:prstGeom prst="rect">
            <a:avLst/>
          </a:prstGeom>
        </p:spPr>
        <p:txBody>
          <a:bodyPr wrap="square" lIns="0" tIns="283210" rIns="0" bIns="0" rtlCol="0" vert="horz">
            <a:spAutoFit/>
          </a:bodyPr>
          <a:lstStyle/>
          <a:p>
            <a:pPr marL="568325" indent="-457834">
              <a:lnSpc>
                <a:spcPct val="100000"/>
              </a:lnSpc>
              <a:spcBef>
                <a:spcPts val="2230"/>
              </a:spcBef>
              <a:buFont typeface="Wingdings"/>
              <a:buChar char=""/>
              <a:tabLst>
                <a:tab pos="568960" algn="l"/>
              </a:tabLst>
            </a:pPr>
            <a:r>
              <a:rPr dirty="0" sz="3200" b="1">
                <a:latin typeface="Times New Roman"/>
                <a:cs typeface="Times New Roman"/>
              </a:rPr>
              <a:t>Soil </a:t>
            </a:r>
            <a:r>
              <a:rPr dirty="0" sz="3200" spc="-10" b="1">
                <a:latin typeface="Times New Roman"/>
                <a:cs typeface="Times New Roman"/>
              </a:rPr>
              <a:t>Erosion Control</a:t>
            </a:r>
            <a:r>
              <a:rPr dirty="0" sz="3200" spc="-55" b="1">
                <a:latin typeface="Times New Roman"/>
                <a:cs typeface="Times New Roman"/>
              </a:rPr>
              <a:t> </a:t>
            </a:r>
            <a:r>
              <a:rPr dirty="0" sz="3200" spc="-5" b="1">
                <a:latin typeface="Times New Roman"/>
                <a:cs typeface="Times New Roman"/>
              </a:rPr>
              <a:t>Measures:</a:t>
            </a:r>
            <a:endParaRPr sz="3200">
              <a:latin typeface="Times New Roman"/>
              <a:cs typeface="Times New Roman"/>
            </a:endParaRPr>
          </a:p>
          <a:p>
            <a:pPr lvl="1" marL="793115" indent="-457834">
              <a:lnSpc>
                <a:spcPct val="100000"/>
              </a:lnSpc>
              <a:spcBef>
                <a:spcPts val="2130"/>
              </a:spcBef>
              <a:buFont typeface="Wingdings"/>
              <a:buChar char=""/>
              <a:tabLst>
                <a:tab pos="793750" algn="l"/>
              </a:tabLst>
            </a:pPr>
            <a:r>
              <a:rPr dirty="0" sz="3200">
                <a:latin typeface="Carlito"/>
                <a:cs typeface="Carlito"/>
              </a:rPr>
              <a:t>aim is </a:t>
            </a:r>
            <a:r>
              <a:rPr dirty="0" sz="3200" spc="-20">
                <a:latin typeface="Carlito"/>
                <a:cs typeface="Carlito"/>
              </a:rPr>
              <a:t>to </a:t>
            </a:r>
            <a:r>
              <a:rPr dirty="0" sz="3200" spc="-5">
                <a:latin typeface="Carlito"/>
                <a:cs typeface="Carlito"/>
              </a:rPr>
              <a:t>reduce</a:t>
            </a:r>
            <a:r>
              <a:rPr dirty="0" sz="3200">
                <a:latin typeface="Carlito"/>
                <a:cs typeface="Carlito"/>
              </a:rPr>
              <a:t> </a:t>
            </a:r>
            <a:r>
              <a:rPr dirty="0" sz="3200" spc="-10">
                <a:latin typeface="Carlito"/>
                <a:cs typeface="Carlito"/>
              </a:rPr>
              <a:t>erosion</a:t>
            </a:r>
            <a:endParaRPr sz="3200">
              <a:latin typeface="Carlito"/>
              <a:cs typeface="Carlito"/>
            </a:endParaRPr>
          </a:p>
          <a:p>
            <a:pPr marL="561340" indent="-548640">
              <a:lnSpc>
                <a:spcPct val="100000"/>
              </a:lnSpc>
              <a:spcBef>
                <a:spcPts val="2140"/>
              </a:spcBef>
              <a:buFont typeface="Wingdings"/>
              <a:buChar char=""/>
              <a:tabLst>
                <a:tab pos="560705" algn="l"/>
                <a:tab pos="561340" algn="l"/>
              </a:tabLst>
            </a:pPr>
            <a:r>
              <a:rPr dirty="0" sz="3200" spc="-10">
                <a:latin typeface="Carlito"/>
                <a:cs typeface="Carlito"/>
              </a:rPr>
              <a:t>Erosion </a:t>
            </a:r>
            <a:r>
              <a:rPr dirty="0" sz="3200">
                <a:latin typeface="Carlito"/>
                <a:cs typeface="Carlito"/>
              </a:rPr>
              <a:t>is a </a:t>
            </a:r>
            <a:r>
              <a:rPr dirty="0" sz="3200" spc="-15">
                <a:latin typeface="Carlito"/>
                <a:cs typeface="Carlito"/>
              </a:rPr>
              <a:t>natural </a:t>
            </a:r>
            <a:r>
              <a:rPr dirty="0" sz="3200" spc="-10">
                <a:latin typeface="Carlito"/>
                <a:cs typeface="Carlito"/>
              </a:rPr>
              <a:t>process, </a:t>
            </a:r>
            <a:r>
              <a:rPr dirty="0" sz="3200">
                <a:latin typeface="Carlito"/>
                <a:cs typeface="Carlito"/>
              </a:rPr>
              <a:t>it </a:t>
            </a:r>
            <a:r>
              <a:rPr dirty="0" sz="3200" spc="-5">
                <a:latin typeface="Carlito"/>
                <a:cs typeface="Carlito"/>
              </a:rPr>
              <a:t>cannot be</a:t>
            </a:r>
            <a:r>
              <a:rPr dirty="0" sz="3200" spc="80">
                <a:latin typeface="Carlito"/>
                <a:cs typeface="Carlito"/>
              </a:rPr>
              <a:t> </a:t>
            </a:r>
            <a:r>
              <a:rPr dirty="0" sz="3200" spc="-15">
                <a:latin typeface="Carlito"/>
                <a:cs typeface="Carlito"/>
              </a:rPr>
              <a:t>prevented.</a:t>
            </a:r>
            <a:endParaRPr sz="3200">
              <a:latin typeface="Carlito"/>
              <a:cs typeface="Carlito"/>
            </a:endParaRPr>
          </a:p>
          <a:p>
            <a:pPr lvl="1" marL="530225" indent="-419734">
              <a:lnSpc>
                <a:spcPct val="100000"/>
              </a:lnSpc>
              <a:spcBef>
                <a:spcPts val="2110"/>
              </a:spcBef>
              <a:buAutoNum type="alphaLcParenR"/>
              <a:tabLst>
                <a:tab pos="530860" algn="l"/>
              </a:tabLst>
            </a:pPr>
            <a:r>
              <a:rPr dirty="0" sz="3200" b="1">
                <a:latin typeface="Carlito"/>
                <a:cs typeface="Carlito"/>
              </a:rPr>
              <a:t>Biological </a:t>
            </a:r>
            <a:r>
              <a:rPr dirty="0" sz="3200" spc="-10" b="1">
                <a:latin typeface="Carlito"/>
                <a:cs typeface="Carlito"/>
              </a:rPr>
              <a:t>Control</a:t>
            </a:r>
            <a:r>
              <a:rPr dirty="0" sz="3200" spc="-60" b="1">
                <a:latin typeface="Carlito"/>
                <a:cs typeface="Carlito"/>
              </a:rPr>
              <a:t> </a:t>
            </a:r>
            <a:r>
              <a:rPr dirty="0" sz="3200" spc="-5" b="1">
                <a:latin typeface="Carlito"/>
                <a:cs typeface="Carlito"/>
              </a:rPr>
              <a:t>measures:</a:t>
            </a:r>
            <a:endParaRPr sz="3200">
              <a:latin typeface="Carlito"/>
              <a:cs typeface="Carlito"/>
            </a:endParaRPr>
          </a:p>
          <a:p>
            <a:pPr lvl="2" marL="715645" indent="-457834">
              <a:lnSpc>
                <a:spcPct val="100000"/>
              </a:lnSpc>
              <a:spcBef>
                <a:spcPts val="1789"/>
              </a:spcBef>
              <a:buFont typeface="Wingdings"/>
              <a:buChar char=""/>
              <a:tabLst>
                <a:tab pos="716280" algn="l"/>
              </a:tabLst>
            </a:pPr>
            <a:r>
              <a:rPr dirty="0" sz="3200">
                <a:latin typeface="Times New Roman"/>
                <a:cs typeface="Times New Roman"/>
              </a:rPr>
              <a:t>include vegetative strips, plantation, and</a:t>
            </a:r>
            <a:r>
              <a:rPr dirty="0" sz="3200" spc="-114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reforestation</a:t>
            </a:r>
            <a:endParaRPr sz="3200">
              <a:latin typeface="Times New Roman"/>
              <a:cs typeface="Times New Roman"/>
            </a:endParaRPr>
          </a:p>
          <a:p>
            <a:pPr marL="715645" marR="5080" indent="-457200">
              <a:lnSpc>
                <a:spcPct val="98900"/>
              </a:lnSpc>
              <a:spcBef>
                <a:spcPts val="2240"/>
              </a:spcBef>
              <a:buFont typeface="Wingdings"/>
              <a:buChar char=""/>
              <a:tabLst>
                <a:tab pos="715645" algn="l"/>
                <a:tab pos="716280" algn="l"/>
              </a:tabLst>
            </a:pPr>
            <a:r>
              <a:rPr dirty="0" sz="3200" spc="5">
                <a:latin typeface="Times New Roman"/>
                <a:cs typeface="Times New Roman"/>
              </a:rPr>
              <a:t>can </a:t>
            </a:r>
            <a:r>
              <a:rPr dirty="0" sz="3200">
                <a:latin typeface="Times New Roman"/>
                <a:cs typeface="Times New Roman"/>
              </a:rPr>
              <a:t>prevent splash erosion, reduces the velocity of surface</a:t>
            </a:r>
            <a:r>
              <a:rPr dirty="0" sz="3200" spc="-125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runoff,  </a:t>
            </a:r>
            <a:r>
              <a:rPr dirty="0" sz="3200">
                <a:latin typeface="Times New Roman"/>
                <a:cs typeface="Times New Roman"/>
              </a:rPr>
              <a:t>increases surface roughness which reduces </a:t>
            </a:r>
            <a:r>
              <a:rPr dirty="0" sz="3200" spc="-10">
                <a:latin typeface="Times New Roman"/>
                <a:cs typeface="Times New Roman"/>
              </a:rPr>
              <a:t>runoff </a:t>
            </a:r>
            <a:r>
              <a:rPr dirty="0" sz="3200">
                <a:latin typeface="Times New Roman"/>
                <a:cs typeface="Times New Roman"/>
              </a:rPr>
              <a:t>and increases  infiltration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etc.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2696" y="221843"/>
            <a:ext cx="10473055" cy="1920875"/>
          </a:xfrm>
          <a:prstGeom prst="rect">
            <a:avLst/>
          </a:prstGeom>
        </p:spPr>
        <p:txBody>
          <a:bodyPr wrap="square" lIns="0" tIns="23367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39"/>
              </a:spcBef>
            </a:pPr>
            <a:r>
              <a:rPr dirty="0" sz="3200" spc="-5" b="1">
                <a:latin typeface="Carlito"/>
                <a:cs typeface="Carlito"/>
              </a:rPr>
              <a:t>b) </a:t>
            </a:r>
            <a:r>
              <a:rPr dirty="0" sz="3200" spc="-15" b="1">
                <a:latin typeface="Carlito"/>
                <a:cs typeface="Carlito"/>
              </a:rPr>
              <a:t>Physical </a:t>
            </a:r>
            <a:r>
              <a:rPr dirty="0" sz="3200" spc="-10" b="1">
                <a:latin typeface="Carlito"/>
                <a:cs typeface="Carlito"/>
              </a:rPr>
              <a:t>control</a:t>
            </a:r>
            <a:r>
              <a:rPr dirty="0" sz="3200" spc="-35" b="1">
                <a:latin typeface="Carlito"/>
                <a:cs typeface="Carlito"/>
              </a:rPr>
              <a:t> </a:t>
            </a:r>
            <a:r>
              <a:rPr dirty="0" sz="3200" spc="-5" b="1">
                <a:latin typeface="Carlito"/>
                <a:cs typeface="Carlito"/>
              </a:rPr>
              <a:t>measures:</a:t>
            </a:r>
            <a:endParaRPr sz="3200">
              <a:latin typeface="Carlito"/>
              <a:cs typeface="Carlito"/>
            </a:endParaRPr>
          </a:p>
          <a:p>
            <a:pPr marL="469900" marR="5080" indent="-457200">
              <a:lnSpc>
                <a:spcPts val="3760"/>
              </a:lnSpc>
              <a:spcBef>
                <a:spcPts val="1940"/>
              </a:spcBef>
              <a:buFont typeface="Wingdings"/>
              <a:buChar char=""/>
              <a:tabLst>
                <a:tab pos="469900" algn="l"/>
              </a:tabLst>
            </a:pPr>
            <a:r>
              <a:rPr dirty="0" sz="3200">
                <a:latin typeface="Times New Roman"/>
                <a:cs typeface="Times New Roman"/>
              </a:rPr>
              <a:t>used to control the movement of water and wind over the</a:t>
            </a:r>
            <a:r>
              <a:rPr dirty="0" sz="3200" spc="-1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soil  surface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4136" y="2229357"/>
            <a:ext cx="11466195" cy="1478915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marL="469900" marR="5080" indent="-457200">
              <a:lnSpc>
                <a:spcPct val="98900"/>
              </a:lnSpc>
              <a:spcBef>
                <a:spcPts val="145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dirty="0" sz="3200">
                <a:latin typeface="Times New Roman"/>
                <a:cs typeface="Times New Roman"/>
              </a:rPr>
              <a:t>The major types of control measures commonly applied in</a:t>
            </a:r>
            <a:r>
              <a:rPr dirty="0" sz="3200" spc="-1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Ethiopia  includes terracing, check dams, gabion, trenches, contour  ploughing, soil bunds</a:t>
            </a:r>
            <a:r>
              <a:rPr dirty="0" sz="3200" spc="-8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etc.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8307" y="3526383"/>
            <a:ext cx="10254615" cy="2004060"/>
          </a:xfrm>
          <a:prstGeom prst="rect">
            <a:avLst/>
          </a:prstGeom>
        </p:spPr>
        <p:txBody>
          <a:bodyPr wrap="square" lIns="0" tIns="275590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2170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z="3200" b="1">
                <a:latin typeface="Times New Roman"/>
                <a:cs typeface="Times New Roman"/>
              </a:rPr>
              <a:t>Natural</a:t>
            </a:r>
            <a:r>
              <a:rPr dirty="0" sz="3200" spc="-95" b="1">
                <a:latin typeface="Times New Roman"/>
                <a:cs typeface="Times New Roman"/>
              </a:rPr>
              <a:t> </a:t>
            </a:r>
            <a:r>
              <a:rPr dirty="0" sz="3200" spc="-30" b="1">
                <a:latin typeface="Times New Roman"/>
                <a:cs typeface="Times New Roman"/>
              </a:rPr>
              <a:t>Vegetation:</a:t>
            </a:r>
            <a:endParaRPr sz="3200">
              <a:latin typeface="Times New Roman"/>
              <a:cs typeface="Times New Roman"/>
            </a:endParaRPr>
          </a:p>
          <a:p>
            <a:pPr lvl="1" marL="608330" marR="5080" indent="-457200">
              <a:lnSpc>
                <a:spcPts val="3760"/>
              </a:lnSpc>
              <a:spcBef>
                <a:spcPts val="2260"/>
              </a:spcBef>
              <a:buFont typeface="Wingdings"/>
              <a:buChar char=""/>
              <a:tabLst>
                <a:tab pos="608965" algn="l"/>
              </a:tabLst>
            </a:pPr>
            <a:r>
              <a:rPr dirty="0" sz="3200">
                <a:latin typeface="Times New Roman"/>
                <a:cs typeface="Times New Roman"/>
              </a:rPr>
              <a:t>refers to a plant cover that develops with </a:t>
            </a:r>
            <a:r>
              <a:rPr dirty="0" sz="3200" spc="-5">
                <a:latin typeface="Times New Roman"/>
                <a:cs typeface="Times New Roman"/>
              </a:rPr>
              <a:t>little </a:t>
            </a:r>
            <a:r>
              <a:rPr dirty="0" sz="3200">
                <a:latin typeface="Times New Roman"/>
                <a:cs typeface="Times New Roman"/>
              </a:rPr>
              <a:t>or no</a:t>
            </a:r>
            <a:r>
              <a:rPr dirty="0" sz="3200" spc="-7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human  interference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7840" y="5533135"/>
            <a:ext cx="9277985" cy="991869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469900" marR="5080" indent="-457200">
              <a:lnSpc>
                <a:spcPts val="3760"/>
              </a:lnSpc>
              <a:spcBef>
                <a:spcPts val="295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dirty="0" sz="3200">
                <a:latin typeface="Times New Roman"/>
                <a:cs typeface="Times New Roman"/>
              </a:rPr>
              <a:t>Its distribution on the surface of the earth is </a:t>
            </a:r>
            <a:r>
              <a:rPr dirty="0" sz="3200" spc="5">
                <a:latin typeface="Times New Roman"/>
                <a:cs typeface="Times New Roman"/>
              </a:rPr>
              <a:t>uneven</a:t>
            </a:r>
            <a:r>
              <a:rPr dirty="0" sz="3200" spc="-75">
                <a:latin typeface="Times New Roman"/>
                <a:cs typeface="Times New Roman"/>
              </a:rPr>
              <a:t> </a:t>
            </a:r>
            <a:r>
              <a:rPr dirty="0" sz="3200" spc="5">
                <a:latin typeface="Times New Roman"/>
                <a:cs typeface="Times New Roman"/>
              </a:rPr>
              <a:t>&amp;  </a:t>
            </a:r>
            <a:r>
              <a:rPr dirty="0" sz="3200">
                <a:latin typeface="Times New Roman"/>
                <a:cs typeface="Times New Roman"/>
              </a:rPr>
              <a:t>controlled by </a:t>
            </a:r>
            <a:r>
              <a:rPr dirty="0" sz="3200" i="1">
                <a:latin typeface="Times New Roman"/>
                <a:cs typeface="Times New Roman"/>
              </a:rPr>
              <a:t>climate, soil types, </a:t>
            </a:r>
            <a:r>
              <a:rPr dirty="0" sz="3200" spc="5" i="1">
                <a:latin typeface="Times New Roman"/>
                <a:cs typeface="Times New Roman"/>
              </a:rPr>
              <a:t>drainage</a:t>
            </a:r>
            <a:r>
              <a:rPr dirty="0" sz="3200" spc="5">
                <a:latin typeface="Times New Roman"/>
                <a:cs typeface="Times New Roman"/>
              </a:rPr>
              <a:t>,</a:t>
            </a:r>
            <a:r>
              <a:rPr dirty="0" sz="3200" spc="-1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etc.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0446" y="273177"/>
            <a:ext cx="11464290" cy="5590540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254"/>
              </a:spcBef>
            </a:pPr>
            <a:r>
              <a:rPr dirty="0" sz="2800" spc="-5" b="1" i="1">
                <a:latin typeface="Times New Roman"/>
                <a:cs typeface="Times New Roman"/>
              </a:rPr>
              <a:t>Focus: </a:t>
            </a:r>
            <a:r>
              <a:rPr dirty="0" sz="2800" spc="-5">
                <a:latin typeface="Times New Roman"/>
                <a:cs typeface="Times New Roman"/>
              </a:rPr>
              <a:t>there is </a:t>
            </a:r>
            <a:r>
              <a:rPr dirty="0" sz="2800">
                <a:latin typeface="Times New Roman"/>
                <a:cs typeface="Times New Roman"/>
              </a:rPr>
              <a:t>no </a:t>
            </a:r>
            <a:r>
              <a:rPr dirty="0" sz="2800" spc="-5">
                <a:latin typeface="Times New Roman"/>
                <a:cs typeface="Times New Roman"/>
              </a:rPr>
              <a:t>country with absolutely circular shape, </a:t>
            </a:r>
            <a:r>
              <a:rPr dirty="0" sz="2800">
                <a:latin typeface="Times New Roman"/>
                <a:cs typeface="Times New Roman"/>
              </a:rPr>
              <a:t>those </a:t>
            </a:r>
            <a:r>
              <a:rPr dirty="0" sz="2800" spc="-5">
                <a:latin typeface="Times New Roman"/>
                <a:cs typeface="Times New Roman"/>
              </a:rPr>
              <a:t>approximating a  circular shape are said to be more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compact.</a:t>
            </a:r>
            <a:endParaRPr sz="28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2095"/>
              </a:spcBef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dirty="0" sz="2800" i="1">
                <a:latin typeface="Times New Roman"/>
                <a:cs typeface="Times New Roman"/>
              </a:rPr>
              <a:t>The four </a:t>
            </a:r>
            <a:r>
              <a:rPr dirty="0" sz="2800" spc="-5" i="1">
                <a:latin typeface="Times New Roman"/>
                <a:cs typeface="Times New Roman"/>
              </a:rPr>
              <a:t>most commonly used </a:t>
            </a:r>
            <a:r>
              <a:rPr dirty="0" sz="2800" spc="-15" i="1">
                <a:latin typeface="Times New Roman"/>
                <a:cs typeface="Times New Roman"/>
              </a:rPr>
              <a:t>measures </a:t>
            </a:r>
            <a:r>
              <a:rPr dirty="0" sz="2800" i="1">
                <a:latin typeface="Times New Roman"/>
                <a:cs typeface="Times New Roman"/>
              </a:rPr>
              <a:t>of compactness:</a:t>
            </a:r>
            <a:endParaRPr sz="2800">
              <a:latin typeface="Times New Roman"/>
              <a:cs typeface="Times New Roman"/>
            </a:endParaRPr>
          </a:p>
          <a:p>
            <a:pPr lvl="1" marL="517525" indent="-379730">
              <a:lnSpc>
                <a:spcPct val="100000"/>
              </a:lnSpc>
              <a:spcBef>
                <a:spcPts val="1860"/>
              </a:spcBef>
              <a:buAutoNum type="arabicParenR"/>
              <a:tabLst>
                <a:tab pos="518159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ratio of area </a:t>
            </a:r>
            <a:r>
              <a:rPr dirty="0" sz="2800">
                <a:latin typeface="Times New Roman"/>
                <a:cs typeface="Times New Roman"/>
              </a:rPr>
              <a:t>of </a:t>
            </a:r>
            <a:r>
              <a:rPr dirty="0" sz="2800" spc="-5">
                <a:latin typeface="Times New Roman"/>
                <a:cs typeface="Times New Roman"/>
              </a:rPr>
              <a:t>country to its boundary length: </a:t>
            </a:r>
            <a:r>
              <a:rPr dirty="0" sz="2800">
                <a:latin typeface="Times New Roman"/>
                <a:cs typeface="Times New Roman"/>
              </a:rPr>
              <a:t>Area-Boundary</a:t>
            </a:r>
            <a:r>
              <a:rPr dirty="0" sz="2800" spc="-12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ratio.</a:t>
            </a:r>
            <a:endParaRPr sz="28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Font typeface="Times New Roman"/>
              <a:buAutoNum type="arabicParenR"/>
            </a:pPr>
            <a:endParaRPr sz="2850">
              <a:latin typeface="Times New Roman"/>
              <a:cs typeface="Times New Roman"/>
            </a:endParaRPr>
          </a:p>
          <a:p>
            <a:pPr lvl="2" marL="721995" indent="-457834">
              <a:lnSpc>
                <a:spcPct val="100000"/>
              </a:lnSpc>
              <a:buFont typeface="Wingdings"/>
              <a:buChar char=""/>
              <a:tabLst>
                <a:tab pos="721995" algn="l"/>
                <a:tab pos="722630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</a:t>
            </a:r>
            <a:r>
              <a:rPr dirty="0" sz="2800">
                <a:latin typeface="Times New Roman"/>
                <a:cs typeface="Times New Roman"/>
              </a:rPr>
              <a:t>higher </a:t>
            </a:r>
            <a:r>
              <a:rPr dirty="0" sz="2800" spc="-5">
                <a:latin typeface="Times New Roman"/>
                <a:cs typeface="Times New Roman"/>
              </a:rPr>
              <a:t>the A/B ratio, the greater the degree of</a:t>
            </a:r>
            <a:r>
              <a:rPr dirty="0" sz="2800" spc="-14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compactness.</a:t>
            </a:r>
            <a:endParaRPr sz="2800">
              <a:latin typeface="Times New Roman"/>
              <a:cs typeface="Times New Roman"/>
            </a:endParaRPr>
          </a:p>
          <a:p>
            <a:pPr lvl="1" marL="524510" indent="-386715">
              <a:lnSpc>
                <a:spcPct val="100000"/>
              </a:lnSpc>
              <a:spcBef>
                <a:spcPts val="1320"/>
              </a:spcBef>
              <a:buAutoNum type="arabicParenR"/>
              <a:tabLst>
                <a:tab pos="525145" algn="l"/>
              </a:tabLst>
            </a:pPr>
            <a:r>
              <a:rPr dirty="0" sz="2800" spc="-5">
                <a:latin typeface="Times New Roman"/>
                <a:cs typeface="Times New Roman"/>
              </a:rPr>
              <a:t>Boundary-Circumference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ratio</a:t>
            </a:r>
            <a:endParaRPr sz="2800">
              <a:latin typeface="Times New Roman"/>
              <a:cs typeface="Times New Roman"/>
            </a:endParaRPr>
          </a:p>
          <a:p>
            <a:pPr marL="595630" marR="1766570" indent="-457200">
              <a:lnSpc>
                <a:spcPts val="3300"/>
              </a:lnSpc>
              <a:spcBef>
                <a:spcPts val="2380"/>
              </a:spcBef>
              <a:buFont typeface="Wingdings"/>
              <a:buChar char=""/>
              <a:tabLst>
                <a:tab pos="595630" algn="l"/>
                <a:tab pos="596265" algn="l"/>
              </a:tabLst>
            </a:pPr>
            <a:r>
              <a:rPr dirty="0" sz="2800" spc="-5">
                <a:latin typeface="Times New Roman"/>
                <a:cs typeface="Times New Roman"/>
              </a:rPr>
              <a:t>It </a:t>
            </a:r>
            <a:r>
              <a:rPr dirty="0" sz="2800" spc="-10">
                <a:latin typeface="Times New Roman"/>
                <a:cs typeface="Times New Roman"/>
              </a:rPr>
              <a:t>measures </a:t>
            </a:r>
            <a:r>
              <a:rPr dirty="0" sz="2800" spc="-5">
                <a:latin typeface="Times New Roman"/>
                <a:cs typeface="Times New Roman"/>
              </a:rPr>
              <a:t>how far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boundary of a country approximates </a:t>
            </a:r>
            <a:r>
              <a:rPr dirty="0" sz="2800">
                <a:latin typeface="Times New Roman"/>
                <a:cs typeface="Times New Roman"/>
              </a:rPr>
              <a:t>the  </a:t>
            </a:r>
            <a:r>
              <a:rPr dirty="0" sz="2800" spc="-5">
                <a:latin typeface="Times New Roman"/>
                <a:cs typeface="Times New Roman"/>
              </a:rPr>
              <a:t>circumference of a circle of its own</a:t>
            </a:r>
            <a:r>
              <a:rPr dirty="0" sz="2800" spc="1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size.</a:t>
            </a:r>
            <a:endParaRPr sz="2800">
              <a:latin typeface="Times New Roman"/>
              <a:cs typeface="Times New Roman"/>
            </a:endParaRPr>
          </a:p>
          <a:p>
            <a:pPr lvl="1" marL="933450" indent="-457834">
              <a:lnSpc>
                <a:spcPct val="100000"/>
              </a:lnSpc>
              <a:spcBef>
                <a:spcPts val="2710"/>
              </a:spcBef>
              <a:buFont typeface="Wingdings"/>
              <a:buChar char=""/>
              <a:tabLst>
                <a:tab pos="933450" algn="l"/>
                <a:tab pos="934085" algn="l"/>
              </a:tabLst>
            </a:pP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nearer the ratio to 1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more compact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country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is.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6308" y="119944"/>
            <a:ext cx="11637645" cy="6104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900" marR="5080" indent="-457200">
              <a:lnSpc>
                <a:spcPct val="150100"/>
              </a:lnSpc>
              <a:spcBef>
                <a:spcPts val="100"/>
              </a:spcBef>
              <a:buFont typeface="Wingdings"/>
              <a:buChar char=""/>
              <a:tabLst>
                <a:tab pos="469900" algn="l"/>
              </a:tabLst>
            </a:pPr>
            <a:r>
              <a:rPr dirty="0" sz="3200">
                <a:latin typeface="Times New Roman"/>
                <a:cs typeface="Times New Roman"/>
              </a:rPr>
              <a:t>the natural vegetation </a:t>
            </a:r>
            <a:r>
              <a:rPr dirty="0" sz="3200" spc="-5">
                <a:latin typeface="Times New Roman"/>
                <a:cs typeface="Times New Roman"/>
              </a:rPr>
              <a:t>of an </a:t>
            </a:r>
            <a:r>
              <a:rPr dirty="0" sz="3200">
                <a:latin typeface="Times New Roman"/>
                <a:cs typeface="Times New Roman"/>
              </a:rPr>
              <a:t>area becomes a very good </a:t>
            </a:r>
            <a:r>
              <a:rPr dirty="0" sz="3200" spc="-5">
                <a:latin typeface="Times New Roman"/>
                <a:cs typeface="Times New Roman"/>
              </a:rPr>
              <a:t>indicator </a:t>
            </a:r>
            <a:r>
              <a:rPr dirty="0" sz="3200">
                <a:latin typeface="Times New Roman"/>
                <a:cs typeface="Times New Roman"/>
              </a:rPr>
              <a:t>of  the climatic</a:t>
            </a:r>
            <a:r>
              <a:rPr dirty="0" sz="3200" spc="-1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conditions.</a:t>
            </a:r>
            <a:endParaRPr sz="3200">
              <a:latin typeface="Times New Roman"/>
              <a:cs typeface="Times New Roman"/>
            </a:endParaRPr>
          </a:p>
          <a:p>
            <a:pPr lvl="1" marL="568325" indent="-457834">
              <a:lnSpc>
                <a:spcPct val="100000"/>
              </a:lnSpc>
              <a:spcBef>
                <a:spcPts val="2160"/>
              </a:spcBef>
              <a:buFont typeface="Wingdings"/>
              <a:buChar char=""/>
              <a:tabLst>
                <a:tab pos="568960" algn="l"/>
              </a:tabLst>
            </a:pPr>
            <a:r>
              <a:rPr dirty="0" sz="3200" spc="-10">
                <a:latin typeface="Carlito"/>
                <a:cs typeface="Carlito"/>
              </a:rPr>
              <a:t>characteristics </a:t>
            </a:r>
            <a:r>
              <a:rPr dirty="0" sz="3200" spc="-5">
                <a:latin typeface="Carlito"/>
                <a:cs typeface="Carlito"/>
              </a:rPr>
              <a:t>of </a:t>
            </a:r>
            <a:r>
              <a:rPr dirty="0" sz="3200" spc="-10">
                <a:latin typeface="Carlito"/>
                <a:cs typeface="Carlito"/>
              </a:rPr>
              <a:t>Ethiopia's </a:t>
            </a:r>
            <a:r>
              <a:rPr dirty="0" sz="3200" spc="-15">
                <a:latin typeface="Carlito"/>
                <a:cs typeface="Carlito"/>
              </a:rPr>
              <a:t>natural</a:t>
            </a:r>
            <a:r>
              <a:rPr dirty="0" sz="3200" spc="45">
                <a:latin typeface="Carlito"/>
                <a:cs typeface="Carlito"/>
              </a:rPr>
              <a:t> </a:t>
            </a:r>
            <a:r>
              <a:rPr dirty="0" sz="3200" spc="-15">
                <a:latin typeface="Carlito"/>
                <a:cs typeface="Carlito"/>
              </a:rPr>
              <a:t>vegetation:</a:t>
            </a:r>
            <a:endParaRPr sz="3200">
              <a:latin typeface="Carlito"/>
              <a:cs typeface="Carlito"/>
            </a:endParaRPr>
          </a:p>
          <a:p>
            <a:pPr lvl="2" marL="765175" marR="400685" indent="-457200">
              <a:lnSpc>
                <a:spcPct val="100000"/>
              </a:lnSpc>
              <a:spcBef>
                <a:spcPts val="2180"/>
              </a:spcBef>
              <a:buFont typeface="Wingdings"/>
              <a:buChar char=""/>
              <a:tabLst>
                <a:tab pos="765175" algn="l"/>
                <a:tab pos="765810" algn="l"/>
              </a:tabLst>
            </a:pPr>
            <a:r>
              <a:rPr dirty="0" sz="3200" spc="-15">
                <a:latin typeface="Carlito"/>
                <a:cs typeface="Carlito"/>
              </a:rPr>
              <a:t>are </a:t>
            </a:r>
            <a:r>
              <a:rPr dirty="0" sz="3200" spc="-20">
                <a:latin typeface="Carlito"/>
                <a:cs typeface="Carlito"/>
              </a:rPr>
              <a:t>to </a:t>
            </a:r>
            <a:r>
              <a:rPr dirty="0" sz="3200">
                <a:latin typeface="Carlito"/>
                <a:cs typeface="Carlito"/>
              </a:rPr>
              <a:t>a </a:t>
            </a:r>
            <a:r>
              <a:rPr dirty="0" sz="3200" spc="-15">
                <a:latin typeface="Carlito"/>
                <a:cs typeface="Carlito"/>
              </a:rPr>
              <a:t>large extent </a:t>
            </a:r>
            <a:r>
              <a:rPr dirty="0" sz="3200" spc="-5">
                <a:latin typeface="Carlito"/>
                <a:cs typeface="Carlito"/>
              </a:rPr>
              <a:t>determined </a:t>
            </a:r>
            <a:r>
              <a:rPr dirty="0" sz="3200">
                <a:latin typeface="Carlito"/>
                <a:cs typeface="Carlito"/>
              </a:rPr>
              <a:t>by </a:t>
            </a:r>
            <a:r>
              <a:rPr dirty="0" sz="3200" spc="-10">
                <a:latin typeface="Carlito"/>
                <a:cs typeface="Carlito"/>
              </a:rPr>
              <a:t>elevation, </a:t>
            </a:r>
            <a:r>
              <a:rPr dirty="0" sz="3200" spc="-15">
                <a:latin typeface="Carlito"/>
                <a:cs typeface="Carlito"/>
              </a:rPr>
              <a:t>temperature </a:t>
            </a:r>
            <a:r>
              <a:rPr dirty="0" sz="3200">
                <a:latin typeface="Carlito"/>
                <a:cs typeface="Carlito"/>
              </a:rPr>
              <a:t>and  </a:t>
            </a:r>
            <a:r>
              <a:rPr dirty="0" sz="3200" spc="-20">
                <a:latin typeface="Carlito"/>
                <a:cs typeface="Carlito"/>
              </a:rPr>
              <a:t>rainfall</a:t>
            </a:r>
            <a:endParaRPr sz="3200">
              <a:latin typeface="Carlito"/>
              <a:cs typeface="Carlito"/>
            </a:endParaRPr>
          </a:p>
          <a:p>
            <a:pPr marL="568325" indent="-457834">
              <a:lnSpc>
                <a:spcPct val="100000"/>
              </a:lnSpc>
              <a:spcBef>
                <a:spcPts val="815"/>
              </a:spcBef>
              <a:buFont typeface="Wingdings"/>
              <a:buChar char=""/>
              <a:tabLst>
                <a:tab pos="568960" algn="l"/>
              </a:tabLst>
            </a:pPr>
            <a:r>
              <a:rPr dirty="0" sz="3200" b="1">
                <a:latin typeface="Times New Roman"/>
                <a:cs typeface="Times New Roman"/>
              </a:rPr>
              <a:t>Major Natural </a:t>
            </a:r>
            <a:r>
              <a:rPr dirty="0" sz="3200" spc="-30" b="1">
                <a:latin typeface="Times New Roman"/>
                <a:cs typeface="Times New Roman"/>
              </a:rPr>
              <a:t>Vegetation </a:t>
            </a:r>
            <a:r>
              <a:rPr dirty="0" sz="3200" spc="-50" b="1">
                <a:latin typeface="Times New Roman"/>
                <a:cs typeface="Times New Roman"/>
              </a:rPr>
              <a:t>Types </a:t>
            </a:r>
            <a:r>
              <a:rPr dirty="0" sz="3200" b="1">
                <a:latin typeface="Times New Roman"/>
                <a:cs typeface="Times New Roman"/>
              </a:rPr>
              <a:t>of</a:t>
            </a:r>
            <a:r>
              <a:rPr dirty="0" sz="3200" spc="-21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Ethiopia:</a:t>
            </a:r>
            <a:endParaRPr sz="3200">
              <a:latin typeface="Times New Roman"/>
              <a:cs typeface="Times New Roman"/>
            </a:endParaRPr>
          </a:p>
          <a:p>
            <a:pPr marL="568325" marR="9525" indent="-457200">
              <a:lnSpc>
                <a:spcPts val="5760"/>
              </a:lnSpc>
              <a:spcBef>
                <a:spcPts val="60"/>
              </a:spcBef>
              <a:buFont typeface="Wingdings"/>
              <a:buChar char=""/>
              <a:tabLst>
                <a:tab pos="568960" algn="l"/>
              </a:tabLst>
            </a:pPr>
            <a:r>
              <a:rPr dirty="0" sz="3200">
                <a:latin typeface="Times New Roman"/>
                <a:cs typeface="Times New Roman"/>
              </a:rPr>
              <a:t>Based </a:t>
            </a:r>
            <a:r>
              <a:rPr dirty="0" sz="3200" spc="-5">
                <a:latin typeface="Times New Roman"/>
                <a:cs typeface="Times New Roman"/>
              </a:rPr>
              <a:t>on altitude the </a:t>
            </a:r>
            <a:r>
              <a:rPr dirty="0" sz="3200">
                <a:latin typeface="Times New Roman"/>
                <a:cs typeface="Times New Roman"/>
              </a:rPr>
              <a:t>vegetation belts of </a:t>
            </a:r>
            <a:r>
              <a:rPr dirty="0" sz="3200" spc="-5">
                <a:latin typeface="Times New Roman"/>
                <a:cs typeface="Times New Roman"/>
              </a:rPr>
              <a:t>Ethiopia </a:t>
            </a:r>
            <a:r>
              <a:rPr dirty="0" sz="3200">
                <a:latin typeface="Times New Roman"/>
                <a:cs typeface="Times New Roman"/>
              </a:rPr>
              <a:t>classified into the  five: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3200" b="1">
                <a:latin typeface="Times New Roman"/>
                <a:cs typeface="Times New Roman"/>
              </a:rPr>
              <a:t>1) </a:t>
            </a:r>
            <a:r>
              <a:rPr dirty="0" sz="3200" spc="-5" b="1">
                <a:latin typeface="Times New Roman"/>
                <a:cs typeface="Times New Roman"/>
              </a:rPr>
              <a:t>Afro-alpine </a:t>
            </a:r>
            <a:r>
              <a:rPr dirty="0" sz="3200" b="1">
                <a:latin typeface="Times New Roman"/>
                <a:cs typeface="Times New Roman"/>
              </a:rPr>
              <a:t>and </a:t>
            </a:r>
            <a:r>
              <a:rPr dirty="0" sz="3200" spc="-10" b="1">
                <a:latin typeface="Times New Roman"/>
                <a:cs typeface="Times New Roman"/>
              </a:rPr>
              <a:t>Sub-afro </a:t>
            </a:r>
            <a:r>
              <a:rPr dirty="0" sz="3200" spc="-5" b="1">
                <a:latin typeface="Times New Roman"/>
                <a:cs typeface="Times New Roman"/>
              </a:rPr>
              <a:t>alpine</a:t>
            </a:r>
            <a:r>
              <a:rPr dirty="0" sz="3200" spc="-28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Region: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5048" y="349961"/>
            <a:ext cx="11811635" cy="625602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714375" marR="535305" indent="-457200">
              <a:lnSpc>
                <a:spcPts val="3760"/>
              </a:lnSpc>
              <a:spcBef>
                <a:spcPts val="295"/>
              </a:spcBef>
              <a:buFont typeface="Wingdings"/>
              <a:buChar char=""/>
              <a:tabLst>
                <a:tab pos="715010" algn="l"/>
              </a:tabLst>
            </a:pPr>
            <a:r>
              <a:rPr dirty="0" sz="3200">
                <a:latin typeface="Times New Roman"/>
                <a:cs typeface="Times New Roman"/>
              </a:rPr>
              <a:t>Ethiopia has </a:t>
            </a:r>
            <a:r>
              <a:rPr dirty="0" sz="3200" spc="-5">
                <a:latin typeface="Times New Roman"/>
                <a:cs typeface="Times New Roman"/>
              </a:rPr>
              <a:t>the </a:t>
            </a:r>
            <a:r>
              <a:rPr dirty="0" sz="3200" spc="-10">
                <a:latin typeface="Times New Roman"/>
                <a:cs typeface="Times New Roman"/>
              </a:rPr>
              <a:t>largest </a:t>
            </a:r>
            <a:r>
              <a:rPr dirty="0" sz="3200">
                <a:latin typeface="Times New Roman"/>
                <a:cs typeface="Times New Roman"/>
              </a:rPr>
              <a:t>extent of Afro-alpine and sub</a:t>
            </a:r>
            <a:r>
              <a:rPr dirty="0" sz="3200" spc="-2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afro-alpine  habitats in</a:t>
            </a:r>
            <a:r>
              <a:rPr dirty="0" sz="3200" spc="-204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Africa</a:t>
            </a:r>
            <a:endParaRPr sz="3200">
              <a:latin typeface="Times New Roman"/>
              <a:cs typeface="Times New Roman"/>
            </a:endParaRPr>
          </a:p>
          <a:p>
            <a:pPr lvl="1" marL="897255" indent="-457834">
              <a:lnSpc>
                <a:spcPct val="100000"/>
              </a:lnSpc>
              <a:spcBef>
                <a:spcPts val="690"/>
              </a:spcBef>
              <a:buFont typeface="Wingdings"/>
              <a:buChar char=""/>
              <a:tabLst>
                <a:tab pos="897255" algn="l"/>
                <a:tab pos="897890" algn="l"/>
              </a:tabLst>
            </a:pPr>
            <a:r>
              <a:rPr dirty="0" sz="3200">
                <a:latin typeface="Times New Roman"/>
                <a:cs typeface="Times New Roman"/>
              </a:rPr>
              <a:t>also known as high mountain</a:t>
            </a:r>
            <a:r>
              <a:rPr dirty="0" sz="3200" spc="-8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vegetation</a:t>
            </a:r>
            <a:endParaRPr sz="3200">
              <a:latin typeface="Times New Roman"/>
              <a:cs typeface="Times New Roman"/>
            </a:endParaRPr>
          </a:p>
          <a:p>
            <a:pPr marL="714375" marR="137795" indent="-457200">
              <a:lnSpc>
                <a:spcPts val="3760"/>
              </a:lnSpc>
              <a:spcBef>
                <a:spcPts val="2155"/>
              </a:spcBef>
              <a:buFont typeface="Wingdings"/>
              <a:buChar char=""/>
              <a:tabLst>
                <a:tab pos="714375" algn="l"/>
                <a:tab pos="715010" algn="l"/>
              </a:tabLst>
            </a:pPr>
            <a:r>
              <a:rPr dirty="0" sz="3200">
                <a:latin typeface="Times New Roman"/>
                <a:cs typeface="Times New Roman"/>
              </a:rPr>
              <a:t>are found on mountains having an elevation ranging between</a:t>
            </a:r>
            <a:r>
              <a:rPr dirty="0" sz="3200" spc="-1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3,200  and 4,620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m.a.s.l</a:t>
            </a:r>
            <a:endParaRPr sz="3200">
              <a:latin typeface="Times New Roman"/>
              <a:cs typeface="Times New Roman"/>
            </a:endParaRPr>
          </a:p>
          <a:p>
            <a:pPr marL="482600" marR="1021715" indent="-457200">
              <a:lnSpc>
                <a:spcPts val="3760"/>
              </a:lnSpc>
              <a:spcBef>
                <a:spcPts val="325"/>
              </a:spcBef>
              <a:buFont typeface="Wingdings"/>
              <a:buChar char=""/>
              <a:tabLst>
                <a:tab pos="482600" algn="l"/>
              </a:tabLst>
            </a:pPr>
            <a:r>
              <a:rPr dirty="0" sz="3200" b="1">
                <a:latin typeface="Times New Roman"/>
                <a:cs typeface="Times New Roman"/>
              </a:rPr>
              <a:t>The </a:t>
            </a:r>
            <a:r>
              <a:rPr dirty="0" sz="3200" spc="-5" b="1">
                <a:latin typeface="Times New Roman"/>
                <a:cs typeface="Times New Roman"/>
              </a:rPr>
              <a:t>Afro-alpine </a:t>
            </a:r>
            <a:r>
              <a:rPr dirty="0" sz="3200">
                <a:latin typeface="Times New Roman"/>
                <a:cs typeface="Times New Roman"/>
              </a:rPr>
              <a:t>region is found at very high altitudes (4,000</a:t>
            </a:r>
            <a:r>
              <a:rPr dirty="0" sz="3200" spc="-3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–  4,620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m).</a:t>
            </a:r>
            <a:endParaRPr sz="3200">
              <a:latin typeface="Times New Roman"/>
              <a:cs typeface="Times New Roman"/>
            </a:endParaRPr>
          </a:p>
          <a:p>
            <a:pPr lvl="1" marL="724535" marR="826769" indent="-457200">
              <a:lnSpc>
                <a:spcPts val="3760"/>
              </a:lnSpc>
              <a:spcBef>
                <a:spcPts val="810"/>
              </a:spcBef>
              <a:buFont typeface="Wingdings"/>
              <a:buChar char=""/>
              <a:tabLst>
                <a:tab pos="819150" algn="l"/>
                <a:tab pos="819785" algn="l"/>
              </a:tabLst>
            </a:pPr>
            <a:r>
              <a:rPr dirty="0"/>
              <a:t>	</a:t>
            </a:r>
            <a:r>
              <a:rPr dirty="0" sz="3200" spc="-20">
                <a:latin typeface="Times New Roman"/>
                <a:cs typeface="Times New Roman"/>
              </a:rPr>
              <a:t>Temperature </a:t>
            </a:r>
            <a:r>
              <a:rPr dirty="0" sz="3200">
                <a:latin typeface="Times New Roman"/>
                <a:cs typeface="Times New Roman"/>
              </a:rPr>
              <a:t>records of </a:t>
            </a:r>
            <a:r>
              <a:rPr dirty="0" sz="3200" spc="10">
                <a:latin typeface="Times New Roman"/>
                <a:cs typeface="Times New Roman"/>
              </a:rPr>
              <a:t>0</a:t>
            </a:r>
            <a:r>
              <a:rPr dirty="0" baseline="25132" sz="3150" spc="15">
                <a:latin typeface="Times New Roman"/>
                <a:cs typeface="Times New Roman"/>
              </a:rPr>
              <a:t>o</a:t>
            </a:r>
            <a:r>
              <a:rPr dirty="0" sz="3200" spc="10">
                <a:latin typeface="Times New Roman"/>
                <a:cs typeface="Times New Roman"/>
              </a:rPr>
              <a:t>C </a:t>
            </a:r>
            <a:r>
              <a:rPr dirty="0" sz="3200">
                <a:latin typeface="Times New Roman"/>
                <a:cs typeface="Times New Roman"/>
              </a:rPr>
              <a:t>and below are widely</a:t>
            </a:r>
            <a:r>
              <a:rPr dirty="0" sz="3200" spc="-1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experienced  in these ecosystems</a:t>
            </a:r>
            <a:endParaRPr sz="3200">
              <a:latin typeface="Times New Roman"/>
              <a:cs typeface="Times New Roman"/>
            </a:endParaRPr>
          </a:p>
          <a:p>
            <a:pPr marL="516890" indent="-457834">
              <a:lnSpc>
                <a:spcPct val="100000"/>
              </a:lnSpc>
              <a:spcBef>
                <a:spcPts val="1355"/>
              </a:spcBef>
              <a:buFont typeface="Wingdings"/>
              <a:buChar char=""/>
              <a:tabLst>
                <a:tab pos="516890" algn="l"/>
                <a:tab pos="517525" algn="l"/>
              </a:tabLst>
            </a:pPr>
            <a:r>
              <a:rPr dirty="0" sz="3200">
                <a:latin typeface="Times New Roman"/>
                <a:cs typeface="Times New Roman"/>
              </a:rPr>
              <a:t>The</a:t>
            </a:r>
            <a:r>
              <a:rPr dirty="0" sz="3200" spc="1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Bale</a:t>
            </a:r>
            <a:r>
              <a:rPr dirty="0" sz="3200" spc="1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and</a:t>
            </a:r>
            <a:r>
              <a:rPr dirty="0" sz="3200" spc="145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Times New Roman"/>
                <a:cs typeface="Times New Roman"/>
              </a:rPr>
              <a:t>Semein</a:t>
            </a:r>
            <a:r>
              <a:rPr dirty="0" sz="3200" spc="1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mountains</a:t>
            </a:r>
            <a:r>
              <a:rPr dirty="0" sz="3200" spc="1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are</a:t>
            </a:r>
            <a:r>
              <a:rPr dirty="0" sz="3200" spc="1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typical</a:t>
            </a:r>
            <a:r>
              <a:rPr dirty="0" sz="3200" spc="1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examples</a:t>
            </a:r>
            <a:r>
              <a:rPr dirty="0" sz="3200" spc="1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of</a:t>
            </a:r>
            <a:r>
              <a:rPr dirty="0" sz="3200" spc="145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Times New Roman"/>
                <a:cs typeface="Times New Roman"/>
              </a:rPr>
              <a:t>afro-alpine</a:t>
            </a:r>
            <a:endParaRPr sz="3200">
              <a:latin typeface="Times New Roman"/>
              <a:cs typeface="Times New Roman"/>
            </a:endParaRPr>
          </a:p>
          <a:p>
            <a:pPr marL="516890">
              <a:lnSpc>
                <a:spcPct val="100000"/>
              </a:lnSpc>
              <a:spcBef>
                <a:spcPts val="1925"/>
              </a:spcBef>
            </a:pPr>
            <a:r>
              <a:rPr dirty="0" sz="3200">
                <a:latin typeface="Times New Roman"/>
                <a:cs typeface="Times New Roman"/>
              </a:rPr>
              <a:t>vegetations.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7858" y="280162"/>
            <a:ext cx="11816080" cy="6189345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630555" marR="529590" indent="-457200">
              <a:lnSpc>
                <a:spcPts val="3760"/>
              </a:lnSpc>
              <a:spcBef>
                <a:spcPts val="295"/>
              </a:spcBef>
              <a:buFont typeface="Wingdings"/>
              <a:buChar char=""/>
              <a:tabLst>
                <a:tab pos="631190" algn="l"/>
              </a:tabLst>
            </a:pPr>
            <a:r>
              <a:rPr dirty="0" sz="3200">
                <a:latin typeface="Times New Roman"/>
                <a:cs typeface="Times New Roman"/>
              </a:rPr>
              <a:t>the </a:t>
            </a:r>
            <a:r>
              <a:rPr dirty="0" sz="3200" spc="-5" b="1">
                <a:latin typeface="Times New Roman"/>
                <a:cs typeface="Times New Roman"/>
              </a:rPr>
              <a:t>Sub-afro-alpine </a:t>
            </a:r>
            <a:r>
              <a:rPr dirty="0" sz="3200">
                <a:latin typeface="Times New Roman"/>
                <a:cs typeface="Times New Roman"/>
              </a:rPr>
              <a:t>region is found at a </a:t>
            </a:r>
            <a:r>
              <a:rPr dirty="0" sz="3200" spc="-5">
                <a:latin typeface="Times New Roman"/>
                <a:cs typeface="Times New Roman"/>
              </a:rPr>
              <a:t>lower </a:t>
            </a:r>
            <a:r>
              <a:rPr dirty="0" sz="3200">
                <a:latin typeface="Times New Roman"/>
                <a:cs typeface="Times New Roman"/>
              </a:rPr>
              <a:t>elevation,</a:t>
            </a:r>
            <a:r>
              <a:rPr dirty="0" sz="3200" spc="-1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roughly  between 3,300 and 4,000</a:t>
            </a:r>
            <a:r>
              <a:rPr dirty="0" sz="3200" spc="-9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meters.</a:t>
            </a:r>
            <a:endParaRPr sz="3200">
              <a:latin typeface="Times New Roman"/>
              <a:cs typeface="Times New Roman"/>
            </a:endParaRPr>
          </a:p>
          <a:p>
            <a:pPr marL="469900" marR="66675" indent="-457200">
              <a:lnSpc>
                <a:spcPct val="98900"/>
              </a:lnSpc>
              <a:spcBef>
                <a:spcPts val="1810"/>
              </a:spcBef>
              <a:buFont typeface="Wingdings"/>
              <a:buChar char=""/>
              <a:tabLst>
                <a:tab pos="469900" algn="l"/>
              </a:tabLst>
            </a:pPr>
            <a:r>
              <a:rPr dirty="0" sz="3200" i="1">
                <a:latin typeface="Times New Roman"/>
                <a:cs typeface="Times New Roman"/>
              </a:rPr>
              <a:t>Lobelia </a:t>
            </a:r>
            <a:r>
              <a:rPr dirty="0" sz="3200" spc="-5" i="1">
                <a:latin typeface="Times New Roman"/>
                <a:cs typeface="Times New Roman"/>
              </a:rPr>
              <a:t>rhynchopetalum </a:t>
            </a:r>
            <a:r>
              <a:rPr dirty="0" sz="3200">
                <a:latin typeface="Times New Roman"/>
                <a:cs typeface="Times New Roman"/>
              </a:rPr>
              <a:t>(giberra) and </a:t>
            </a:r>
            <a:r>
              <a:rPr dirty="0" sz="3200" i="1">
                <a:latin typeface="Times New Roman"/>
                <a:cs typeface="Times New Roman"/>
              </a:rPr>
              <a:t>Erica </a:t>
            </a:r>
            <a:r>
              <a:rPr dirty="0" sz="3200" spc="-15" i="1">
                <a:latin typeface="Times New Roman"/>
                <a:cs typeface="Times New Roman"/>
              </a:rPr>
              <a:t>arborea </a:t>
            </a:r>
            <a:r>
              <a:rPr dirty="0" sz="3200">
                <a:latin typeface="Times New Roman"/>
                <a:cs typeface="Times New Roman"/>
              </a:rPr>
              <a:t>(Asta) are</a:t>
            </a:r>
            <a:r>
              <a:rPr dirty="0" sz="3200" spc="-9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some  of the dominant species in the Afro-alpine and Sub-afro alpine  regions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respectively</a:t>
            </a:r>
            <a:endParaRPr sz="3200">
              <a:latin typeface="Times New Roman"/>
              <a:cs typeface="Times New Roman"/>
            </a:endParaRPr>
          </a:p>
          <a:p>
            <a:pPr marL="173355">
              <a:lnSpc>
                <a:spcPct val="100000"/>
              </a:lnSpc>
              <a:spcBef>
                <a:spcPts val="1105"/>
              </a:spcBef>
            </a:pPr>
            <a:r>
              <a:rPr dirty="0" sz="3200" b="1">
                <a:latin typeface="Times New Roman"/>
                <a:cs typeface="Times New Roman"/>
              </a:rPr>
              <a:t>2) </a:t>
            </a:r>
            <a:r>
              <a:rPr dirty="0" sz="3200" spc="-10" b="1">
                <a:latin typeface="Times New Roman"/>
                <a:cs typeface="Times New Roman"/>
              </a:rPr>
              <a:t>Forest</a:t>
            </a:r>
            <a:r>
              <a:rPr dirty="0" sz="3200" spc="-4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Region:</a:t>
            </a:r>
            <a:endParaRPr sz="3200">
              <a:latin typeface="Times New Roman"/>
              <a:cs typeface="Times New Roman"/>
            </a:endParaRPr>
          </a:p>
          <a:p>
            <a:pPr marL="630555" marR="687705" indent="-457200">
              <a:lnSpc>
                <a:spcPts val="3760"/>
              </a:lnSpc>
              <a:spcBef>
                <a:spcPts val="1955"/>
              </a:spcBef>
              <a:buFont typeface="Wingdings"/>
              <a:buChar char=""/>
              <a:tabLst>
                <a:tab pos="631190" algn="l"/>
              </a:tabLst>
            </a:pPr>
            <a:r>
              <a:rPr dirty="0" sz="3200">
                <a:latin typeface="Times New Roman"/>
                <a:cs typeface="Times New Roman"/>
              </a:rPr>
              <a:t>forests are found at </a:t>
            </a:r>
            <a:r>
              <a:rPr dirty="0" sz="3200" spc="-5">
                <a:latin typeface="Times New Roman"/>
                <a:cs typeface="Times New Roman"/>
              </a:rPr>
              <a:t>different </a:t>
            </a:r>
            <a:r>
              <a:rPr dirty="0" sz="3200">
                <a:latin typeface="Times New Roman"/>
                <a:cs typeface="Times New Roman"/>
              </a:rPr>
              <a:t>elevations, 450 to 3,500m in</a:t>
            </a:r>
            <a:r>
              <a:rPr dirty="0" sz="3200" spc="-17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humid  parts and 2,300 to 3,300 m in most arid</a:t>
            </a:r>
            <a:r>
              <a:rPr dirty="0" sz="3200" spc="-1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parts</a:t>
            </a:r>
            <a:endParaRPr sz="3200">
              <a:latin typeface="Times New Roman"/>
              <a:cs typeface="Times New Roman"/>
            </a:endParaRPr>
          </a:p>
          <a:p>
            <a:pPr marL="549910" marR="5080" indent="-457200">
              <a:lnSpc>
                <a:spcPct val="98900"/>
              </a:lnSpc>
              <a:spcBef>
                <a:spcPts val="1789"/>
              </a:spcBef>
              <a:buFont typeface="Wingdings"/>
              <a:buChar char=""/>
              <a:tabLst>
                <a:tab pos="550545" algn="l"/>
              </a:tabLst>
            </a:pPr>
            <a:r>
              <a:rPr dirty="0" sz="3200">
                <a:latin typeface="Times New Roman"/>
                <a:cs typeface="Times New Roman"/>
              </a:rPr>
              <a:t>Highland forests include Hagenia Abyssinia (</a:t>
            </a:r>
            <a:r>
              <a:rPr dirty="0" sz="3200" i="1">
                <a:latin typeface="Times New Roman"/>
                <a:cs typeface="Times New Roman"/>
              </a:rPr>
              <a:t>Kosso</a:t>
            </a:r>
            <a:r>
              <a:rPr dirty="0" sz="3200">
                <a:latin typeface="Times New Roman"/>
                <a:cs typeface="Times New Roman"/>
              </a:rPr>
              <a:t>), Juniper</a:t>
            </a:r>
            <a:r>
              <a:rPr dirty="0" sz="3200" spc="-26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procera  (</a:t>
            </a:r>
            <a:r>
              <a:rPr dirty="0" sz="3200" i="1">
                <a:latin typeface="Times New Roman"/>
                <a:cs typeface="Times New Roman"/>
              </a:rPr>
              <a:t>tid</a:t>
            </a:r>
            <a:r>
              <a:rPr dirty="0" sz="3200">
                <a:latin typeface="Times New Roman"/>
                <a:cs typeface="Times New Roman"/>
              </a:rPr>
              <a:t>), Arundinaria Alpina(</a:t>
            </a:r>
            <a:r>
              <a:rPr dirty="0" sz="3200" i="1">
                <a:latin typeface="Times New Roman"/>
                <a:cs typeface="Times New Roman"/>
              </a:rPr>
              <a:t>kerkha</a:t>
            </a:r>
            <a:r>
              <a:rPr dirty="0" sz="3200">
                <a:latin typeface="Times New Roman"/>
                <a:cs typeface="Times New Roman"/>
              </a:rPr>
              <a:t>), Podocarpus falcatus (</a:t>
            </a:r>
            <a:r>
              <a:rPr dirty="0" sz="3200" i="1">
                <a:latin typeface="Times New Roman"/>
                <a:cs typeface="Times New Roman"/>
              </a:rPr>
              <a:t>zigba</a:t>
            </a:r>
            <a:r>
              <a:rPr dirty="0" sz="3200">
                <a:latin typeface="Times New Roman"/>
                <a:cs typeface="Times New Roman"/>
              </a:rPr>
              <a:t>),  Aningeria adolfi-friedericii</a:t>
            </a:r>
            <a:r>
              <a:rPr dirty="0" sz="3200" spc="-100">
                <a:latin typeface="Times New Roman"/>
                <a:cs typeface="Times New Roman"/>
              </a:rPr>
              <a:t> </a:t>
            </a:r>
            <a:r>
              <a:rPr dirty="0" sz="3200" spc="-15">
                <a:latin typeface="Times New Roman"/>
                <a:cs typeface="Times New Roman"/>
              </a:rPr>
              <a:t>(</a:t>
            </a:r>
            <a:r>
              <a:rPr dirty="0" sz="3200" spc="-15" i="1">
                <a:latin typeface="Times New Roman"/>
                <a:cs typeface="Times New Roman"/>
              </a:rPr>
              <a:t>keraro</a:t>
            </a:r>
            <a:r>
              <a:rPr dirty="0" sz="3200" spc="-15">
                <a:latin typeface="Times New Roman"/>
                <a:cs typeface="Times New Roman"/>
              </a:rPr>
              <a:t>)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6016" y="392683"/>
            <a:ext cx="11642090" cy="5858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631190" indent="-457834">
              <a:lnSpc>
                <a:spcPts val="3800"/>
              </a:lnSpc>
              <a:spcBef>
                <a:spcPts val="105"/>
              </a:spcBef>
              <a:buFont typeface="Wingdings"/>
              <a:buChar char=""/>
              <a:tabLst>
                <a:tab pos="631825" algn="l"/>
              </a:tabLst>
            </a:pPr>
            <a:r>
              <a:rPr dirty="0" sz="3200">
                <a:latin typeface="Times New Roman"/>
                <a:cs typeface="Times New Roman"/>
              </a:rPr>
              <a:t>Lowland forests Olea africana </a:t>
            </a:r>
            <a:r>
              <a:rPr dirty="0" sz="3200" spc="-35">
                <a:latin typeface="Times New Roman"/>
                <a:cs typeface="Times New Roman"/>
              </a:rPr>
              <a:t>(</a:t>
            </a:r>
            <a:r>
              <a:rPr dirty="0" sz="3200" spc="-35" i="1">
                <a:latin typeface="Times New Roman"/>
                <a:cs typeface="Times New Roman"/>
              </a:rPr>
              <a:t>Weyra</a:t>
            </a:r>
            <a:r>
              <a:rPr dirty="0" sz="3200" spc="-35">
                <a:latin typeface="Times New Roman"/>
                <a:cs typeface="Times New Roman"/>
              </a:rPr>
              <a:t>), </a:t>
            </a:r>
            <a:r>
              <a:rPr dirty="0" sz="3200" i="1">
                <a:latin typeface="Times New Roman"/>
                <a:cs typeface="Times New Roman"/>
              </a:rPr>
              <a:t>Gallery (Riverine)</a:t>
            </a:r>
            <a:r>
              <a:rPr dirty="0" sz="3200" spc="-420" i="1">
                <a:latin typeface="Times New Roman"/>
                <a:cs typeface="Times New Roman"/>
              </a:rPr>
              <a:t> </a:t>
            </a:r>
            <a:r>
              <a:rPr dirty="0" sz="3200" spc="-20" i="1">
                <a:latin typeface="Times New Roman"/>
                <a:cs typeface="Times New Roman"/>
              </a:rPr>
              <a:t>Forests</a:t>
            </a:r>
            <a:endParaRPr sz="3200">
              <a:latin typeface="Times New Roman"/>
              <a:cs typeface="Times New Roman"/>
            </a:endParaRPr>
          </a:p>
          <a:p>
            <a:pPr marL="631190">
              <a:lnSpc>
                <a:spcPts val="3800"/>
              </a:lnSpc>
            </a:pPr>
            <a:r>
              <a:rPr dirty="0" sz="3200">
                <a:latin typeface="Times New Roman"/>
                <a:cs typeface="Times New Roman"/>
              </a:rPr>
              <a:t>like shola, acacia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etc.</a:t>
            </a:r>
            <a:endParaRPr sz="3200">
              <a:latin typeface="Times New Roman"/>
              <a:cs typeface="Times New Roman"/>
            </a:endParaRPr>
          </a:p>
          <a:p>
            <a:pPr marL="445134" indent="-433070">
              <a:lnSpc>
                <a:spcPct val="100000"/>
              </a:lnSpc>
              <a:spcBef>
                <a:spcPts val="2110"/>
              </a:spcBef>
              <a:buAutoNum type="arabicParenR" startAt="3"/>
              <a:tabLst>
                <a:tab pos="445770" algn="l"/>
              </a:tabLst>
            </a:pPr>
            <a:r>
              <a:rPr dirty="0" sz="3200" spc="-20" b="1">
                <a:latin typeface="Times New Roman"/>
                <a:cs typeface="Times New Roman"/>
              </a:rPr>
              <a:t>Woodland </a:t>
            </a:r>
            <a:r>
              <a:rPr dirty="0" sz="3200" b="1">
                <a:latin typeface="Times New Roman"/>
                <a:cs typeface="Times New Roman"/>
              </a:rPr>
              <a:t>Savannah</a:t>
            </a:r>
            <a:r>
              <a:rPr dirty="0" sz="3200" spc="-5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Region:</a:t>
            </a:r>
            <a:endParaRPr sz="3200">
              <a:latin typeface="Times New Roman"/>
              <a:cs typeface="Times New Roman"/>
            </a:endParaRPr>
          </a:p>
          <a:p>
            <a:pPr lvl="1" marL="899794" indent="-457834">
              <a:lnSpc>
                <a:spcPct val="100000"/>
              </a:lnSpc>
              <a:spcBef>
                <a:spcPts val="1880"/>
              </a:spcBef>
              <a:buFont typeface="Wingdings"/>
              <a:buChar char=""/>
              <a:tabLst>
                <a:tab pos="900430" algn="l"/>
              </a:tabLst>
            </a:pPr>
            <a:r>
              <a:rPr dirty="0" sz="3200">
                <a:latin typeface="Times New Roman"/>
                <a:cs typeface="Times New Roman"/>
              </a:rPr>
              <a:t>found in areas of wide altitudinal ranges (250 to 2,300</a:t>
            </a:r>
            <a:r>
              <a:rPr dirty="0" sz="3200" spc="-17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m).</a:t>
            </a:r>
            <a:endParaRPr sz="3200">
              <a:latin typeface="Times New Roman"/>
              <a:cs typeface="Times New Roman"/>
            </a:endParaRPr>
          </a:p>
          <a:p>
            <a:pPr marL="744855" marR="5080" indent="-457834">
              <a:lnSpc>
                <a:spcPct val="150000"/>
              </a:lnSpc>
              <a:spcBef>
                <a:spcPts val="155"/>
              </a:spcBef>
              <a:buFont typeface="Wingdings"/>
              <a:buChar char=""/>
              <a:tabLst>
                <a:tab pos="744855" algn="l"/>
                <a:tab pos="745490" algn="l"/>
              </a:tabLst>
            </a:pPr>
            <a:r>
              <a:rPr dirty="0" sz="3200">
                <a:latin typeface="Times New Roman"/>
                <a:cs typeface="Times New Roman"/>
              </a:rPr>
              <a:t>the </a:t>
            </a:r>
            <a:r>
              <a:rPr dirty="0" sz="3200" spc="-15">
                <a:latin typeface="Times New Roman"/>
                <a:cs typeface="Times New Roman"/>
              </a:rPr>
              <a:t>large </a:t>
            </a:r>
            <a:r>
              <a:rPr dirty="0" sz="3200">
                <a:latin typeface="Times New Roman"/>
                <a:cs typeface="Times New Roman"/>
              </a:rPr>
              <a:t>part </a:t>
            </a:r>
            <a:r>
              <a:rPr dirty="0" sz="3200" spc="-5">
                <a:latin typeface="Times New Roman"/>
                <a:cs typeface="Times New Roman"/>
              </a:rPr>
              <a:t>of this region is found </a:t>
            </a:r>
            <a:r>
              <a:rPr dirty="0" sz="3200">
                <a:latin typeface="Times New Roman"/>
                <a:cs typeface="Times New Roman"/>
              </a:rPr>
              <a:t>at a </a:t>
            </a:r>
            <a:r>
              <a:rPr dirty="0" sz="3200" spc="-5">
                <a:latin typeface="Times New Roman"/>
                <a:cs typeface="Times New Roman"/>
              </a:rPr>
              <a:t>lower </a:t>
            </a:r>
            <a:r>
              <a:rPr dirty="0" sz="3200">
                <a:latin typeface="Times New Roman"/>
                <a:cs typeface="Times New Roman"/>
              </a:rPr>
              <a:t>elevation and </a:t>
            </a:r>
            <a:r>
              <a:rPr dirty="0" sz="3200" spc="-10">
                <a:latin typeface="Times New Roman"/>
                <a:cs typeface="Times New Roman"/>
              </a:rPr>
              <a:t>in </a:t>
            </a:r>
            <a:r>
              <a:rPr dirty="0" sz="3200">
                <a:latin typeface="Times New Roman"/>
                <a:cs typeface="Times New Roman"/>
              </a:rPr>
              <a:t>a  drier</a:t>
            </a:r>
            <a:r>
              <a:rPr dirty="0" sz="3200" spc="-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environment.</a:t>
            </a:r>
            <a:endParaRPr sz="3200">
              <a:latin typeface="Times New Roman"/>
              <a:cs typeface="Times New Roman"/>
            </a:endParaRPr>
          </a:p>
          <a:p>
            <a:pPr marL="631190" indent="-457834">
              <a:lnSpc>
                <a:spcPct val="100000"/>
              </a:lnSpc>
              <a:spcBef>
                <a:spcPts val="1320"/>
              </a:spcBef>
              <a:buFont typeface="Wingdings"/>
              <a:buChar char=""/>
              <a:tabLst>
                <a:tab pos="631825" algn="l"/>
              </a:tabLst>
            </a:pPr>
            <a:r>
              <a:rPr dirty="0" sz="3200" spc="-20" b="1">
                <a:latin typeface="Times New Roman"/>
                <a:cs typeface="Times New Roman"/>
              </a:rPr>
              <a:t>Woodland </a:t>
            </a:r>
            <a:r>
              <a:rPr dirty="0" sz="3200" b="1">
                <a:latin typeface="Times New Roman"/>
                <a:cs typeface="Times New Roman"/>
              </a:rPr>
              <a:t>savannah</a:t>
            </a:r>
            <a:r>
              <a:rPr dirty="0" sz="3200" spc="-70" b="1">
                <a:latin typeface="Times New Roman"/>
                <a:cs typeface="Times New Roman"/>
              </a:rPr>
              <a:t> </a:t>
            </a:r>
            <a:r>
              <a:rPr dirty="0" sz="3200" spc="-10" b="1">
                <a:latin typeface="Times New Roman"/>
                <a:cs typeface="Times New Roman"/>
              </a:rPr>
              <a:t>regions</a:t>
            </a:r>
            <a:endParaRPr sz="3200">
              <a:latin typeface="Times New Roman"/>
              <a:cs typeface="Times New Roman"/>
            </a:endParaRPr>
          </a:p>
          <a:p>
            <a:pPr lvl="1" marL="744855" marR="645160" indent="-457834">
              <a:lnSpc>
                <a:spcPts val="3760"/>
              </a:lnSpc>
              <a:spcBef>
                <a:spcPts val="2415"/>
              </a:spcBef>
              <a:buFont typeface="Wingdings"/>
              <a:buChar char=""/>
              <a:tabLst>
                <a:tab pos="745490" algn="l"/>
              </a:tabLst>
            </a:pPr>
            <a:r>
              <a:rPr dirty="0" sz="3200" b="1" i="1">
                <a:latin typeface="Times New Roman"/>
                <a:cs typeface="Times New Roman"/>
              </a:rPr>
              <a:t>Juniper procera </a:t>
            </a:r>
            <a:r>
              <a:rPr dirty="0" sz="3200" i="1">
                <a:latin typeface="Times New Roman"/>
                <a:cs typeface="Times New Roman"/>
              </a:rPr>
              <a:t>(tid) </a:t>
            </a:r>
            <a:r>
              <a:rPr dirty="0" sz="3200">
                <a:latin typeface="Times New Roman"/>
                <a:cs typeface="Times New Roman"/>
              </a:rPr>
              <a:t>is dominant species for both the</a:t>
            </a:r>
            <a:r>
              <a:rPr dirty="0" sz="3200" spc="-1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Junipers  Forests and Junipers</a:t>
            </a:r>
            <a:r>
              <a:rPr dirty="0" sz="3200" spc="-105">
                <a:latin typeface="Times New Roman"/>
                <a:cs typeface="Times New Roman"/>
              </a:rPr>
              <a:t> </a:t>
            </a:r>
            <a:r>
              <a:rPr dirty="0" sz="3200" spc="-25">
                <a:latin typeface="Times New Roman"/>
                <a:cs typeface="Times New Roman"/>
              </a:rPr>
              <a:t>Woodlands.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3027" y="123926"/>
            <a:ext cx="11704955" cy="57931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624840" marR="5080" indent="-457200">
              <a:lnSpc>
                <a:spcPct val="150000"/>
              </a:lnSpc>
              <a:spcBef>
                <a:spcPts val="100"/>
              </a:spcBef>
              <a:buFont typeface="Wingdings"/>
              <a:buChar char=""/>
              <a:tabLst>
                <a:tab pos="625475" algn="l"/>
              </a:tabLst>
            </a:pPr>
            <a:r>
              <a:rPr dirty="0" sz="3200" b="1" i="1">
                <a:latin typeface="Times New Roman"/>
                <a:cs typeface="Times New Roman"/>
              </a:rPr>
              <a:t>Acacia </a:t>
            </a:r>
            <a:r>
              <a:rPr dirty="0" sz="3200" spc="-5" b="1" i="1">
                <a:latin typeface="Times New Roman"/>
                <a:cs typeface="Times New Roman"/>
              </a:rPr>
              <a:t>woodlands </a:t>
            </a:r>
            <a:r>
              <a:rPr dirty="0" sz="3200">
                <a:latin typeface="Times New Roman"/>
                <a:cs typeface="Times New Roman"/>
              </a:rPr>
              <a:t>are dominated by </a:t>
            </a:r>
            <a:r>
              <a:rPr dirty="0" sz="3200" spc="-5">
                <a:latin typeface="Times New Roman"/>
                <a:cs typeface="Times New Roman"/>
              </a:rPr>
              <a:t>both trees and </a:t>
            </a:r>
            <a:r>
              <a:rPr dirty="0" sz="3200">
                <a:latin typeface="Times New Roman"/>
                <a:cs typeface="Times New Roman"/>
              </a:rPr>
              <a:t>shrubs, which  belong </a:t>
            </a:r>
            <a:r>
              <a:rPr dirty="0" sz="3200" spc="-10">
                <a:latin typeface="Times New Roman"/>
                <a:cs typeface="Times New Roman"/>
              </a:rPr>
              <a:t>to </a:t>
            </a:r>
            <a:r>
              <a:rPr dirty="0" sz="3200">
                <a:latin typeface="Times New Roman"/>
                <a:cs typeface="Times New Roman"/>
              </a:rPr>
              <a:t>the same </a:t>
            </a:r>
            <a:r>
              <a:rPr dirty="0" sz="3200" spc="-5">
                <a:latin typeface="Times New Roman"/>
                <a:cs typeface="Times New Roman"/>
              </a:rPr>
              <a:t>genus </a:t>
            </a:r>
            <a:r>
              <a:rPr dirty="0" sz="3200">
                <a:latin typeface="Times New Roman"/>
                <a:cs typeface="Times New Roman"/>
              </a:rPr>
              <a:t>'Acacia'. </a:t>
            </a:r>
            <a:r>
              <a:rPr dirty="0" sz="3200" spc="-5">
                <a:latin typeface="Times New Roman"/>
                <a:cs typeface="Times New Roman"/>
              </a:rPr>
              <a:t>E.g. </a:t>
            </a:r>
            <a:r>
              <a:rPr dirty="0" sz="3200" b="1">
                <a:latin typeface="Times New Roman"/>
                <a:cs typeface="Times New Roman"/>
              </a:rPr>
              <a:t>Acacia etbaica </a:t>
            </a:r>
            <a:r>
              <a:rPr dirty="0" sz="3200" spc="-5" b="1" i="1">
                <a:latin typeface="Times New Roman"/>
                <a:cs typeface="Times New Roman"/>
              </a:rPr>
              <a:t>(</a:t>
            </a:r>
            <a:r>
              <a:rPr dirty="0" sz="3200" spc="-5" i="1">
                <a:latin typeface="Times New Roman"/>
                <a:cs typeface="Times New Roman"/>
              </a:rPr>
              <a:t>gra</a:t>
            </a:r>
            <a:r>
              <a:rPr dirty="0" sz="3200" spc="-5" b="1" i="1">
                <a:latin typeface="Times New Roman"/>
                <a:cs typeface="Times New Roman"/>
              </a:rPr>
              <a:t>r</a:t>
            </a:r>
            <a:r>
              <a:rPr dirty="0" sz="3200" spc="-5" b="1">
                <a:latin typeface="Times New Roman"/>
                <a:cs typeface="Times New Roman"/>
              </a:rPr>
              <a:t>),  </a:t>
            </a:r>
            <a:r>
              <a:rPr dirty="0" sz="3200" b="1">
                <a:latin typeface="Times New Roman"/>
                <a:cs typeface="Times New Roman"/>
              </a:rPr>
              <a:t>Acacia mellifera</a:t>
            </a:r>
            <a:r>
              <a:rPr dirty="0" sz="3200" spc="-40" b="1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(</a:t>
            </a:r>
            <a:r>
              <a:rPr dirty="0" sz="3200" i="1">
                <a:latin typeface="Times New Roman"/>
                <a:cs typeface="Times New Roman"/>
              </a:rPr>
              <a:t>Konte</a:t>
            </a:r>
            <a:r>
              <a:rPr dirty="0" sz="3200" b="1" i="1">
                <a:latin typeface="Times New Roman"/>
                <a:cs typeface="Times New Roman"/>
              </a:rPr>
              <a:t>r</a:t>
            </a:r>
            <a:r>
              <a:rPr dirty="0" sz="3200">
                <a:latin typeface="Times New Roman"/>
                <a:cs typeface="Times New Roman"/>
              </a:rPr>
              <a:t>).</a:t>
            </a:r>
            <a:endParaRPr sz="3200">
              <a:latin typeface="Times New Roman"/>
              <a:cs typeface="Times New Roman"/>
            </a:endParaRPr>
          </a:p>
          <a:p>
            <a:pPr marL="469900" marR="56515" indent="-457200">
              <a:lnSpc>
                <a:spcPct val="98900"/>
              </a:lnSpc>
              <a:spcBef>
                <a:spcPts val="935"/>
              </a:spcBef>
              <a:buFont typeface="Wingdings"/>
              <a:buChar char=""/>
              <a:tabLst>
                <a:tab pos="469900" algn="l"/>
              </a:tabLst>
            </a:pPr>
            <a:r>
              <a:rPr dirty="0" sz="3200" b="1" i="1">
                <a:latin typeface="Times New Roman"/>
                <a:cs typeface="Times New Roman"/>
              </a:rPr>
              <a:t>Mixed deciduous woodlands</a:t>
            </a:r>
            <a:r>
              <a:rPr dirty="0" sz="3200">
                <a:latin typeface="Times New Roman"/>
                <a:cs typeface="Times New Roman"/>
              </a:rPr>
              <a:t>: As the name implies, most of the</a:t>
            </a:r>
            <a:r>
              <a:rPr dirty="0" sz="3200" spc="-27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trees  in </a:t>
            </a:r>
            <a:r>
              <a:rPr dirty="0" sz="3200" b="1" i="1">
                <a:latin typeface="Times New Roman"/>
                <a:cs typeface="Times New Roman"/>
              </a:rPr>
              <a:t>mixed deciduous woodlands </a:t>
            </a:r>
            <a:r>
              <a:rPr dirty="0" sz="3200">
                <a:latin typeface="Times New Roman"/>
                <a:cs typeface="Times New Roman"/>
              </a:rPr>
              <a:t>shed their leaves during the dry  season</a:t>
            </a:r>
            <a:endParaRPr sz="3200">
              <a:latin typeface="Times New Roman"/>
              <a:cs typeface="Times New Roman"/>
            </a:endParaRPr>
          </a:p>
          <a:p>
            <a:pPr marL="452755" indent="-440690">
              <a:lnSpc>
                <a:spcPct val="100000"/>
              </a:lnSpc>
              <a:spcBef>
                <a:spcPts val="2150"/>
              </a:spcBef>
              <a:buAutoNum type="arabicParenR" startAt="4"/>
              <a:tabLst>
                <a:tab pos="453390" algn="l"/>
              </a:tabLst>
            </a:pPr>
            <a:r>
              <a:rPr dirty="0" sz="3200" b="1" i="1">
                <a:latin typeface="Times New Roman"/>
                <a:cs typeface="Times New Roman"/>
              </a:rPr>
              <a:t>Steppe and Semi Desert</a:t>
            </a:r>
            <a:r>
              <a:rPr dirty="0" sz="3200" spc="-45" b="1" i="1">
                <a:latin typeface="Times New Roman"/>
                <a:cs typeface="Times New Roman"/>
              </a:rPr>
              <a:t> </a:t>
            </a:r>
            <a:r>
              <a:rPr dirty="0" sz="3200" b="1" i="1">
                <a:latin typeface="Times New Roman"/>
                <a:cs typeface="Times New Roman"/>
              </a:rPr>
              <a:t>Regions:</a:t>
            </a:r>
            <a:endParaRPr sz="3200">
              <a:latin typeface="Times New Roman"/>
              <a:cs typeface="Times New Roman"/>
            </a:endParaRPr>
          </a:p>
          <a:p>
            <a:pPr lvl="1" marL="624840" marR="252729" indent="-457200">
              <a:lnSpc>
                <a:spcPts val="3760"/>
              </a:lnSpc>
              <a:spcBef>
                <a:spcPts val="2400"/>
              </a:spcBef>
              <a:buFont typeface="Wingdings"/>
              <a:buChar char=""/>
              <a:tabLst>
                <a:tab pos="625475" algn="l"/>
              </a:tabLst>
            </a:pPr>
            <a:r>
              <a:rPr dirty="0" sz="3200">
                <a:latin typeface="Times New Roman"/>
                <a:cs typeface="Times New Roman"/>
              </a:rPr>
              <a:t>are regions in the arid </a:t>
            </a:r>
            <a:r>
              <a:rPr dirty="0" sz="3200" spc="5">
                <a:latin typeface="Times New Roman"/>
                <a:cs typeface="Times New Roman"/>
              </a:rPr>
              <a:t>and </a:t>
            </a:r>
            <a:r>
              <a:rPr dirty="0" sz="3200">
                <a:latin typeface="Times New Roman"/>
                <a:cs typeface="Times New Roman"/>
              </a:rPr>
              <a:t>semi arid parts of the country where the  temperature is very high and the rainfall very</a:t>
            </a:r>
            <a:r>
              <a:rPr dirty="0" sz="3200" spc="-105">
                <a:latin typeface="Times New Roman"/>
                <a:cs typeface="Times New Roman"/>
              </a:rPr>
              <a:t> </a:t>
            </a:r>
            <a:r>
              <a:rPr dirty="0" sz="3200" spc="-50">
                <a:latin typeface="Times New Roman"/>
                <a:cs typeface="Times New Roman"/>
              </a:rPr>
              <a:t>low.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3527" y="144184"/>
            <a:ext cx="11231880" cy="6306185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505459" indent="-457834">
              <a:lnSpc>
                <a:spcPct val="100000"/>
              </a:lnSpc>
              <a:spcBef>
                <a:spcPts val="865"/>
              </a:spcBef>
              <a:buFont typeface="Wingdings"/>
              <a:buChar char=""/>
              <a:tabLst>
                <a:tab pos="506095" algn="l"/>
              </a:tabLst>
            </a:pPr>
            <a:r>
              <a:rPr dirty="0" sz="3200">
                <a:latin typeface="Times New Roman"/>
                <a:cs typeface="Times New Roman"/>
              </a:rPr>
              <a:t>are found at low elevations </a:t>
            </a:r>
            <a:r>
              <a:rPr dirty="0" sz="3200" i="1">
                <a:latin typeface="Times New Roman"/>
                <a:cs typeface="Times New Roman"/>
              </a:rPr>
              <a:t>100 </a:t>
            </a:r>
            <a:r>
              <a:rPr dirty="0" sz="3200">
                <a:latin typeface="Times New Roman"/>
                <a:cs typeface="Times New Roman"/>
              </a:rPr>
              <a:t>to </a:t>
            </a:r>
            <a:r>
              <a:rPr dirty="0" sz="3200" i="1">
                <a:latin typeface="Times New Roman"/>
                <a:cs typeface="Times New Roman"/>
              </a:rPr>
              <a:t>1,400</a:t>
            </a:r>
            <a:r>
              <a:rPr dirty="0" sz="3200" spc="-120" i="1">
                <a:latin typeface="Times New Roman"/>
                <a:cs typeface="Times New Roman"/>
              </a:rPr>
              <a:t> </a:t>
            </a:r>
            <a:r>
              <a:rPr dirty="0" sz="3200" spc="5">
                <a:latin typeface="Times New Roman"/>
                <a:cs typeface="Times New Roman"/>
              </a:rPr>
              <a:t>m</a:t>
            </a:r>
            <a:endParaRPr sz="3200">
              <a:latin typeface="Times New Roman"/>
              <a:cs typeface="Times New Roman"/>
            </a:endParaRPr>
          </a:p>
          <a:p>
            <a:pPr lvl="1" marL="631825" indent="-457834">
              <a:lnSpc>
                <a:spcPct val="100000"/>
              </a:lnSpc>
              <a:spcBef>
                <a:spcPts val="765"/>
              </a:spcBef>
              <a:buFont typeface="Wingdings"/>
              <a:buChar char=""/>
              <a:tabLst>
                <a:tab pos="631825" algn="l"/>
                <a:tab pos="632460" algn="l"/>
              </a:tabLst>
            </a:pPr>
            <a:r>
              <a:rPr dirty="0" sz="3200">
                <a:latin typeface="Times New Roman"/>
                <a:cs typeface="Times New Roman"/>
              </a:rPr>
              <a:t>semi-deserts at </a:t>
            </a:r>
            <a:r>
              <a:rPr dirty="0" sz="3200" i="1">
                <a:latin typeface="Times New Roman"/>
                <a:cs typeface="Times New Roman"/>
              </a:rPr>
              <a:t>130 meters </a:t>
            </a:r>
            <a:r>
              <a:rPr dirty="0" sz="3200">
                <a:latin typeface="Times New Roman"/>
                <a:cs typeface="Times New Roman"/>
              </a:rPr>
              <a:t>below sea level to 600</a:t>
            </a:r>
            <a:r>
              <a:rPr dirty="0" sz="3200" spc="-6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m</a:t>
            </a:r>
            <a:endParaRPr sz="3200">
              <a:latin typeface="Times New Roman"/>
              <a:cs typeface="Times New Roman"/>
            </a:endParaRPr>
          </a:p>
          <a:p>
            <a:pPr marL="469265" marR="5080" indent="-457200">
              <a:lnSpc>
                <a:spcPct val="98900"/>
              </a:lnSpc>
              <a:spcBef>
                <a:spcPts val="2555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dirty="0" sz="3200">
                <a:latin typeface="Times New Roman"/>
                <a:cs typeface="Times New Roman"/>
              </a:rPr>
              <a:t>xerophytic (drought-resisting plants) are the dominant</a:t>
            </a:r>
            <a:r>
              <a:rPr dirty="0" sz="3200" spc="-11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vegetations  (short shrubs, scattered tufts of grass species and a variety of  acacias</a:t>
            </a:r>
            <a:r>
              <a:rPr dirty="0" sz="3200" spc="-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etc.)</a:t>
            </a:r>
            <a:endParaRPr sz="3200">
              <a:latin typeface="Times New Roman"/>
              <a:cs typeface="Times New Roman"/>
            </a:endParaRPr>
          </a:p>
          <a:p>
            <a:pPr lvl="1" marL="1080135" indent="-457834">
              <a:lnSpc>
                <a:spcPct val="100000"/>
              </a:lnSpc>
              <a:spcBef>
                <a:spcPts val="475"/>
              </a:spcBef>
              <a:buFont typeface="Wingdings"/>
              <a:buChar char=""/>
              <a:tabLst>
                <a:tab pos="1080770" algn="l"/>
              </a:tabLst>
            </a:pPr>
            <a:r>
              <a:rPr dirty="0" sz="3200" b="1">
                <a:latin typeface="Times New Roman"/>
                <a:cs typeface="Times New Roman"/>
              </a:rPr>
              <a:t>Natural vegetation</a:t>
            </a:r>
            <a:r>
              <a:rPr dirty="0" sz="3200" spc="-7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Degradation</a:t>
            </a:r>
            <a:endParaRPr sz="3200">
              <a:latin typeface="Times New Roman"/>
              <a:cs typeface="Times New Roman"/>
            </a:endParaRPr>
          </a:p>
          <a:p>
            <a:pPr marL="631825" indent="-457834">
              <a:lnSpc>
                <a:spcPct val="100000"/>
              </a:lnSpc>
              <a:spcBef>
                <a:spcPts val="1340"/>
              </a:spcBef>
              <a:buFont typeface="Wingdings"/>
              <a:buChar char=""/>
              <a:tabLst>
                <a:tab pos="632460" algn="l"/>
              </a:tabLst>
            </a:pPr>
            <a:r>
              <a:rPr dirty="0" sz="3200">
                <a:latin typeface="Times New Roman"/>
                <a:cs typeface="Times New Roman"/>
              </a:rPr>
              <a:t>Major</a:t>
            </a:r>
            <a:r>
              <a:rPr dirty="0" sz="3200" spc="-1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causes:</a:t>
            </a:r>
            <a:endParaRPr sz="3200">
              <a:latin typeface="Times New Roman"/>
              <a:cs typeface="Times New Roman"/>
            </a:endParaRPr>
          </a:p>
          <a:p>
            <a:pPr lvl="1" marL="742950" indent="-343535">
              <a:lnSpc>
                <a:spcPct val="100000"/>
              </a:lnSpc>
              <a:spcBef>
                <a:spcPts val="2155"/>
              </a:spcBef>
              <a:buFont typeface="Symbol"/>
              <a:buChar char=""/>
              <a:tabLst>
                <a:tab pos="742315" algn="l"/>
                <a:tab pos="743585" algn="l"/>
              </a:tabLst>
            </a:pPr>
            <a:r>
              <a:rPr dirty="0" sz="3200">
                <a:latin typeface="Times New Roman"/>
                <a:cs typeface="Times New Roman"/>
              </a:rPr>
              <a:t>Clearing of forests for</a:t>
            </a:r>
            <a:r>
              <a:rPr dirty="0" sz="3200" spc="-7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cultivation</a:t>
            </a:r>
            <a:endParaRPr sz="3200">
              <a:latin typeface="Times New Roman"/>
              <a:cs typeface="Times New Roman"/>
            </a:endParaRPr>
          </a:p>
          <a:p>
            <a:pPr lvl="1" marL="742950" indent="-343535">
              <a:lnSpc>
                <a:spcPct val="100000"/>
              </a:lnSpc>
              <a:spcBef>
                <a:spcPts val="894"/>
              </a:spcBef>
              <a:buFont typeface="Symbol"/>
              <a:buChar char=""/>
              <a:tabLst>
                <a:tab pos="742315" algn="l"/>
                <a:tab pos="743585" algn="l"/>
              </a:tabLst>
            </a:pPr>
            <a:r>
              <a:rPr dirty="0" sz="3200" spc="-20">
                <a:latin typeface="Times New Roman"/>
                <a:cs typeface="Times New Roman"/>
              </a:rPr>
              <a:t>Timber </a:t>
            </a:r>
            <a:r>
              <a:rPr dirty="0" sz="3200">
                <a:latin typeface="Times New Roman"/>
                <a:cs typeface="Times New Roman"/>
              </a:rPr>
              <a:t>exploitation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practices</a:t>
            </a:r>
            <a:endParaRPr sz="3200">
              <a:latin typeface="Times New Roman"/>
              <a:cs typeface="Times New Roman"/>
            </a:endParaRPr>
          </a:p>
          <a:p>
            <a:pPr lvl="1" marL="742950" indent="-343535">
              <a:lnSpc>
                <a:spcPct val="100000"/>
              </a:lnSpc>
              <a:spcBef>
                <a:spcPts val="2220"/>
              </a:spcBef>
              <a:buFont typeface="Symbol"/>
              <a:buChar char=""/>
              <a:tabLst>
                <a:tab pos="742315" algn="l"/>
                <a:tab pos="743585" algn="l"/>
              </a:tabLst>
            </a:pPr>
            <a:r>
              <a:rPr dirty="0" sz="3200">
                <a:latin typeface="Times New Roman"/>
                <a:cs typeface="Times New Roman"/>
              </a:rPr>
              <a:t>Charcoal burning </a:t>
            </a:r>
            <a:r>
              <a:rPr dirty="0" sz="3200" spc="5">
                <a:latin typeface="Times New Roman"/>
                <a:cs typeface="Times New Roman"/>
              </a:rPr>
              <a:t>and </a:t>
            </a:r>
            <a:r>
              <a:rPr dirty="0" sz="3200">
                <a:latin typeface="Times New Roman"/>
                <a:cs typeface="Times New Roman"/>
              </a:rPr>
              <a:t>cutting for</a:t>
            </a:r>
            <a:r>
              <a:rPr dirty="0" sz="3200" spc="-11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fuel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0291" y="280162"/>
            <a:ext cx="11292205" cy="625602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469900" marR="545465" indent="-457834">
              <a:lnSpc>
                <a:spcPts val="3760"/>
              </a:lnSpc>
              <a:spcBef>
                <a:spcPts val="295"/>
              </a:spcBef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dirty="0" sz="3200">
                <a:latin typeface="Times New Roman"/>
                <a:cs typeface="Times New Roman"/>
              </a:rPr>
              <a:t>Expansion of settlements both rural and urban, and clearing</a:t>
            </a:r>
            <a:r>
              <a:rPr dirty="0" sz="3200" spc="-16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for  construction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etc.</a:t>
            </a:r>
            <a:endParaRPr sz="32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2155"/>
              </a:spcBef>
              <a:buFont typeface="Wingdings"/>
              <a:buChar char=""/>
              <a:tabLst>
                <a:tab pos="470534" algn="l"/>
              </a:tabLst>
            </a:pPr>
            <a:r>
              <a:rPr dirty="0" sz="3200" b="1">
                <a:latin typeface="Times New Roman"/>
                <a:cs typeface="Times New Roman"/>
              </a:rPr>
              <a:t>Natural </a:t>
            </a:r>
            <a:r>
              <a:rPr dirty="0" sz="3200" spc="-30" b="1">
                <a:latin typeface="Times New Roman"/>
                <a:cs typeface="Times New Roman"/>
              </a:rPr>
              <a:t>Vegetation</a:t>
            </a:r>
            <a:r>
              <a:rPr dirty="0" sz="3200" spc="-14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Conservation</a:t>
            </a:r>
            <a:endParaRPr sz="3200">
              <a:latin typeface="Times New Roman"/>
              <a:cs typeface="Times New Roman"/>
            </a:endParaRPr>
          </a:p>
          <a:p>
            <a:pPr lvl="1" marL="594360" indent="-457834">
              <a:lnSpc>
                <a:spcPct val="100000"/>
              </a:lnSpc>
              <a:spcBef>
                <a:spcPts val="2240"/>
              </a:spcBef>
              <a:buFont typeface="Wingdings"/>
              <a:buChar char=""/>
              <a:tabLst>
                <a:tab pos="594995" algn="l"/>
              </a:tabLst>
            </a:pPr>
            <a:r>
              <a:rPr dirty="0" sz="3200">
                <a:latin typeface="Times New Roman"/>
                <a:cs typeface="Times New Roman"/>
              </a:rPr>
              <a:t>is simply protection and management of</a:t>
            </a:r>
            <a:r>
              <a:rPr dirty="0" sz="3200" spc="-1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biodiversity</a:t>
            </a:r>
            <a:endParaRPr sz="32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2075"/>
              </a:spcBef>
              <a:buFont typeface="Wingdings"/>
              <a:buChar char=""/>
              <a:tabLst>
                <a:tab pos="470534" algn="l"/>
              </a:tabLst>
            </a:pPr>
            <a:r>
              <a:rPr dirty="0" sz="3200">
                <a:latin typeface="Times New Roman"/>
                <a:cs typeface="Times New Roman"/>
              </a:rPr>
              <a:t>There are three main approaches of biodiversity</a:t>
            </a:r>
            <a:r>
              <a:rPr dirty="0" sz="3200" spc="-6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conservation:</a:t>
            </a:r>
            <a:endParaRPr sz="3200">
              <a:latin typeface="Times New Roman"/>
              <a:cs typeface="Times New Roman"/>
            </a:endParaRPr>
          </a:p>
          <a:p>
            <a:pPr marL="371475" marR="5080" indent="-343535">
              <a:lnSpc>
                <a:spcPct val="150100"/>
              </a:lnSpc>
              <a:spcBef>
                <a:spcPts val="80"/>
              </a:spcBef>
              <a:buFont typeface="Symbol"/>
              <a:buChar char=""/>
              <a:tabLst>
                <a:tab pos="371475" algn="l"/>
                <a:tab pos="372110" algn="l"/>
                <a:tab pos="2456180" algn="l"/>
                <a:tab pos="4203065" algn="l"/>
                <a:tab pos="5248910" algn="l"/>
                <a:tab pos="6656705" algn="l"/>
                <a:tab pos="8775700" algn="l"/>
                <a:tab pos="10295255" algn="l"/>
              </a:tabLst>
            </a:pPr>
            <a:r>
              <a:rPr dirty="0" sz="3200" b="1" i="1">
                <a:latin typeface="Times New Roman"/>
                <a:cs typeface="Times New Roman"/>
              </a:rPr>
              <a:t>Protect</a:t>
            </a:r>
            <a:r>
              <a:rPr dirty="0" sz="3200" spc="-10" b="1" i="1">
                <a:latin typeface="Times New Roman"/>
                <a:cs typeface="Times New Roman"/>
              </a:rPr>
              <a:t>i</a:t>
            </a:r>
            <a:r>
              <a:rPr dirty="0" sz="3200" b="1" i="1">
                <a:latin typeface="Times New Roman"/>
                <a:cs typeface="Times New Roman"/>
              </a:rPr>
              <a:t>o</a:t>
            </a:r>
            <a:r>
              <a:rPr dirty="0" sz="3200" spc="-15" b="1" i="1">
                <a:latin typeface="Times New Roman"/>
                <a:cs typeface="Times New Roman"/>
              </a:rPr>
              <a:t>n</a:t>
            </a:r>
            <a:r>
              <a:rPr dirty="0" sz="3200" b="1" i="1">
                <a:latin typeface="Times New Roman"/>
                <a:cs typeface="Times New Roman"/>
              </a:rPr>
              <a:t>:</a:t>
            </a:r>
            <a:r>
              <a:rPr dirty="0" sz="3200" b="1" i="1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P</a:t>
            </a:r>
            <a:r>
              <a:rPr dirty="0" sz="3200" spc="-20">
                <a:latin typeface="Times New Roman"/>
                <a:cs typeface="Times New Roman"/>
              </a:rPr>
              <a:t>r</a:t>
            </a:r>
            <a:r>
              <a:rPr dirty="0" sz="3200">
                <a:latin typeface="Times New Roman"/>
                <a:cs typeface="Times New Roman"/>
              </a:rPr>
              <a:t>otected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ar</a:t>
            </a:r>
            <a:r>
              <a:rPr dirty="0" sz="3200" spc="-20">
                <a:latin typeface="Times New Roman"/>
                <a:cs typeface="Times New Roman"/>
              </a:rPr>
              <a:t>e</a:t>
            </a:r>
            <a:r>
              <a:rPr dirty="0" sz="3200">
                <a:latin typeface="Times New Roman"/>
                <a:cs typeface="Times New Roman"/>
              </a:rPr>
              <a:t>as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incl</a:t>
            </a:r>
            <a:r>
              <a:rPr dirty="0" sz="3200" spc="-20">
                <a:latin typeface="Times New Roman"/>
                <a:cs typeface="Times New Roman"/>
              </a:rPr>
              <a:t>u</a:t>
            </a:r>
            <a:r>
              <a:rPr dirty="0" sz="3200">
                <a:latin typeface="Times New Roman"/>
                <a:cs typeface="Times New Roman"/>
              </a:rPr>
              <a:t>de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sanc</a:t>
            </a:r>
            <a:r>
              <a:rPr dirty="0" sz="3200" spc="-15">
                <a:latin typeface="Times New Roman"/>
                <a:cs typeface="Times New Roman"/>
              </a:rPr>
              <a:t>t</a:t>
            </a:r>
            <a:r>
              <a:rPr dirty="0" sz="3200">
                <a:latin typeface="Times New Roman"/>
                <a:cs typeface="Times New Roman"/>
              </a:rPr>
              <a:t>uaries,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nati</a:t>
            </a:r>
            <a:r>
              <a:rPr dirty="0" sz="3200" spc="-20">
                <a:latin typeface="Times New Roman"/>
                <a:cs typeface="Times New Roman"/>
              </a:rPr>
              <a:t>o</a:t>
            </a:r>
            <a:r>
              <a:rPr dirty="0" sz="3200">
                <a:latin typeface="Times New Roman"/>
                <a:cs typeface="Times New Roman"/>
              </a:rPr>
              <a:t>nal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parks,  </a:t>
            </a:r>
            <a:r>
              <a:rPr dirty="0" sz="3200" spc="5">
                <a:latin typeface="Times New Roman"/>
                <a:cs typeface="Times New Roman"/>
              </a:rPr>
              <a:t>and </a:t>
            </a:r>
            <a:r>
              <a:rPr dirty="0" sz="3200">
                <a:latin typeface="Times New Roman"/>
                <a:cs typeface="Times New Roman"/>
              </a:rPr>
              <a:t>community conservation</a:t>
            </a:r>
            <a:r>
              <a:rPr dirty="0" sz="3200" spc="-8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areas.</a:t>
            </a:r>
            <a:endParaRPr sz="3200">
              <a:latin typeface="Times New Roman"/>
              <a:cs typeface="Times New Roman"/>
            </a:endParaRPr>
          </a:p>
          <a:p>
            <a:pPr marL="485775" indent="-458470">
              <a:lnSpc>
                <a:spcPct val="100000"/>
              </a:lnSpc>
              <a:spcBef>
                <a:spcPts val="1645"/>
              </a:spcBef>
              <a:buFont typeface="Wingdings"/>
              <a:buChar char=""/>
              <a:tabLst>
                <a:tab pos="485775" algn="l"/>
                <a:tab pos="486409" algn="l"/>
              </a:tabLst>
            </a:pPr>
            <a:r>
              <a:rPr dirty="0" sz="3200" b="1" i="1">
                <a:latin typeface="Times New Roman"/>
                <a:cs typeface="Times New Roman"/>
              </a:rPr>
              <a:t>Sustainable forest</a:t>
            </a:r>
            <a:r>
              <a:rPr dirty="0" sz="3200" spc="-40" b="1" i="1">
                <a:latin typeface="Times New Roman"/>
                <a:cs typeface="Times New Roman"/>
              </a:rPr>
              <a:t> </a:t>
            </a:r>
            <a:r>
              <a:rPr dirty="0" sz="3200" b="1" i="1">
                <a:latin typeface="Times New Roman"/>
                <a:cs typeface="Times New Roman"/>
              </a:rPr>
              <a:t>management</a:t>
            </a:r>
            <a:endParaRPr sz="3200">
              <a:latin typeface="Times New Roman"/>
              <a:cs typeface="Times New Roman"/>
            </a:endParaRPr>
          </a:p>
          <a:p>
            <a:pPr marL="514350" indent="-457834">
              <a:lnSpc>
                <a:spcPct val="100000"/>
              </a:lnSpc>
              <a:spcBef>
                <a:spcPts val="2420"/>
              </a:spcBef>
              <a:buFont typeface="Wingdings"/>
              <a:buChar char=""/>
              <a:tabLst>
                <a:tab pos="514350" algn="l"/>
                <a:tab pos="514984" algn="l"/>
              </a:tabLst>
            </a:pPr>
            <a:r>
              <a:rPr dirty="0" sz="3200" b="1" i="1">
                <a:latin typeface="Times New Roman"/>
                <a:cs typeface="Times New Roman"/>
              </a:rPr>
              <a:t>Restoration or</a:t>
            </a:r>
            <a:r>
              <a:rPr dirty="0" sz="3200" spc="-30" b="1" i="1">
                <a:latin typeface="Times New Roman"/>
                <a:cs typeface="Times New Roman"/>
              </a:rPr>
              <a:t> </a:t>
            </a:r>
            <a:r>
              <a:rPr dirty="0" sz="3200" b="1" i="1">
                <a:latin typeface="Times New Roman"/>
                <a:cs typeface="Times New Roman"/>
              </a:rPr>
              <a:t>rehabilitation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5576" y="385165"/>
            <a:ext cx="11395710" cy="5532755"/>
          </a:xfrm>
          <a:prstGeom prst="rect">
            <a:avLst/>
          </a:prstGeom>
        </p:spPr>
        <p:txBody>
          <a:bodyPr wrap="square" lIns="0" tIns="120014" rIns="0" bIns="0" rtlCol="0" vert="horz">
            <a:spAutoFit/>
          </a:bodyPr>
          <a:lstStyle/>
          <a:p>
            <a:pPr algn="just" marL="469900" indent="-457200">
              <a:lnSpc>
                <a:spcPct val="100000"/>
              </a:lnSpc>
              <a:spcBef>
                <a:spcPts val="944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z="3200" spc="-15" b="1">
                <a:latin typeface="Times New Roman"/>
                <a:cs typeface="Times New Roman"/>
              </a:rPr>
              <a:t>Wild </a:t>
            </a:r>
            <a:r>
              <a:rPr dirty="0" sz="3200" b="1">
                <a:latin typeface="Times New Roman"/>
                <a:cs typeface="Times New Roman"/>
              </a:rPr>
              <a:t>Life/wild animals in</a:t>
            </a:r>
            <a:r>
              <a:rPr dirty="0" sz="3200" spc="-4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Ethiopia:</a:t>
            </a:r>
            <a:endParaRPr sz="3200">
              <a:latin typeface="Times New Roman"/>
              <a:cs typeface="Times New Roman"/>
            </a:endParaRPr>
          </a:p>
          <a:p>
            <a:pPr algn="just" lvl="1" marL="539750" marR="482600" indent="-457834">
              <a:lnSpc>
                <a:spcPts val="3760"/>
              </a:lnSpc>
              <a:spcBef>
                <a:spcPts val="1045"/>
              </a:spcBef>
              <a:buFont typeface="Wingdings"/>
              <a:buChar char=""/>
              <a:tabLst>
                <a:tab pos="540385" algn="l"/>
              </a:tabLst>
            </a:pPr>
            <a:r>
              <a:rPr dirty="0" sz="3200">
                <a:latin typeface="Times New Roman"/>
                <a:cs typeface="Times New Roman"/>
              </a:rPr>
              <a:t>Ethiopia is one of the few countries in the world, which</a:t>
            </a:r>
            <a:r>
              <a:rPr dirty="0" sz="3200" spc="-1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possess  unique and characteristic fauna with a high level of</a:t>
            </a:r>
            <a:r>
              <a:rPr dirty="0" sz="3200" spc="-1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endemicity</a:t>
            </a:r>
            <a:endParaRPr sz="3200">
              <a:latin typeface="Times New Roman"/>
              <a:cs typeface="Times New Roman"/>
            </a:endParaRPr>
          </a:p>
          <a:p>
            <a:pPr algn="just" marL="539750" indent="-457834">
              <a:lnSpc>
                <a:spcPct val="100000"/>
              </a:lnSpc>
              <a:spcBef>
                <a:spcPts val="1880"/>
              </a:spcBef>
              <a:buFont typeface="Wingdings"/>
              <a:buChar char=""/>
              <a:tabLst>
                <a:tab pos="540385" algn="l"/>
              </a:tabLst>
            </a:pPr>
            <a:r>
              <a:rPr dirty="0" sz="3200">
                <a:latin typeface="Times New Roman"/>
                <a:cs typeface="Times New Roman"/>
              </a:rPr>
              <a:t>279 mammalian species of which 31 are</a:t>
            </a:r>
            <a:r>
              <a:rPr dirty="0" sz="3200" spc="-8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endemic</a:t>
            </a:r>
            <a:endParaRPr sz="3200">
              <a:latin typeface="Times New Roman"/>
              <a:cs typeface="Times New Roman"/>
            </a:endParaRPr>
          </a:p>
          <a:p>
            <a:pPr algn="just" marL="469900" marR="5080" indent="-457200">
              <a:lnSpc>
                <a:spcPct val="150000"/>
              </a:lnSpc>
              <a:spcBef>
                <a:spcPts val="1350"/>
              </a:spcBef>
              <a:buFont typeface="Wingdings"/>
              <a:buChar char=""/>
              <a:tabLst>
                <a:tab pos="469900" algn="l"/>
              </a:tabLst>
            </a:pPr>
            <a:r>
              <a:rPr dirty="0" sz="3200">
                <a:latin typeface="Times New Roman"/>
                <a:cs typeface="Times New Roman"/>
              </a:rPr>
              <a:t>require </a:t>
            </a:r>
            <a:r>
              <a:rPr dirty="0" sz="3200" spc="-10">
                <a:latin typeface="Times New Roman"/>
                <a:cs typeface="Times New Roman"/>
              </a:rPr>
              <a:t>urgent </a:t>
            </a:r>
            <a:r>
              <a:rPr dirty="0" sz="3200" spc="-5">
                <a:latin typeface="Times New Roman"/>
                <a:cs typeface="Times New Roman"/>
              </a:rPr>
              <a:t>conservation action </a:t>
            </a:r>
            <a:r>
              <a:rPr dirty="0" sz="3200">
                <a:latin typeface="Times New Roman"/>
                <a:cs typeface="Times New Roman"/>
              </a:rPr>
              <a:t>for </a:t>
            </a:r>
            <a:r>
              <a:rPr dirty="0" sz="3200" spc="-60">
                <a:latin typeface="Times New Roman"/>
                <a:cs typeface="Times New Roman"/>
              </a:rPr>
              <a:t>Walia </a:t>
            </a:r>
            <a:r>
              <a:rPr dirty="0" sz="3200" spc="-5">
                <a:latin typeface="Times New Roman"/>
                <a:cs typeface="Times New Roman"/>
              </a:rPr>
              <a:t>Ibex (Capra </a:t>
            </a:r>
            <a:r>
              <a:rPr dirty="0" sz="3200">
                <a:latin typeface="Times New Roman"/>
                <a:cs typeface="Times New Roman"/>
              </a:rPr>
              <a:t>walie),  Gelada Baboon </a:t>
            </a:r>
            <a:r>
              <a:rPr dirty="0" sz="3200" spc="-5">
                <a:latin typeface="Times New Roman"/>
                <a:cs typeface="Times New Roman"/>
              </a:rPr>
              <a:t>(Theropithecus </a:t>
            </a:r>
            <a:r>
              <a:rPr dirty="0" sz="3200">
                <a:latin typeface="Times New Roman"/>
                <a:cs typeface="Times New Roman"/>
              </a:rPr>
              <a:t>gelada), </a:t>
            </a:r>
            <a:r>
              <a:rPr dirty="0" sz="3200" spc="-5">
                <a:latin typeface="Times New Roman"/>
                <a:cs typeface="Times New Roman"/>
              </a:rPr>
              <a:t>Mountain </a:t>
            </a:r>
            <a:r>
              <a:rPr dirty="0" sz="3200">
                <a:latin typeface="Times New Roman"/>
                <a:cs typeface="Times New Roman"/>
              </a:rPr>
              <a:t>Nyala  </a:t>
            </a:r>
            <a:r>
              <a:rPr dirty="0" sz="3200" spc="-10">
                <a:latin typeface="Times New Roman"/>
                <a:cs typeface="Times New Roman"/>
              </a:rPr>
              <a:t>(Tragelaphus </a:t>
            </a:r>
            <a:r>
              <a:rPr dirty="0" sz="3200">
                <a:latin typeface="Times New Roman"/>
                <a:cs typeface="Times New Roman"/>
              </a:rPr>
              <a:t>buxtoni), Ethiopian </a:t>
            </a:r>
            <a:r>
              <a:rPr dirty="0" sz="3200" spc="-65">
                <a:latin typeface="Times New Roman"/>
                <a:cs typeface="Times New Roman"/>
              </a:rPr>
              <a:t>Wolf </a:t>
            </a:r>
            <a:r>
              <a:rPr dirty="0" sz="3200" spc="-5">
                <a:latin typeface="Times New Roman"/>
                <a:cs typeface="Times New Roman"/>
              </a:rPr>
              <a:t>(Canis </a:t>
            </a:r>
            <a:r>
              <a:rPr dirty="0" sz="3200">
                <a:latin typeface="Times New Roman"/>
                <a:cs typeface="Times New Roman"/>
              </a:rPr>
              <a:t>simensis), </a:t>
            </a:r>
            <a:r>
              <a:rPr dirty="0" sz="3200" spc="-25">
                <a:latin typeface="Times New Roman"/>
                <a:cs typeface="Times New Roman"/>
              </a:rPr>
              <a:t>Starck’s  </a:t>
            </a:r>
            <a:r>
              <a:rPr dirty="0" sz="3200">
                <a:latin typeface="Times New Roman"/>
                <a:cs typeface="Times New Roman"/>
              </a:rPr>
              <a:t>Hare (Lepus</a:t>
            </a:r>
            <a:r>
              <a:rPr dirty="0" sz="3200" spc="-1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starcki).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5589" y="378713"/>
            <a:ext cx="11501120" cy="553593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469265" marR="111125" indent="-457200">
              <a:lnSpc>
                <a:spcPts val="3760"/>
              </a:lnSpc>
              <a:spcBef>
                <a:spcPts val="295"/>
              </a:spcBef>
              <a:buFont typeface="Wingdings"/>
              <a:buChar char=""/>
              <a:tabLst>
                <a:tab pos="469900" algn="l"/>
              </a:tabLst>
            </a:pPr>
            <a:r>
              <a:rPr dirty="0" sz="3200" spc="-20">
                <a:latin typeface="Times New Roman"/>
                <a:cs typeface="Times New Roman"/>
              </a:rPr>
              <a:t>Generally, </a:t>
            </a:r>
            <a:r>
              <a:rPr dirty="0" sz="3200">
                <a:latin typeface="Times New Roman"/>
                <a:cs typeface="Times New Roman"/>
              </a:rPr>
              <a:t>the main wild life concentrations in the country occur</a:t>
            </a:r>
            <a:r>
              <a:rPr dirty="0" sz="3200" spc="-1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in  the southern and western</a:t>
            </a:r>
            <a:r>
              <a:rPr dirty="0" sz="3200" spc="-7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parts.</a:t>
            </a:r>
            <a:endParaRPr sz="32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2045"/>
              </a:spcBef>
              <a:buFont typeface="Wingdings"/>
              <a:buChar char=""/>
              <a:tabLst>
                <a:tab pos="469900" algn="l"/>
              </a:tabLst>
            </a:pPr>
            <a:r>
              <a:rPr dirty="0" sz="3200">
                <a:latin typeface="Times New Roman"/>
                <a:cs typeface="Times New Roman"/>
              </a:rPr>
              <a:t>wild animals in Ethiopia can be classified into</a:t>
            </a:r>
            <a:r>
              <a:rPr dirty="0" sz="3200" spc="-11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five:</a:t>
            </a:r>
            <a:endParaRPr sz="3200">
              <a:latin typeface="Times New Roman"/>
              <a:cs typeface="Times New Roman"/>
            </a:endParaRPr>
          </a:p>
          <a:p>
            <a:pPr algn="just" lvl="1" marL="222250" marR="883919">
              <a:lnSpc>
                <a:spcPts val="3760"/>
              </a:lnSpc>
              <a:spcBef>
                <a:spcPts val="2405"/>
              </a:spcBef>
              <a:buAutoNum type="arabicParenR"/>
              <a:tabLst>
                <a:tab pos="663575" algn="l"/>
              </a:tabLst>
            </a:pPr>
            <a:r>
              <a:rPr dirty="0" sz="3200">
                <a:latin typeface="Times New Roman"/>
                <a:cs typeface="Times New Roman"/>
              </a:rPr>
              <a:t>Common wild animals (those animals that are found in</a:t>
            </a:r>
            <a:r>
              <a:rPr dirty="0" sz="3200" spc="-1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many  parts of the country (e.g.</a:t>
            </a:r>
            <a:r>
              <a:rPr dirty="0" sz="3200" spc="-70">
                <a:latin typeface="Times New Roman"/>
                <a:cs typeface="Times New Roman"/>
              </a:rPr>
              <a:t> </a:t>
            </a:r>
            <a:r>
              <a:rPr dirty="0" sz="3200" spc="5" i="1">
                <a:latin typeface="Times New Roman"/>
                <a:cs typeface="Times New Roman"/>
              </a:rPr>
              <a:t>hyenas)</a:t>
            </a:r>
            <a:endParaRPr sz="3200">
              <a:latin typeface="Times New Roman"/>
              <a:cs typeface="Times New Roman"/>
            </a:endParaRPr>
          </a:p>
          <a:p>
            <a:pPr algn="just" lvl="1" marL="222250" marR="5080">
              <a:lnSpc>
                <a:spcPct val="150000"/>
              </a:lnSpc>
              <a:spcBef>
                <a:spcPts val="2580"/>
              </a:spcBef>
              <a:buAutoNum type="arabicParenR"/>
              <a:tabLst>
                <a:tab pos="765175" algn="l"/>
              </a:tabLst>
            </a:pPr>
            <a:r>
              <a:rPr dirty="0" sz="3200">
                <a:latin typeface="Times New Roman"/>
                <a:cs typeface="Times New Roman"/>
              </a:rPr>
              <a:t>Game (lowland) </a:t>
            </a:r>
            <a:r>
              <a:rPr dirty="0" sz="3200" spc="-5">
                <a:latin typeface="Times New Roman"/>
                <a:cs typeface="Times New Roman"/>
              </a:rPr>
              <a:t>animal, (which include </a:t>
            </a:r>
            <a:r>
              <a:rPr dirty="0" sz="3200">
                <a:latin typeface="Times New Roman"/>
                <a:cs typeface="Times New Roman"/>
              </a:rPr>
              <a:t>many </a:t>
            </a:r>
            <a:r>
              <a:rPr dirty="0" sz="3200" spc="-15" i="1">
                <a:latin typeface="Times New Roman"/>
                <a:cs typeface="Times New Roman"/>
              </a:rPr>
              <a:t>herbivores </a:t>
            </a:r>
            <a:r>
              <a:rPr dirty="0" sz="3200" i="1">
                <a:latin typeface="Times New Roman"/>
                <a:cs typeface="Times New Roman"/>
              </a:rPr>
              <a:t>like  </a:t>
            </a:r>
            <a:r>
              <a:rPr dirty="0" sz="3200" spc="-5" i="1">
                <a:latin typeface="Times New Roman"/>
                <a:cs typeface="Times New Roman"/>
              </a:rPr>
              <a:t>giraffes, </a:t>
            </a:r>
            <a:r>
              <a:rPr dirty="0" sz="3200" i="1">
                <a:latin typeface="Times New Roman"/>
                <a:cs typeface="Times New Roman"/>
              </a:rPr>
              <a:t>wild asses, zebras etc. </a:t>
            </a:r>
            <a:r>
              <a:rPr dirty="0" sz="3200" spc="-5" i="1">
                <a:latin typeface="Times New Roman"/>
                <a:cs typeface="Times New Roman"/>
              </a:rPr>
              <a:t>and </a:t>
            </a:r>
            <a:r>
              <a:rPr dirty="0" sz="3200" spc="-15" i="1">
                <a:latin typeface="Times New Roman"/>
                <a:cs typeface="Times New Roman"/>
              </a:rPr>
              <a:t>carnivores </a:t>
            </a:r>
            <a:r>
              <a:rPr dirty="0" sz="3200" i="1">
                <a:latin typeface="Times New Roman"/>
                <a:cs typeface="Times New Roman"/>
              </a:rPr>
              <a:t>like lions, </a:t>
            </a:r>
            <a:r>
              <a:rPr dirty="0" sz="3200" spc="-20" i="1">
                <a:latin typeface="Times New Roman"/>
                <a:cs typeface="Times New Roman"/>
              </a:rPr>
              <a:t>leopards,  </a:t>
            </a:r>
            <a:r>
              <a:rPr dirty="0" sz="3200" spc="5" i="1">
                <a:latin typeface="Times New Roman"/>
                <a:cs typeface="Times New Roman"/>
              </a:rPr>
              <a:t>and</a:t>
            </a:r>
            <a:r>
              <a:rPr dirty="0" sz="3200" spc="-20" i="1">
                <a:latin typeface="Times New Roman"/>
                <a:cs typeface="Times New Roman"/>
              </a:rPr>
              <a:t> </a:t>
            </a:r>
            <a:r>
              <a:rPr dirty="0" sz="3200" i="1">
                <a:latin typeface="Times New Roman"/>
                <a:cs typeface="Times New Roman"/>
              </a:rPr>
              <a:t>cheetahs</a:t>
            </a:r>
            <a:r>
              <a:rPr dirty="0" sz="3200">
                <a:latin typeface="Times New Roman"/>
                <a:cs typeface="Times New Roman"/>
              </a:rPr>
              <a:t>)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0006" y="628269"/>
            <a:ext cx="1034097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b="0">
                <a:solidFill>
                  <a:srgbClr val="000000"/>
                </a:solidFill>
                <a:latin typeface="Times New Roman"/>
                <a:cs typeface="Times New Roman"/>
              </a:rPr>
              <a:t>3) </a:t>
            </a:r>
            <a:r>
              <a:rPr dirty="0" spc="-30" b="0">
                <a:solidFill>
                  <a:srgbClr val="000000"/>
                </a:solidFill>
                <a:latin typeface="Times New Roman"/>
                <a:cs typeface="Times New Roman"/>
              </a:rPr>
              <a:t>Tree </a:t>
            </a:r>
            <a:r>
              <a:rPr dirty="0" b="0">
                <a:solidFill>
                  <a:srgbClr val="000000"/>
                </a:solidFill>
                <a:latin typeface="Times New Roman"/>
                <a:cs typeface="Times New Roman"/>
              </a:rPr>
              <a:t>animals or arboreals (which include </a:t>
            </a:r>
            <a:r>
              <a:rPr dirty="0" b="0" i="1">
                <a:solidFill>
                  <a:srgbClr val="000000"/>
                </a:solidFill>
                <a:latin typeface="Times New Roman"/>
                <a:cs typeface="Times New Roman"/>
              </a:rPr>
              <a:t>monkeys,</a:t>
            </a:r>
            <a:r>
              <a:rPr dirty="0" spc="-105" b="0" i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b="0" i="1">
                <a:solidFill>
                  <a:srgbClr val="000000"/>
                </a:solidFill>
                <a:latin typeface="Times New Roman"/>
                <a:cs typeface="Times New Roman"/>
              </a:rPr>
              <a:t>baboons</a:t>
            </a:r>
            <a:r>
              <a:rPr dirty="0" b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5790" y="1198826"/>
            <a:ext cx="11549380" cy="4810760"/>
          </a:xfrm>
          <a:prstGeom prst="rect">
            <a:avLst/>
          </a:prstGeom>
        </p:spPr>
        <p:txBody>
          <a:bodyPr wrap="square" lIns="0" tIns="167005" rIns="0" bIns="0" rtlCol="0" vert="horz">
            <a:spAutoFit/>
          </a:bodyPr>
          <a:lstStyle/>
          <a:p>
            <a:pPr marL="582295" indent="-366395">
              <a:lnSpc>
                <a:spcPct val="100000"/>
              </a:lnSpc>
              <a:spcBef>
                <a:spcPts val="1315"/>
              </a:spcBef>
              <a:buAutoNum type="arabicParenR" startAt="4"/>
              <a:tabLst>
                <a:tab pos="582930" algn="l"/>
              </a:tabLst>
            </a:pPr>
            <a:r>
              <a:rPr dirty="0" sz="2800" spc="-5">
                <a:latin typeface="Times New Roman"/>
                <a:cs typeface="Times New Roman"/>
              </a:rPr>
              <a:t>A variety </a:t>
            </a:r>
            <a:r>
              <a:rPr dirty="0" sz="2800">
                <a:latin typeface="Times New Roman"/>
                <a:cs typeface="Times New Roman"/>
              </a:rPr>
              <a:t>of </a:t>
            </a:r>
            <a:r>
              <a:rPr dirty="0" sz="2800" spc="-25" i="1">
                <a:latin typeface="Times New Roman"/>
                <a:cs typeface="Times New Roman"/>
              </a:rPr>
              <a:t>birds </a:t>
            </a:r>
            <a:r>
              <a:rPr dirty="0" sz="2800" spc="-5">
                <a:latin typeface="Times New Roman"/>
                <a:cs typeface="Times New Roman"/>
              </a:rPr>
              <a:t>in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Rift </a:t>
            </a:r>
            <a:r>
              <a:rPr dirty="0" sz="2800" spc="-55">
                <a:latin typeface="Times New Roman"/>
                <a:cs typeface="Times New Roman"/>
              </a:rPr>
              <a:t>Valley</a:t>
            </a:r>
            <a:r>
              <a:rPr dirty="0" sz="2800" spc="-19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lakes</a:t>
            </a:r>
            <a:endParaRPr sz="2800">
              <a:latin typeface="Times New Roman"/>
              <a:cs typeface="Times New Roman"/>
            </a:endParaRPr>
          </a:p>
          <a:p>
            <a:pPr marL="132080" marR="271145">
              <a:lnSpc>
                <a:spcPct val="98900"/>
              </a:lnSpc>
              <a:spcBef>
                <a:spcPts val="1450"/>
              </a:spcBef>
              <a:buAutoNum type="arabicParenR" startAt="4"/>
              <a:tabLst>
                <a:tab pos="573405" algn="l"/>
              </a:tabLst>
            </a:pPr>
            <a:r>
              <a:rPr dirty="0" sz="3200">
                <a:latin typeface="Times New Roman"/>
                <a:cs typeface="Times New Roman"/>
              </a:rPr>
              <a:t>Rare animals (</a:t>
            </a:r>
            <a:r>
              <a:rPr dirty="0" sz="3200" i="1">
                <a:latin typeface="Times New Roman"/>
                <a:cs typeface="Times New Roman"/>
              </a:rPr>
              <a:t>gelada baboon and Semien fox</a:t>
            </a:r>
            <a:r>
              <a:rPr dirty="0" sz="3200">
                <a:latin typeface="Times New Roman"/>
                <a:cs typeface="Times New Roman"/>
              </a:rPr>
              <a:t>) scattered in  highlands; walia- ibex </a:t>
            </a:r>
            <a:r>
              <a:rPr dirty="0" sz="3200" spc="-10">
                <a:latin typeface="Times New Roman"/>
                <a:cs typeface="Times New Roman"/>
              </a:rPr>
              <a:t>in </a:t>
            </a:r>
            <a:r>
              <a:rPr dirty="0" sz="3200">
                <a:latin typeface="Times New Roman"/>
                <a:cs typeface="Times New Roman"/>
              </a:rPr>
              <a:t>the Semien Massifs, Nyala in the Arsi</a:t>
            </a:r>
            <a:r>
              <a:rPr dirty="0" sz="3200" spc="-2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Bale  massifs</a:t>
            </a:r>
            <a:endParaRPr sz="3200">
              <a:latin typeface="Times New Roman"/>
              <a:cs typeface="Times New Roman"/>
            </a:endParaRPr>
          </a:p>
          <a:p>
            <a:pPr lvl="1" marL="856615" indent="-457834">
              <a:lnSpc>
                <a:spcPct val="100000"/>
              </a:lnSpc>
              <a:spcBef>
                <a:spcPts val="2150"/>
              </a:spcBef>
              <a:buFont typeface="Wingdings"/>
              <a:buChar char=""/>
              <a:tabLst>
                <a:tab pos="857250" algn="l"/>
              </a:tabLst>
            </a:pPr>
            <a:r>
              <a:rPr dirty="0" sz="3200" spc="-10" b="1">
                <a:latin typeface="Times New Roman"/>
                <a:cs typeface="Times New Roman"/>
              </a:rPr>
              <a:t>Wildlife </a:t>
            </a:r>
            <a:r>
              <a:rPr dirty="0" sz="3200" b="1">
                <a:latin typeface="Times New Roman"/>
                <a:cs typeface="Times New Roman"/>
              </a:rPr>
              <a:t>Conservation:</a:t>
            </a:r>
            <a:endParaRPr sz="3200">
              <a:latin typeface="Times New Roman"/>
              <a:cs typeface="Times New Roman"/>
            </a:endParaRPr>
          </a:p>
          <a:p>
            <a:pPr marL="673735" marR="5080" indent="-457200">
              <a:lnSpc>
                <a:spcPts val="3760"/>
              </a:lnSpc>
              <a:spcBef>
                <a:spcPts val="975"/>
              </a:spcBef>
              <a:buFont typeface="Wingdings"/>
              <a:buChar char=""/>
              <a:tabLst>
                <a:tab pos="674370" algn="l"/>
              </a:tabLst>
            </a:pPr>
            <a:r>
              <a:rPr dirty="0" sz="3200">
                <a:latin typeface="Times New Roman"/>
                <a:cs typeface="Times New Roman"/>
              </a:rPr>
              <a:t>importance of wildlife can be categorized as ecological,</a:t>
            </a:r>
            <a:r>
              <a:rPr dirty="0" sz="3200" spc="-9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economic,  </a:t>
            </a:r>
            <a:r>
              <a:rPr dirty="0" sz="3200" spc="-15">
                <a:latin typeface="Times New Roman"/>
                <a:cs typeface="Times New Roman"/>
              </a:rPr>
              <a:t>investigatory, </a:t>
            </a:r>
            <a:r>
              <a:rPr dirty="0" sz="3200">
                <a:latin typeface="Times New Roman"/>
                <a:cs typeface="Times New Roman"/>
              </a:rPr>
              <a:t>conservation of biological diversities</a:t>
            </a:r>
            <a:r>
              <a:rPr dirty="0" sz="3200" spc="-1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etc.</a:t>
            </a:r>
            <a:endParaRPr sz="32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930"/>
              </a:spcBef>
              <a:buFont typeface="Wingdings"/>
              <a:buChar char=""/>
              <a:tabLst>
                <a:tab pos="469900" algn="l"/>
              </a:tabLst>
            </a:pPr>
            <a:r>
              <a:rPr dirty="0" sz="3200">
                <a:latin typeface="Times New Roman"/>
                <a:cs typeface="Times New Roman"/>
              </a:rPr>
              <a:t>National Parks of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Ethiopia: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3811" y="440562"/>
            <a:ext cx="11139805" cy="52343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latin typeface="Times New Roman"/>
                <a:cs typeface="Times New Roman"/>
              </a:rPr>
              <a:t>3) Area-Circumference</a:t>
            </a:r>
            <a:r>
              <a:rPr dirty="0" sz="2800" spc="-13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ratio:</a:t>
            </a:r>
            <a:endParaRPr sz="2800">
              <a:latin typeface="Times New Roman"/>
              <a:cs typeface="Times New Roman"/>
            </a:endParaRPr>
          </a:p>
          <a:p>
            <a:pPr marL="469900" marR="220345" indent="-457200">
              <a:lnSpc>
                <a:spcPts val="3300"/>
              </a:lnSpc>
              <a:spcBef>
                <a:spcPts val="2315"/>
              </a:spcBef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dirty="0" sz="2800" spc="-5">
                <a:latin typeface="Times New Roman"/>
                <a:cs typeface="Times New Roman"/>
              </a:rPr>
              <a:t>It compares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area of the </a:t>
            </a:r>
            <a:r>
              <a:rPr dirty="0" sz="2800">
                <a:latin typeface="Times New Roman"/>
                <a:cs typeface="Times New Roman"/>
              </a:rPr>
              <a:t>country </a:t>
            </a:r>
            <a:r>
              <a:rPr dirty="0" sz="2800" spc="-5">
                <a:latin typeface="Times New Roman"/>
                <a:cs typeface="Times New Roman"/>
              </a:rPr>
              <a:t>with the circumference of a circle that  passes touching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extreme </a:t>
            </a:r>
            <a:r>
              <a:rPr dirty="0" sz="2800">
                <a:latin typeface="Times New Roman"/>
                <a:cs typeface="Times New Roman"/>
              </a:rPr>
              <a:t>points </a:t>
            </a:r>
            <a:r>
              <a:rPr dirty="0" sz="2800" spc="-5">
                <a:latin typeface="Times New Roman"/>
                <a:cs typeface="Times New Roman"/>
              </a:rPr>
              <a:t>on the boundary of the</a:t>
            </a:r>
            <a:r>
              <a:rPr dirty="0" sz="2800" spc="-45">
                <a:latin typeface="Times New Roman"/>
                <a:cs typeface="Times New Roman"/>
              </a:rPr>
              <a:t> </a:t>
            </a:r>
            <a:r>
              <a:rPr dirty="0" sz="2800" spc="-25">
                <a:latin typeface="Times New Roman"/>
                <a:cs typeface="Times New Roman"/>
              </a:rPr>
              <a:t>country.</a:t>
            </a:r>
            <a:endParaRPr sz="2800">
              <a:latin typeface="Times New Roman"/>
              <a:cs typeface="Times New Roman"/>
            </a:endParaRPr>
          </a:p>
          <a:p>
            <a:pPr lvl="1" marL="737235" indent="-457834">
              <a:lnSpc>
                <a:spcPct val="100000"/>
              </a:lnSpc>
              <a:spcBef>
                <a:spcPts val="2420"/>
              </a:spcBef>
              <a:buFont typeface="Wingdings"/>
              <a:buChar char=""/>
              <a:tabLst>
                <a:tab pos="737235" algn="l"/>
                <a:tab pos="737870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</a:t>
            </a:r>
            <a:r>
              <a:rPr dirty="0" sz="2800">
                <a:latin typeface="Times New Roman"/>
                <a:cs typeface="Times New Roman"/>
              </a:rPr>
              <a:t>higher the </a:t>
            </a:r>
            <a:r>
              <a:rPr dirty="0" sz="2800" spc="-5">
                <a:latin typeface="Times New Roman"/>
                <a:cs typeface="Times New Roman"/>
              </a:rPr>
              <a:t>A/C ratio,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greater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degree </a:t>
            </a:r>
            <a:r>
              <a:rPr dirty="0" sz="2800">
                <a:latin typeface="Times New Roman"/>
                <a:cs typeface="Times New Roman"/>
              </a:rPr>
              <a:t>of</a:t>
            </a:r>
            <a:r>
              <a:rPr dirty="0" sz="2800" spc="-17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compactness.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50">
              <a:latin typeface="Times New Roman"/>
              <a:cs typeface="Times New Roman"/>
            </a:endParaRPr>
          </a:p>
          <a:p>
            <a:pPr marL="377825" indent="-365760">
              <a:lnSpc>
                <a:spcPct val="100000"/>
              </a:lnSpc>
              <a:buAutoNum type="arabicParenR" startAt="4"/>
              <a:tabLst>
                <a:tab pos="378460" algn="l"/>
              </a:tabLst>
            </a:pPr>
            <a:r>
              <a:rPr dirty="0" sz="2800" spc="-5">
                <a:latin typeface="Times New Roman"/>
                <a:cs typeface="Times New Roman"/>
              </a:rPr>
              <a:t>Area-Area </a:t>
            </a:r>
            <a:r>
              <a:rPr dirty="0" sz="2800" spc="-55">
                <a:latin typeface="Times New Roman"/>
                <a:cs typeface="Times New Roman"/>
              </a:rPr>
              <a:t>(A/A’)</a:t>
            </a:r>
            <a:r>
              <a:rPr dirty="0" sz="2800" spc="3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ratio: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Times New Roman"/>
              <a:buAutoNum type="arabicParenR" startAt="4"/>
            </a:pPr>
            <a:endParaRPr sz="2650">
              <a:latin typeface="Times New Roman"/>
              <a:cs typeface="Times New Roman"/>
            </a:endParaRPr>
          </a:p>
          <a:p>
            <a:pPr lvl="1" marL="603250" marR="5080" indent="-457200">
              <a:lnSpc>
                <a:spcPts val="3300"/>
              </a:lnSpc>
              <a:buFont typeface="Wingdings"/>
              <a:buChar char=""/>
              <a:tabLst>
                <a:tab pos="603250" algn="l"/>
                <a:tab pos="603885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ratio of the actual area of a </a:t>
            </a:r>
            <a:r>
              <a:rPr dirty="0" sz="2800">
                <a:latin typeface="Times New Roman"/>
                <a:cs typeface="Times New Roman"/>
              </a:rPr>
              <a:t>country </a:t>
            </a:r>
            <a:r>
              <a:rPr dirty="0" sz="2800" spc="-5">
                <a:latin typeface="Times New Roman"/>
                <a:cs typeface="Times New Roman"/>
              </a:rPr>
              <a:t>to the smallest </a:t>
            </a:r>
            <a:r>
              <a:rPr dirty="0" sz="2800">
                <a:latin typeface="Times New Roman"/>
                <a:cs typeface="Times New Roman"/>
              </a:rPr>
              <a:t>possible inscribing  </a:t>
            </a:r>
            <a:r>
              <a:rPr dirty="0" sz="2800" spc="-5">
                <a:latin typeface="Times New Roman"/>
                <a:cs typeface="Times New Roman"/>
              </a:rPr>
              <a:t>circle</a:t>
            </a:r>
            <a:endParaRPr sz="28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Wingdings"/>
              <a:buChar char=""/>
            </a:pPr>
            <a:endParaRPr sz="2900">
              <a:latin typeface="Times New Roman"/>
              <a:cs typeface="Times New Roman"/>
            </a:endParaRPr>
          </a:p>
          <a:p>
            <a:pPr lvl="2" marL="737235" indent="-457834">
              <a:lnSpc>
                <a:spcPct val="100000"/>
              </a:lnSpc>
              <a:buFont typeface="Wingdings"/>
              <a:buChar char=""/>
              <a:tabLst>
                <a:tab pos="737235" algn="l"/>
                <a:tab pos="737870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nearer the ratio to 1, the more compact </a:t>
            </a:r>
            <a:r>
              <a:rPr dirty="0" sz="2800">
                <a:latin typeface="Times New Roman"/>
                <a:cs typeface="Times New Roman"/>
              </a:rPr>
              <a:t>the country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is.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013396" y="169545"/>
          <a:ext cx="10450830" cy="65195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6600"/>
                <a:gridCol w="4687570"/>
                <a:gridCol w="2548889"/>
                <a:gridCol w="1325245"/>
                <a:gridCol w="1134109"/>
              </a:tblGrid>
              <a:tr h="588137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S.n</a:t>
                      </a:r>
                      <a:r>
                        <a:rPr dirty="0" u="sng"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o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Name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Region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400" spc="-40">
                          <a:latin typeface="Times New Roman"/>
                          <a:cs typeface="Times New Roman"/>
                        </a:rPr>
                        <a:t>Year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 est.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Area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14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sq.km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1813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Kafeta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Shiraro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Tigray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8514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1999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397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5000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1813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Semien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 Mountains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Amhara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8704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400" spc="5">
                          <a:latin typeface="Times New Roman"/>
                          <a:cs typeface="Times New Roman"/>
                        </a:rPr>
                        <a:t>1959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587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400" spc="5">
                          <a:latin typeface="Times New Roman"/>
                          <a:cs typeface="Times New Roman"/>
                        </a:rPr>
                        <a:t>412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1813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Alatish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Amhara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1813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Bahir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Dar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Blue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Nile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River</a:t>
                      </a:r>
                      <a:r>
                        <a:rPr dirty="0" sz="14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Millennium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Amhara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8514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400" spc="5">
                          <a:latin typeface="Times New Roman"/>
                          <a:cs typeface="Times New Roman"/>
                        </a:rPr>
                        <a:t>2008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397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400" spc="5">
                          <a:latin typeface="Times New Roman"/>
                          <a:cs typeface="Times New Roman"/>
                        </a:rPr>
                        <a:t>4729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1813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Borena</a:t>
                      </a:r>
                      <a:r>
                        <a:rPr dirty="0" sz="14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Saynt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Amhara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8514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2008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397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4325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1813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Yangudi-Rassa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Afar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8704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400" spc="5">
                          <a:latin typeface="Times New Roman"/>
                          <a:cs typeface="Times New Roman"/>
                        </a:rPr>
                        <a:t>1969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714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400" spc="5">
                          <a:latin typeface="Times New Roman"/>
                          <a:cs typeface="Times New Roman"/>
                        </a:rPr>
                        <a:t>4731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1813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400" spc="-30">
                          <a:latin typeface="Times New Roman"/>
                          <a:cs typeface="Times New Roman"/>
                        </a:rPr>
                        <a:t>Awash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Oromiya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1400" spc="-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Afar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8514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400" spc="5">
                          <a:latin typeface="Times New Roman"/>
                          <a:cs typeface="Times New Roman"/>
                        </a:rPr>
                        <a:t>1958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270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400" spc="5">
                          <a:latin typeface="Times New Roman"/>
                          <a:cs typeface="Times New Roman"/>
                        </a:rPr>
                        <a:t>756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1813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Dati</a:t>
                      </a:r>
                      <a:r>
                        <a:rPr dirty="0" sz="14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Wolel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950594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400" spc="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400" spc="-2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8514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400" spc="5">
                          <a:latin typeface="Times New Roman"/>
                          <a:cs typeface="Times New Roman"/>
                        </a:rPr>
                        <a:t>2010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397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400" spc="5">
                          <a:latin typeface="Times New Roman"/>
                          <a:cs typeface="Times New Roman"/>
                        </a:rPr>
                        <a:t>1031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1813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Bale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Mountains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950594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400" spc="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400" spc="-2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8514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400" spc="5">
                          <a:latin typeface="Times New Roman"/>
                          <a:cs typeface="Times New Roman"/>
                        </a:rPr>
                        <a:t>1962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397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400" spc="5">
                          <a:latin typeface="Times New Roman"/>
                          <a:cs typeface="Times New Roman"/>
                        </a:rPr>
                        <a:t>2200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1813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400" spc="5">
                          <a:latin typeface="Times New Roman"/>
                          <a:cs typeface="Times New Roman"/>
                        </a:rPr>
                        <a:t>10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400" spc="-20">
                          <a:latin typeface="Times New Roman"/>
                          <a:cs typeface="Times New Roman"/>
                        </a:rPr>
                        <a:t>Yabello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950594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400" spc="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400" spc="-2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8514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400" spc="5">
                          <a:latin typeface="Times New Roman"/>
                          <a:cs typeface="Times New Roman"/>
                        </a:rPr>
                        <a:t>1978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397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400" spc="5">
                          <a:latin typeface="Times New Roman"/>
                          <a:cs typeface="Times New Roman"/>
                        </a:rPr>
                        <a:t>1500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1813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11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Abijata</a:t>
                      </a:r>
                      <a:r>
                        <a:rPr dirty="0" sz="14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Shala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950594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400" spc="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400" spc="-2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8704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400" spc="5">
                          <a:latin typeface="Times New Roman"/>
                          <a:cs typeface="Times New Roman"/>
                        </a:rPr>
                        <a:t>1963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587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400" spc="5">
                          <a:latin typeface="Times New Roman"/>
                          <a:cs typeface="Times New Roman"/>
                        </a:rPr>
                        <a:t>887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1813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400" spc="5">
                          <a:latin typeface="Times New Roman"/>
                          <a:cs typeface="Times New Roman"/>
                        </a:rPr>
                        <a:t>12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Arsi</a:t>
                      </a:r>
                      <a:r>
                        <a:rPr dirty="0" sz="14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Mountains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950594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400" spc="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400" spc="-2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8704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400" spc="5">
                          <a:latin typeface="Times New Roman"/>
                          <a:cs typeface="Times New Roman"/>
                        </a:rPr>
                        <a:t>2012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1813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 spc="5">
                          <a:latin typeface="Times New Roman"/>
                          <a:cs typeface="Times New Roman"/>
                        </a:rPr>
                        <a:t>13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Geralle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Somali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8704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 spc="5">
                          <a:latin typeface="Times New Roman"/>
                          <a:cs typeface="Times New Roman"/>
                        </a:rPr>
                        <a:t>1998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714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 spc="5">
                          <a:latin typeface="Times New Roman"/>
                          <a:cs typeface="Times New Roman"/>
                        </a:rPr>
                        <a:t>3558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1813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14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Gambella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918844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400" spc="-3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bella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8704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1966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397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4650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1813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 spc="5">
                          <a:latin typeface="Times New Roman"/>
                          <a:cs typeface="Times New Roman"/>
                        </a:rPr>
                        <a:t>15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Nechsar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52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SNNPR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8704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 spc="5">
                          <a:latin typeface="Times New Roman"/>
                          <a:cs typeface="Times New Roman"/>
                        </a:rPr>
                        <a:t>1966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587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 spc="5">
                          <a:latin typeface="Times New Roman"/>
                          <a:cs typeface="Times New Roman"/>
                        </a:rPr>
                        <a:t>514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1813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 spc="5">
                          <a:latin typeface="Times New Roman"/>
                          <a:cs typeface="Times New Roman"/>
                        </a:rPr>
                        <a:t>16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Omo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52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SNNPR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851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 spc="5">
                          <a:latin typeface="Times New Roman"/>
                          <a:cs typeface="Times New Roman"/>
                        </a:rPr>
                        <a:t>1959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397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 spc="5">
                          <a:latin typeface="Times New Roman"/>
                          <a:cs typeface="Times New Roman"/>
                        </a:rPr>
                        <a:t>3566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1813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 spc="5">
                          <a:latin typeface="Times New Roman"/>
                          <a:cs typeface="Times New Roman"/>
                        </a:rPr>
                        <a:t>17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Mago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52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SNNPR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851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 spc="5">
                          <a:latin typeface="Times New Roman"/>
                          <a:cs typeface="Times New Roman"/>
                        </a:rPr>
                        <a:t>1974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397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 spc="5">
                          <a:latin typeface="Times New Roman"/>
                          <a:cs typeface="Times New Roman"/>
                        </a:rPr>
                        <a:t>1947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1863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18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Maze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4604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SNNPR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851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1997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587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202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1813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 spc="5">
                          <a:latin typeface="Times New Roman"/>
                          <a:cs typeface="Times New Roman"/>
                        </a:rPr>
                        <a:t>19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Gibe</a:t>
                      </a:r>
                      <a:r>
                        <a:rPr dirty="0" sz="14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Sheleko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84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SNNPR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8704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 spc="5">
                          <a:latin typeface="Times New Roman"/>
                          <a:cs typeface="Times New Roman"/>
                        </a:rPr>
                        <a:t>2001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587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 spc="5">
                          <a:latin typeface="Times New Roman"/>
                          <a:cs typeface="Times New Roman"/>
                        </a:rPr>
                        <a:t>248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1813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 spc="5">
                          <a:latin typeface="Times New Roman"/>
                          <a:cs typeface="Times New Roman"/>
                        </a:rPr>
                        <a:t>20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Loka</a:t>
                      </a:r>
                      <a:r>
                        <a:rPr dirty="0" sz="140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Abaya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52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SNNPR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8704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 spc="5">
                          <a:latin typeface="Times New Roman"/>
                          <a:cs typeface="Times New Roman"/>
                        </a:rPr>
                        <a:t>2001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587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 spc="5">
                          <a:latin typeface="Times New Roman"/>
                          <a:cs typeface="Times New Roman"/>
                        </a:rPr>
                        <a:t>500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1813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 spc="5">
                          <a:latin typeface="Times New Roman"/>
                          <a:cs typeface="Times New Roman"/>
                        </a:rPr>
                        <a:t>21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Chabra</a:t>
                      </a:r>
                      <a:r>
                        <a:rPr dirty="0" sz="14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Churchura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52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SNNPR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851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 spc="5">
                          <a:latin typeface="Times New Roman"/>
                          <a:cs typeface="Times New Roman"/>
                        </a:rPr>
                        <a:t>1997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52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1190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5135" y="421589"/>
            <a:ext cx="11765915" cy="51892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664210" indent="-457834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664845" algn="l"/>
              </a:tabLst>
            </a:pPr>
            <a:r>
              <a:rPr dirty="0" sz="3200">
                <a:latin typeface="Times New Roman"/>
                <a:cs typeface="Times New Roman"/>
              </a:rPr>
              <a:t>Some of the national parks are unique in </a:t>
            </a:r>
            <a:r>
              <a:rPr dirty="0" sz="3200" spc="-5">
                <a:latin typeface="Times New Roman"/>
                <a:cs typeface="Times New Roman"/>
              </a:rPr>
              <a:t>their </a:t>
            </a:r>
            <a:r>
              <a:rPr dirty="0" sz="3200">
                <a:latin typeface="Times New Roman"/>
                <a:cs typeface="Times New Roman"/>
              </a:rPr>
              <a:t>wild</a:t>
            </a:r>
            <a:r>
              <a:rPr dirty="0" sz="3200" spc="-1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animals:</a:t>
            </a:r>
            <a:endParaRPr sz="3200">
              <a:latin typeface="Times New Roman"/>
              <a:cs typeface="Times New Roman"/>
            </a:endParaRPr>
          </a:p>
          <a:p>
            <a:pPr marL="156845" marR="5080">
              <a:lnSpc>
                <a:spcPct val="150100"/>
              </a:lnSpc>
              <a:spcBef>
                <a:spcPts val="1815"/>
              </a:spcBef>
              <a:buAutoNum type="arabicParenR"/>
              <a:tabLst>
                <a:tab pos="810895" algn="l"/>
                <a:tab pos="811530" algn="l"/>
                <a:tab pos="3744595" algn="l"/>
                <a:tab pos="4916805" algn="l"/>
                <a:tab pos="6698615" algn="l"/>
                <a:tab pos="7827009" algn="l"/>
                <a:tab pos="8413750" algn="l"/>
                <a:tab pos="11097260" algn="l"/>
              </a:tabLst>
            </a:pPr>
            <a:r>
              <a:rPr dirty="0" sz="3200" b="1" i="1">
                <a:latin typeface="Times New Roman"/>
                <a:cs typeface="Times New Roman"/>
              </a:rPr>
              <a:t>Abiyat</a:t>
            </a:r>
            <a:r>
              <a:rPr dirty="0" sz="3200" spc="-10" b="1" i="1">
                <a:latin typeface="Times New Roman"/>
                <a:cs typeface="Times New Roman"/>
              </a:rPr>
              <a:t>ta</a:t>
            </a:r>
            <a:r>
              <a:rPr dirty="0" sz="3200" b="1" i="1">
                <a:latin typeface="Times New Roman"/>
                <a:cs typeface="Times New Roman"/>
              </a:rPr>
              <a:t>-</a:t>
            </a:r>
            <a:r>
              <a:rPr dirty="0" sz="3200" b="1" i="1">
                <a:latin typeface="Times New Roman"/>
                <a:cs typeface="Times New Roman"/>
              </a:rPr>
              <a:t>S</a:t>
            </a:r>
            <a:r>
              <a:rPr dirty="0" sz="3200" spc="-30" b="1" i="1">
                <a:latin typeface="Times New Roman"/>
                <a:cs typeface="Times New Roman"/>
              </a:rPr>
              <a:t>h</a:t>
            </a:r>
            <a:r>
              <a:rPr dirty="0" sz="3200" b="1" i="1">
                <a:latin typeface="Times New Roman"/>
                <a:cs typeface="Times New Roman"/>
              </a:rPr>
              <a:t>a</a:t>
            </a:r>
            <a:r>
              <a:rPr dirty="0" sz="3200" spc="-10" b="1" i="1">
                <a:latin typeface="Times New Roman"/>
                <a:cs typeface="Times New Roman"/>
              </a:rPr>
              <a:t>l</a:t>
            </a:r>
            <a:r>
              <a:rPr dirty="0" sz="3200" b="1" i="1">
                <a:latin typeface="Times New Roman"/>
                <a:cs typeface="Times New Roman"/>
              </a:rPr>
              <a:t>la</a:t>
            </a:r>
            <a:r>
              <a:rPr dirty="0" sz="3200" b="1" i="1">
                <a:latin typeface="Times New Roman"/>
                <a:cs typeface="Times New Roman"/>
              </a:rPr>
              <a:t>	</a:t>
            </a:r>
            <a:r>
              <a:rPr dirty="0" sz="3200" spc="-20" b="1" i="1">
                <a:latin typeface="Times New Roman"/>
                <a:cs typeface="Times New Roman"/>
              </a:rPr>
              <a:t>l</a:t>
            </a:r>
            <a:r>
              <a:rPr dirty="0" sz="3200" b="1" i="1">
                <a:latin typeface="Times New Roman"/>
                <a:cs typeface="Times New Roman"/>
              </a:rPr>
              <a:t>akes</a:t>
            </a:r>
            <a:r>
              <a:rPr dirty="0" sz="3200" b="1" i="1">
                <a:latin typeface="Times New Roman"/>
                <a:cs typeface="Times New Roman"/>
              </a:rPr>
              <a:t>	</a:t>
            </a:r>
            <a:r>
              <a:rPr dirty="0" sz="3200" b="1" i="1">
                <a:latin typeface="Times New Roman"/>
                <a:cs typeface="Times New Roman"/>
              </a:rPr>
              <a:t>Nat</a:t>
            </a:r>
            <a:r>
              <a:rPr dirty="0" sz="3200" spc="-15" b="1" i="1">
                <a:latin typeface="Times New Roman"/>
                <a:cs typeface="Times New Roman"/>
              </a:rPr>
              <a:t>i</a:t>
            </a:r>
            <a:r>
              <a:rPr dirty="0" sz="3200" b="1" i="1">
                <a:latin typeface="Times New Roman"/>
                <a:cs typeface="Times New Roman"/>
              </a:rPr>
              <a:t>o</a:t>
            </a:r>
            <a:r>
              <a:rPr dirty="0" sz="3200" spc="-15" b="1" i="1">
                <a:latin typeface="Times New Roman"/>
                <a:cs typeface="Times New Roman"/>
              </a:rPr>
              <a:t>n</a:t>
            </a:r>
            <a:r>
              <a:rPr dirty="0" sz="3200" b="1" i="1">
                <a:latin typeface="Times New Roman"/>
                <a:cs typeface="Times New Roman"/>
              </a:rPr>
              <a:t>al</a:t>
            </a:r>
            <a:r>
              <a:rPr dirty="0" sz="3200" b="1" i="1">
                <a:latin typeface="Times New Roman"/>
                <a:cs typeface="Times New Roman"/>
              </a:rPr>
              <a:t>	</a:t>
            </a:r>
            <a:r>
              <a:rPr dirty="0" sz="3200" b="1" i="1">
                <a:latin typeface="Times New Roman"/>
                <a:cs typeface="Times New Roman"/>
              </a:rPr>
              <a:t>Park</a:t>
            </a:r>
            <a:r>
              <a:rPr dirty="0" sz="3200" b="1" i="1">
                <a:latin typeface="Times New Roman"/>
                <a:cs typeface="Times New Roman"/>
              </a:rPr>
              <a:t>	</a:t>
            </a:r>
            <a:r>
              <a:rPr dirty="0" sz="3200" spc="-5">
                <a:latin typeface="Times New Roman"/>
                <a:cs typeface="Times New Roman"/>
              </a:rPr>
              <a:t>i</a:t>
            </a:r>
            <a:r>
              <a:rPr dirty="0" sz="3200">
                <a:latin typeface="Times New Roman"/>
                <a:cs typeface="Times New Roman"/>
              </a:rPr>
              <a:t>s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pr</a:t>
            </a:r>
            <a:r>
              <a:rPr dirty="0" sz="3200" spc="-20">
                <a:latin typeface="Times New Roman"/>
                <a:cs typeface="Times New Roman"/>
              </a:rPr>
              <a:t>e</a:t>
            </a:r>
            <a:r>
              <a:rPr dirty="0" sz="3200">
                <a:latin typeface="Times New Roman"/>
                <a:cs typeface="Times New Roman"/>
              </a:rPr>
              <a:t>dom</a:t>
            </a:r>
            <a:r>
              <a:rPr dirty="0" sz="3200" spc="-20">
                <a:latin typeface="Times New Roman"/>
                <a:cs typeface="Times New Roman"/>
              </a:rPr>
              <a:t>i</a:t>
            </a:r>
            <a:r>
              <a:rPr dirty="0" sz="3200">
                <a:latin typeface="Times New Roman"/>
                <a:cs typeface="Times New Roman"/>
              </a:rPr>
              <a:t>nan</a:t>
            </a:r>
            <a:r>
              <a:rPr dirty="0" sz="3200" spc="-15">
                <a:latin typeface="Times New Roman"/>
                <a:cs typeface="Times New Roman"/>
              </a:rPr>
              <a:t>t</a:t>
            </a:r>
            <a:r>
              <a:rPr dirty="0" sz="3200">
                <a:latin typeface="Times New Roman"/>
                <a:cs typeface="Times New Roman"/>
              </a:rPr>
              <a:t>ly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bi</a:t>
            </a:r>
            <a:r>
              <a:rPr dirty="0" sz="3200" spc="-10">
                <a:latin typeface="Times New Roman"/>
                <a:cs typeface="Times New Roman"/>
              </a:rPr>
              <a:t>r</a:t>
            </a:r>
            <a:r>
              <a:rPr dirty="0" sz="3200">
                <a:latin typeface="Times New Roman"/>
                <a:cs typeface="Times New Roman"/>
              </a:rPr>
              <a:t>d  </a:t>
            </a:r>
            <a:r>
              <a:rPr dirty="0" sz="3200" spc="-20">
                <a:latin typeface="Times New Roman"/>
                <a:cs typeface="Times New Roman"/>
              </a:rPr>
              <a:t>sanctuary. </a:t>
            </a:r>
            <a:r>
              <a:rPr dirty="0" sz="3200">
                <a:latin typeface="Times New Roman"/>
                <a:cs typeface="Times New Roman"/>
              </a:rPr>
              <a:t>Important bird species include the flamingos </a:t>
            </a:r>
            <a:r>
              <a:rPr dirty="0" sz="3200" spc="5">
                <a:latin typeface="Times New Roman"/>
                <a:cs typeface="Times New Roman"/>
              </a:rPr>
              <a:t>and</a:t>
            </a:r>
            <a:r>
              <a:rPr dirty="0" sz="3200" spc="-9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pelicans.</a:t>
            </a:r>
            <a:endParaRPr sz="3200">
              <a:latin typeface="Times New Roman"/>
              <a:cs typeface="Times New Roman"/>
            </a:endParaRPr>
          </a:p>
          <a:p>
            <a:pPr marL="12700" marR="148590">
              <a:lnSpc>
                <a:spcPct val="150000"/>
              </a:lnSpc>
              <a:spcBef>
                <a:spcPts val="140"/>
              </a:spcBef>
              <a:buAutoNum type="arabicParenR"/>
              <a:tabLst>
                <a:tab pos="471805" algn="l"/>
              </a:tabLst>
            </a:pPr>
            <a:r>
              <a:rPr dirty="0" sz="3200" spc="-5" b="1" i="1">
                <a:latin typeface="Times New Roman"/>
                <a:cs typeface="Times New Roman"/>
              </a:rPr>
              <a:t>Omo, </a:t>
            </a:r>
            <a:r>
              <a:rPr dirty="0" sz="3200" b="1" i="1">
                <a:latin typeface="Times New Roman"/>
                <a:cs typeface="Times New Roman"/>
              </a:rPr>
              <a:t>Mago</a:t>
            </a:r>
            <a:r>
              <a:rPr dirty="0" sz="3200" b="1">
                <a:latin typeface="Times New Roman"/>
                <a:cs typeface="Times New Roman"/>
              </a:rPr>
              <a:t>, </a:t>
            </a:r>
            <a:r>
              <a:rPr dirty="0" sz="3200" spc="-5" b="1">
                <a:latin typeface="Times New Roman"/>
                <a:cs typeface="Times New Roman"/>
              </a:rPr>
              <a:t>and </a:t>
            </a:r>
            <a:r>
              <a:rPr dirty="0" sz="3200" spc="-5" b="1" i="1">
                <a:latin typeface="Times New Roman"/>
                <a:cs typeface="Times New Roman"/>
              </a:rPr>
              <a:t>Gambela </a:t>
            </a:r>
            <a:r>
              <a:rPr dirty="0" sz="3200" spc="-5" i="1">
                <a:latin typeface="Times New Roman"/>
                <a:cs typeface="Times New Roman"/>
              </a:rPr>
              <a:t>National </a:t>
            </a:r>
            <a:r>
              <a:rPr dirty="0" sz="3200" i="1">
                <a:latin typeface="Times New Roman"/>
                <a:cs typeface="Times New Roman"/>
              </a:rPr>
              <a:t>Parks </a:t>
            </a:r>
            <a:r>
              <a:rPr dirty="0" sz="3200">
                <a:latin typeface="Times New Roman"/>
                <a:cs typeface="Times New Roman"/>
              </a:rPr>
              <a:t>have </a:t>
            </a:r>
            <a:r>
              <a:rPr dirty="0" sz="3200" spc="-5">
                <a:latin typeface="Times New Roman"/>
                <a:cs typeface="Times New Roman"/>
              </a:rPr>
              <a:t>hippopotamus </a:t>
            </a:r>
            <a:r>
              <a:rPr dirty="0" sz="3200" spc="-10">
                <a:latin typeface="Times New Roman"/>
                <a:cs typeface="Times New Roman"/>
              </a:rPr>
              <a:t>and  </a:t>
            </a:r>
            <a:r>
              <a:rPr dirty="0" sz="3200">
                <a:latin typeface="Times New Roman"/>
                <a:cs typeface="Times New Roman"/>
              </a:rPr>
              <a:t>crocodiles </a:t>
            </a:r>
            <a:r>
              <a:rPr dirty="0" sz="3200" spc="-5">
                <a:latin typeface="Times New Roman"/>
                <a:cs typeface="Times New Roman"/>
              </a:rPr>
              <a:t>in </a:t>
            </a:r>
            <a:r>
              <a:rPr dirty="0" sz="3200">
                <a:latin typeface="Times New Roman"/>
                <a:cs typeface="Times New Roman"/>
              </a:rPr>
              <a:t>rivers </a:t>
            </a:r>
            <a:r>
              <a:rPr dirty="0" sz="3200" spc="5">
                <a:latin typeface="Times New Roman"/>
                <a:cs typeface="Times New Roman"/>
              </a:rPr>
              <a:t>and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lakes.</a:t>
            </a:r>
            <a:endParaRPr sz="3200">
              <a:latin typeface="Times New Roman"/>
              <a:cs typeface="Times New Roman"/>
            </a:endParaRPr>
          </a:p>
          <a:p>
            <a:pPr marL="12700" marR="149860">
              <a:lnSpc>
                <a:spcPct val="150000"/>
              </a:lnSpc>
              <a:spcBef>
                <a:spcPts val="285"/>
              </a:spcBef>
              <a:buAutoNum type="arabicParenR"/>
              <a:tabLst>
                <a:tab pos="457834" algn="l"/>
              </a:tabLst>
            </a:pPr>
            <a:r>
              <a:rPr dirty="0" sz="3200" spc="-5" b="1" i="1">
                <a:latin typeface="Times New Roman"/>
                <a:cs typeface="Times New Roman"/>
              </a:rPr>
              <a:t>Semien </a:t>
            </a:r>
            <a:r>
              <a:rPr dirty="0" sz="3200" b="1">
                <a:latin typeface="Times New Roman"/>
                <a:cs typeface="Times New Roman"/>
              </a:rPr>
              <a:t>and </a:t>
            </a:r>
            <a:r>
              <a:rPr dirty="0" sz="3200" spc="-5" b="1" i="1">
                <a:latin typeface="Times New Roman"/>
                <a:cs typeface="Times New Roman"/>
              </a:rPr>
              <a:t>Bale Mountains </a:t>
            </a:r>
            <a:r>
              <a:rPr dirty="0" sz="3200" b="1" i="1">
                <a:latin typeface="Times New Roman"/>
                <a:cs typeface="Times New Roman"/>
              </a:rPr>
              <a:t>National </a:t>
            </a:r>
            <a:r>
              <a:rPr dirty="0" sz="3200" spc="-5" b="1" i="1">
                <a:latin typeface="Times New Roman"/>
                <a:cs typeface="Times New Roman"/>
              </a:rPr>
              <a:t>Parks </a:t>
            </a:r>
            <a:r>
              <a:rPr dirty="0" sz="3200">
                <a:latin typeface="Times New Roman"/>
                <a:cs typeface="Times New Roman"/>
              </a:rPr>
              <a:t>have rare </a:t>
            </a:r>
            <a:r>
              <a:rPr dirty="0" sz="3200" spc="-5">
                <a:latin typeface="Times New Roman"/>
                <a:cs typeface="Times New Roman"/>
              </a:rPr>
              <a:t>animals like  </a:t>
            </a:r>
            <a:r>
              <a:rPr dirty="0" sz="3200">
                <a:latin typeface="Times New Roman"/>
                <a:cs typeface="Times New Roman"/>
              </a:rPr>
              <a:t>W</a:t>
            </a:r>
            <a:r>
              <a:rPr dirty="0" sz="3200" i="1">
                <a:latin typeface="Times New Roman"/>
                <a:cs typeface="Times New Roman"/>
              </a:rPr>
              <a:t>alia ibex, Semien fox, gelada baboon and</a:t>
            </a:r>
            <a:r>
              <a:rPr dirty="0" sz="3200" spc="-140" i="1">
                <a:latin typeface="Times New Roman"/>
                <a:cs typeface="Times New Roman"/>
              </a:rPr>
              <a:t> </a:t>
            </a:r>
            <a:r>
              <a:rPr dirty="0" sz="3200" i="1">
                <a:latin typeface="Times New Roman"/>
                <a:cs typeface="Times New Roman"/>
              </a:rPr>
              <a:t>Nyala.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9188" y="446354"/>
            <a:ext cx="9836150" cy="35845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z="3200" b="1">
                <a:latin typeface="Times New Roman"/>
                <a:cs typeface="Times New Roman"/>
              </a:rPr>
              <a:t>Challenges of </a:t>
            </a:r>
            <a:r>
              <a:rPr dirty="0" sz="3200" spc="-5" b="1">
                <a:latin typeface="Times New Roman"/>
                <a:cs typeface="Times New Roman"/>
              </a:rPr>
              <a:t>wildlife </a:t>
            </a:r>
            <a:r>
              <a:rPr dirty="0" sz="3200" b="1">
                <a:latin typeface="Times New Roman"/>
                <a:cs typeface="Times New Roman"/>
              </a:rPr>
              <a:t>conservation in</a:t>
            </a:r>
            <a:r>
              <a:rPr dirty="0" sz="3200" spc="-9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Ethiopia: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"/>
            </a:pPr>
            <a:endParaRPr sz="3750">
              <a:latin typeface="Times New Roman"/>
              <a:cs typeface="Times New Roman"/>
            </a:endParaRPr>
          </a:p>
          <a:p>
            <a:pPr lvl="1" marL="666750" indent="-457834">
              <a:lnSpc>
                <a:spcPct val="100000"/>
              </a:lnSpc>
              <a:buFont typeface="Wingdings"/>
              <a:buChar char=""/>
              <a:tabLst>
                <a:tab pos="666115" algn="l"/>
                <a:tab pos="667385" algn="l"/>
              </a:tabLst>
            </a:pPr>
            <a:r>
              <a:rPr dirty="0" sz="3200">
                <a:latin typeface="Times New Roman"/>
                <a:cs typeface="Times New Roman"/>
              </a:rPr>
              <a:t>Limited awareness on the importance of wild</a:t>
            </a:r>
            <a:r>
              <a:rPr dirty="0" sz="3200" spc="-1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life</a:t>
            </a:r>
            <a:endParaRPr sz="3200">
              <a:latin typeface="Times New Roman"/>
              <a:cs typeface="Times New Roman"/>
            </a:endParaRPr>
          </a:p>
          <a:p>
            <a:pPr lvl="1" marL="666750" indent="-457834">
              <a:lnSpc>
                <a:spcPct val="100000"/>
              </a:lnSpc>
              <a:spcBef>
                <a:spcPts val="1455"/>
              </a:spcBef>
              <a:buFont typeface="Wingdings"/>
              <a:buChar char=""/>
              <a:tabLst>
                <a:tab pos="666115" algn="l"/>
                <a:tab pos="667385" algn="l"/>
              </a:tabLst>
            </a:pPr>
            <a:r>
              <a:rPr dirty="0" sz="3200">
                <a:latin typeface="Times New Roman"/>
                <a:cs typeface="Times New Roman"/>
              </a:rPr>
              <a:t>Expansion of </a:t>
            </a:r>
            <a:r>
              <a:rPr dirty="0" sz="3200" spc="5">
                <a:latin typeface="Times New Roman"/>
                <a:cs typeface="Times New Roman"/>
              </a:rPr>
              <a:t>human </a:t>
            </a:r>
            <a:r>
              <a:rPr dirty="0" sz="3200">
                <a:latin typeface="Times New Roman"/>
                <a:cs typeface="Times New Roman"/>
              </a:rPr>
              <a:t>settlement </a:t>
            </a:r>
            <a:r>
              <a:rPr dirty="0" sz="3200" spc="-5">
                <a:latin typeface="Times New Roman"/>
                <a:cs typeface="Times New Roman"/>
              </a:rPr>
              <a:t>in </a:t>
            </a:r>
            <a:r>
              <a:rPr dirty="0" sz="3200">
                <a:latin typeface="Times New Roman"/>
                <a:cs typeface="Times New Roman"/>
              </a:rPr>
              <a:t>protected</a:t>
            </a:r>
            <a:r>
              <a:rPr dirty="0" sz="3200" spc="-1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areas.</a:t>
            </a:r>
            <a:endParaRPr sz="3200">
              <a:latin typeface="Times New Roman"/>
              <a:cs typeface="Times New Roman"/>
            </a:endParaRPr>
          </a:p>
          <a:p>
            <a:pPr lvl="1" marL="666750" indent="-457834">
              <a:lnSpc>
                <a:spcPct val="100000"/>
              </a:lnSpc>
              <a:spcBef>
                <a:spcPts val="1500"/>
              </a:spcBef>
              <a:buFont typeface="Wingdings"/>
              <a:buChar char=""/>
              <a:tabLst>
                <a:tab pos="666115" algn="l"/>
                <a:tab pos="667385" algn="l"/>
                <a:tab pos="4567555" algn="l"/>
              </a:tabLst>
            </a:pPr>
            <a:r>
              <a:rPr dirty="0" sz="3200">
                <a:latin typeface="Times New Roman"/>
                <a:cs typeface="Times New Roman"/>
              </a:rPr>
              <a:t>Conflict</a:t>
            </a:r>
            <a:r>
              <a:rPr dirty="0" sz="3200" spc="-10">
                <a:latin typeface="Times New Roman"/>
                <a:cs typeface="Times New Roman"/>
              </a:rPr>
              <a:t> </a:t>
            </a:r>
            <a:r>
              <a:rPr dirty="0" sz="3200" spc="5">
                <a:latin typeface="Times New Roman"/>
                <a:cs typeface="Times New Roman"/>
              </a:rPr>
              <a:t>over</a:t>
            </a:r>
            <a:r>
              <a:rPr dirty="0" sz="3200" spc="-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resource	</a:t>
            </a:r>
            <a:r>
              <a:rPr dirty="0" sz="3200" spc="-5">
                <a:latin typeface="Times New Roman"/>
                <a:cs typeface="Times New Roman"/>
              </a:rPr>
              <a:t>,Overgrazing </a:t>
            </a:r>
            <a:r>
              <a:rPr dirty="0" sz="3200">
                <a:latin typeface="Times New Roman"/>
                <a:cs typeface="Times New Roman"/>
              </a:rPr>
              <a:t>(fodder and</a:t>
            </a:r>
            <a:r>
              <a:rPr dirty="0" sz="3200" spc="-9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wood)</a:t>
            </a:r>
            <a:endParaRPr sz="3200">
              <a:latin typeface="Times New Roman"/>
              <a:cs typeface="Times New Roman"/>
            </a:endParaRPr>
          </a:p>
          <a:p>
            <a:pPr lvl="2" marL="807085" indent="-457834">
              <a:lnSpc>
                <a:spcPct val="100000"/>
              </a:lnSpc>
              <a:spcBef>
                <a:spcPts val="1500"/>
              </a:spcBef>
              <a:buFont typeface="Wingdings"/>
              <a:buChar char=""/>
              <a:tabLst>
                <a:tab pos="807085" algn="l"/>
                <a:tab pos="807720" algn="l"/>
                <a:tab pos="4462145" algn="l"/>
              </a:tabLst>
            </a:pPr>
            <a:r>
              <a:rPr dirty="0" sz="3200">
                <a:latin typeface="Times New Roman"/>
                <a:cs typeface="Times New Roman"/>
              </a:rPr>
              <a:t>Illegal</a:t>
            </a:r>
            <a:r>
              <a:rPr dirty="0" sz="3200" spc="-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wildlife</a:t>
            </a:r>
            <a:r>
              <a:rPr dirty="0" sz="3200" spc="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trade,	</a:t>
            </a:r>
            <a:r>
              <a:rPr dirty="0" baseline="-4340" sz="4800">
                <a:latin typeface="Times New Roman"/>
                <a:cs typeface="Times New Roman"/>
              </a:rPr>
              <a:t>Excessive hunting</a:t>
            </a:r>
            <a:r>
              <a:rPr dirty="0" baseline="-4340" sz="4800" spc="-67">
                <a:latin typeface="Times New Roman"/>
                <a:cs typeface="Times New Roman"/>
              </a:rPr>
              <a:t> </a:t>
            </a:r>
            <a:r>
              <a:rPr dirty="0" baseline="-4340" sz="4800">
                <a:latin typeface="Times New Roman"/>
                <a:cs typeface="Times New Roman"/>
              </a:rPr>
              <a:t>etc.</a:t>
            </a:r>
            <a:endParaRPr baseline="-4340" sz="4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2148" y="160105"/>
            <a:ext cx="5673677" cy="3370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344411" y="160051"/>
            <a:ext cx="5650156" cy="3371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22148" y="3796284"/>
            <a:ext cx="5509412" cy="29016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344411" y="3796413"/>
            <a:ext cx="5651316" cy="29015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CHAPTER</a:t>
            </a:r>
            <a:r>
              <a:rPr dirty="0" spc="-90"/>
              <a:t> </a:t>
            </a:r>
            <a:r>
              <a:rPr dirty="0"/>
              <a:t>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056295"/>
            <a:ext cx="11939905" cy="5172710"/>
          </a:xfrm>
          <a:prstGeom prst="rect">
            <a:avLst/>
          </a:prstGeom>
        </p:spPr>
        <p:txBody>
          <a:bodyPr wrap="square" lIns="0" tIns="165100" rIns="0" bIns="0" rtlCol="0" vert="horz">
            <a:spAutoFit/>
          </a:bodyPr>
          <a:lstStyle/>
          <a:p>
            <a:pPr marL="1311275">
              <a:lnSpc>
                <a:spcPct val="100000"/>
              </a:lnSpc>
              <a:spcBef>
                <a:spcPts val="1300"/>
              </a:spcBef>
            </a:pPr>
            <a:r>
              <a:rPr dirty="0" sz="2800" spc="-10" b="1">
                <a:latin typeface="Times New Roman"/>
                <a:cs typeface="Times New Roman"/>
              </a:rPr>
              <a:t>POPULATION </a:t>
            </a:r>
            <a:r>
              <a:rPr dirty="0" sz="2800" spc="-5" b="1">
                <a:latin typeface="Times New Roman"/>
                <a:cs typeface="Times New Roman"/>
              </a:rPr>
              <a:t>OF ETHIOPIA AND THE</a:t>
            </a:r>
            <a:r>
              <a:rPr dirty="0" sz="2800" spc="70" b="1">
                <a:latin typeface="Times New Roman"/>
                <a:cs typeface="Times New Roman"/>
              </a:rPr>
              <a:t> </a:t>
            </a:r>
            <a:r>
              <a:rPr dirty="0" sz="2800" spc="-10" b="1">
                <a:latin typeface="Times New Roman"/>
                <a:cs typeface="Times New Roman"/>
              </a:rPr>
              <a:t>HORN</a:t>
            </a:r>
            <a:endParaRPr sz="2800">
              <a:latin typeface="Times New Roman"/>
              <a:cs typeface="Times New Roman"/>
            </a:endParaRPr>
          </a:p>
          <a:p>
            <a:pPr marL="662940" indent="-457834">
              <a:lnSpc>
                <a:spcPct val="100000"/>
              </a:lnSpc>
              <a:spcBef>
                <a:spcPts val="1385"/>
              </a:spcBef>
              <a:buFont typeface="Wingdings"/>
              <a:buChar char=""/>
              <a:tabLst>
                <a:tab pos="663575" algn="l"/>
              </a:tabLst>
            </a:pPr>
            <a:r>
              <a:rPr dirty="0" sz="3200" b="1">
                <a:latin typeface="Times New Roman"/>
                <a:cs typeface="Times New Roman"/>
              </a:rPr>
              <a:t>Population Data: Uses and</a:t>
            </a:r>
            <a:r>
              <a:rPr dirty="0" sz="3200" spc="-85" b="1">
                <a:latin typeface="Times New Roman"/>
                <a:cs typeface="Times New Roman"/>
              </a:rPr>
              <a:t> </a:t>
            </a:r>
            <a:r>
              <a:rPr dirty="0" sz="3200" spc="-10" b="1">
                <a:latin typeface="Times New Roman"/>
                <a:cs typeface="Times New Roman"/>
              </a:rPr>
              <a:t>Sources</a:t>
            </a:r>
            <a:endParaRPr sz="3200">
              <a:latin typeface="Times New Roman"/>
              <a:cs typeface="Times New Roman"/>
            </a:endParaRPr>
          </a:p>
          <a:p>
            <a:pPr marL="712470" marR="1790700" indent="-457200">
              <a:lnSpc>
                <a:spcPts val="3760"/>
              </a:lnSpc>
              <a:spcBef>
                <a:spcPts val="2870"/>
              </a:spcBef>
              <a:buFont typeface="Wingdings"/>
              <a:buChar char=""/>
              <a:tabLst>
                <a:tab pos="713105" algn="l"/>
              </a:tabLst>
            </a:pPr>
            <a:r>
              <a:rPr dirty="0" sz="3200">
                <a:latin typeface="Times New Roman"/>
                <a:cs typeface="Times New Roman"/>
              </a:rPr>
              <a:t>Regular and reliable population data are vital for</a:t>
            </a:r>
            <a:r>
              <a:rPr dirty="0" sz="3200" spc="-120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Times New Roman"/>
                <a:cs typeface="Times New Roman"/>
              </a:rPr>
              <a:t>effective  </a:t>
            </a:r>
            <a:r>
              <a:rPr dirty="0" sz="3200">
                <a:latin typeface="Times New Roman"/>
                <a:cs typeface="Times New Roman"/>
              </a:rPr>
              <a:t>socioeconomic development planning and</a:t>
            </a:r>
            <a:r>
              <a:rPr dirty="0" sz="3200" spc="-10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administration</a:t>
            </a:r>
            <a:endParaRPr sz="3200">
              <a:latin typeface="Times New Roman"/>
              <a:cs typeface="Times New Roman"/>
            </a:endParaRPr>
          </a:p>
          <a:p>
            <a:pPr lvl="1" marL="772160" marR="5080" indent="-457200">
              <a:lnSpc>
                <a:spcPct val="98900"/>
              </a:lnSpc>
              <a:spcBef>
                <a:spcPts val="2545"/>
              </a:spcBef>
              <a:buFont typeface="Wingdings"/>
              <a:buChar char=""/>
              <a:tabLst>
                <a:tab pos="772160" algn="l"/>
                <a:tab pos="772795" algn="l"/>
              </a:tabLst>
            </a:pPr>
            <a:r>
              <a:rPr dirty="0" sz="3200">
                <a:latin typeface="Times New Roman"/>
                <a:cs typeface="Times New Roman"/>
              </a:rPr>
              <a:t>are needed to plan for the provision of infrastructures such as  schools, hospitals, roads, water and sewerage facilities, housing,  establishing voting district boundaries, estimating future tax</a:t>
            </a:r>
            <a:r>
              <a:rPr dirty="0" sz="3200" spc="-1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revenue</a:t>
            </a:r>
            <a:endParaRPr sz="32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2570"/>
              </a:spcBef>
              <a:buFont typeface="Wingdings"/>
              <a:buChar char=""/>
              <a:tabLst>
                <a:tab pos="469900" algn="l"/>
              </a:tabLst>
            </a:pPr>
            <a:r>
              <a:rPr dirty="0" sz="3200">
                <a:latin typeface="Times New Roman"/>
                <a:cs typeface="Times New Roman"/>
              </a:rPr>
              <a:t>There are three conventional sources of obtaining population</a:t>
            </a:r>
            <a:r>
              <a:rPr dirty="0" sz="3200" spc="-17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data: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1068" y="117167"/>
            <a:ext cx="11725275" cy="5930900"/>
          </a:xfrm>
          <a:prstGeom prst="rect">
            <a:avLst/>
          </a:prstGeom>
        </p:spPr>
        <p:txBody>
          <a:bodyPr wrap="square" lIns="0" tIns="233680" rIns="0" bIns="0" rtlCol="0" vert="horz">
            <a:spAutoFit/>
          </a:bodyPr>
          <a:lstStyle/>
          <a:p>
            <a:pPr marL="280670">
              <a:lnSpc>
                <a:spcPct val="100000"/>
              </a:lnSpc>
              <a:spcBef>
                <a:spcPts val="1840"/>
              </a:spcBef>
            </a:pPr>
            <a:r>
              <a:rPr dirty="0" sz="3200" b="1">
                <a:latin typeface="Times New Roman"/>
                <a:cs typeface="Times New Roman"/>
              </a:rPr>
              <a:t>1)</a:t>
            </a:r>
            <a:r>
              <a:rPr dirty="0" sz="3200" spc="-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Census:</a:t>
            </a:r>
            <a:endParaRPr sz="320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00000"/>
              </a:lnSpc>
              <a:spcBef>
                <a:spcPts val="1735"/>
              </a:spcBef>
              <a:buFont typeface="Wingdings"/>
              <a:buChar char=""/>
              <a:tabLst>
                <a:tab pos="469900" algn="l"/>
              </a:tabLst>
            </a:pPr>
            <a:r>
              <a:rPr dirty="0" sz="3200" spc="-5">
                <a:latin typeface="Times New Roman"/>
                <a:cs typeface="Times New Roman"/>
              </a:rPr>
              <a:t>is </a:t>
            </a:r>
            <a:r>
              <a:rPr dirty="0" sz="3200">
                <a:latin typeface="Times New Roman"/>
                <a:cs typeface="Times New Roman"/>
              </a:rPr>
              <a:t>the total process of collecting, compiling and publishing  demographic, economic and social data pertaining at a specified</a:t>
            </a:r>
            <a:r>
              <a:rPr dirty="0" sz="3200" spc="-1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time</a:t>
            </a:r>
            <a:endParaRPr sz="3200">
              <a:latin typeface="Times New Roman"/>
              <a:cs typeface="Times New Roman"/>
            </a:endParaRPr>
          </a:p>
          <a:p>
            <a:pPr marL="469900">
              <a:lnSpc>
                <a:spcPts val="3754"/>
              </a:lnSpc>
            </a:pPr>
            <a:r>
              <a:rPr dirty="0" sz="3200">
                <a:latin typeface="Times New Roman"/>
                <a:cs typeface="Times New Roman"/>
              </a:rPr>
              <a:t>(s) to all persons in a defined</a:t>
            </a:r>
            <a:r>
              <a:rPr dirty="0" sz="3200" spc="-75">
                <a:latin typeface="Times New Roman"/>
                <a:cs typeface="Times New Roman"/>
              </a:rPr>
              <a:t> </a:t>
            </a:r>
            <a:r>
              <a:rPr dirty="0" sz="3200" spc="-20">
                <a:latin typeface="Times New Roman"/>
                <a:cs typeface="Times New Roman"/>
              </a:rPr>
              <a:t>territory.</a:t>
            </a:r>
            <a:endParaRPr sz="32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040"/>
              </a:spcBef>
              <a:buFont typeface="Wingdings"/>
              <a:buChar char=""/>
              <a:tabLst>
                <a:tab pos="469900" algn="l"/>
              </a:tabLst>
            </a:pPr>
            <a:r>
              <a:rPr dirty="0" sz="3200">
                <a:latin typeface="Times New Roman"/>
                <a:cs typeface="Times New Roman"/>
              </a:rPr>
              <a:t>major</a:t>
            </a:r>
            <a:r>
              <a:rPr dirty="0" sz="3200" spc="-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characteristics:</a:t>
            </a:r>
            <a:endParaRPr sz="32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770"/>
              </a:spcBef>
              <a:buFont typeface="Wingdings"/>
              <a:buChar char=""/>
              <a:tabLst>
                <a:tab pos="469900" algn="l"/>
                <a:tab pos="2880995" algn="l"/>
                <a:tab pos="8825230" algn="l"/>
              </a:tabLst>
            </a:pPr>
            <a:r>
              <a:rPr dirty="0" sz="3200" b="1">
                <a:latin typeface="Times New Roman"/>
                <a:cs typeface="Times New Roman"/>
              </a:rPr>
              <a:t>Universality:	</a:t>
            </a:r>
            <a:r>
              <a:rPr dirty="0" sz="3200" spc="-5">
                <a:latin typeface="Times New Roman"/>
                <a:cs typeface="Times New Roman"/>
              </a:rPr>
              <a:t>inclusion</a:t>
            </a:r>
            <a:r>
              <a:rPr dirty="0" sz="3200" spc="40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of</a:t>
            </a:r>
            <a:r>
              <a:rPr dirty="0" sz="3200" spc="39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all</a:t>
            </a:r>
            <a:r>
              <a:rPr dirty="0" sz="3200" spc="40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persons</a:t>
            </a:r>
            <a:r>
              <a:rPr dirty="0" sz="3200" spc="40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in</a:t>
            </a:r>
            <a:r>
              <a:rPr dirty="0" sz="3200" spc="40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</a:t>
            </a:r>
            <a:r>
              <a:rPr dirty="0" sz="3200" spc="40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given	area </a:t>
            </a:r>
            <a:r>
              <a:rPr dirty="0" sz="3200" spc="-5">
                <a:latin typeface="Times New Roman"/>
                <a:cs typeface="Times New Roman"/>
              </a:rPr>
              <a:t>during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Times New Roman"/>
                <a:cs typeface="Times New Roman"/>
              </a:rPr>
              <a:t>the</a:t>
            </a:r>
            <a:endParaRPr sz="32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925"/>
              </a:spcBef>
            </a:pPr>
            <a:r>
              <a:rPr dirty="0" sz="3200">
                <a:latin typeface="Times New Roman"/>
                <a:cs typeface="Times New Roman"/>
              </a:rPr>
              <a:t>count,</a:t>
            </a:r>
            <a:endParaRPr sz="3200">
              <a:latin typeface="Times New Roman"/>
              <a:cs typeface="Times New Roman"/>
            </a:endParaRPr>
          </a:p>
          <a:p>
            <a:pPr lvl="1" marL="603885" marR="351790" indent="-457834">
              <a:lnSpc>
                <a:spcPct val="150000"/>
              </a:lnSpc>
              <a:spcBef>
                <a:spcPts val="969"/>
              </a:spcBef>
              <a:buFont typeface="Wingdings"/>
              <a:buChar char=""/>
              <a:tabLst>
                <a:tab pos="604520" algn="l"/>
                <a:tab pos="2836545" algn="l"/>
                <a:tab pos="4124960" algn="l"/>
                <a:tab pos="6269355" algn="l"/>
                <a:tab pos="6764655" algn="l"/>
                <a:tab pos="8116570" algn="l"/>
                <a:tab pos="9041765" algn="l"/>
                <a:tab pos="10643870" algn="l"/>
              </a:tabLst>
            </a:pPr>
            <a:r>
              <a:rPr dirty="0" sz="3200" b="1">
                <a:latin typeface="Times New Roman"/>
                <a:cs typeface="Times New Roman"/>
              </a:rPr>
              <a:t>Periodic</a:t>
            </a:r>
            <a:r>
              <a:rPr dirty="0" sz="3200" spc="-20" b="1">
                <a:latin typeface="Times New Roman"/>
                <a:cs typeface="Times New Roman"/>
              </a:rPr>
              <a:t>i</a:t>
            </a:r>
            <a:r>
              <a:rPr dirty="0" sz="3200" b="1">
                <a:latin typeface="Times New Roman"/>
                <a:cs typeface="Times New Roman"/>
              </a:rPr>
              <a:t>t</a:t>
            </a:r>
            <a:r>
              <a:rPr dirty="0" sz="3200" spc="-5" b="1">
                <a:latin typeface="Times New Roman"/>
                <a:cs typeface="Times New Roman"/>
              </a:rPr>
              <a:t>y</a:t>
            </a:r>
            <a:r>
              <a:rPr dirty="0" sz="3200" b="1">
                <a:latin typeface="Times New Roman"/>
                <a:cs typeface="Times New Roman"/>
              </a:rPr>
              <a:t>:</a:t>
            </a:r>
            <a:r>
              <a:rPr dirty="0" sz="3200" b="1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c</a:t>
            </a:r>
            <a:r>
              <a:rPr dirty="0" sz="3200" spc="10">
                <a:latin typeface="Times New Roman"/>
                <a:cs typeface="Times New Roman"/>
              </a:rPr>
              <a:t>e</a:t>
            </a:r>
            <a:r>
              <a:rPr dirty="0" sz="3200">
                <a:latin typeface="Times New Roman"/>
                <a:cs typeface="Times New Roman"/>
              </a:rPr>
              <a:t>nsus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unde</a:t>
            </a:r>
            <a:r>
              <a:rPr dirty="0" sz="3200" spc="-15">
                <a:latin typeface="Times New Roman"/>
                <a:cs typeface="Times New Roman"/>
              </a:rPr>
              <a:t>r</a:t>
            </a:r>
            <a:r>
              <a:rPr dirty="0" sz="3200">
                <a:latin typeface="Times New Roman"/>
                <a:cs typeface="Times New Roman"/>
              </a:rPr>
              <a:t>taking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5">
                <a:latin typeface="Times New Roman"/>
                <a:cs typeface="Times New Roman"/>
              </a:rPr>
              <a:t>a</a:t>
            </a:r>
            <a:r>
              <a:rPr dirty="0" sz="3200">
                <a:latin typeface="Times New Roman"/>
                <a:cs typeface="Times New Roman"/>
              </a:rPr>
              <a:t>t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re</a:t>
            </a:r>
            <a:r>
              <a:rPr dirty="0" sz="3200" spc="-15">
                <a:latin typeface="Times New Roman"/>
                <a:cs typeface="Times New Roman"/>
              </a:rPr>
              <a:t>g</a:t>
            </a:r>
            <a:r>
              <a:rPr dirty="0" sz="3200">
                <a:latin typeface="Times New Roman"/>
                <a:cs typeface="Times New Roman"/>
              </a:rPr>
              <a:t>ular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time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in</a:t>
            </a:r>
            <a:r>
              <a:rPr dirty="0" sz="3200" spc="-15">
                <a:latin typeface="Times New Roman"/>
                <a:cs typeface="Times New Roman"/>
              </a:rPr>
              <a:t>t</a:t>
            </a:r>
            <a:r>
              <a:rPr dirty="0" sz="3200">
                <a:latin typeface="Times New Roman"/>
                <a:cs typeface="Times New Roman"/>
              </a:rPr>
              <a:t>ervals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wi</a:t>
            </a:r>
            <a:r>
              <a:rPr dirty="0" sz="3200" spc="-20">
                <a:latin typeface="Times New Roman"/>
                <a:cs typeface="Times New Roman"/>
              </a:rPr>
              <a:t>t</a:t>
            </a:r>
            <a:r>
              <a:rPr dirty="0" sz="3200">
                <a:latin typeface="Times New Roman"/>
                <a:cs typeface="Times New Roman"/>
              </a:rPr>
              <a:t>h  </a:t>
            </a:r>
            <a:r>
              <a:rPr dirty="0" sz="3200">
                <a:latin typeface="Times New Roman"/>
                <a:cs typeface="Times New Roman"/>
              </a:rPr>
              <a:t>reference </a:t>
            </a:r>
            <a:r>
              <a:rPr dirty="0" sz="3200" spc="-5">
                <a:latin typeface="Times New Roman"/>
                <a:cs typeface="Times New Roman"/>
              </a:rPr>
              <a:t>to </a:t>
            </a:r>
            <a:r>
              <a:rPr dirty="0" sz="3200">
                <a:latin typeface="Times New Roman"/>
                <a:cs typeface="Times New Roman"/>
              </a:rPr>
              <a:t>a defined point of time usually 10 years </a:t>
            </a:r>
            <a:r>
              <a:rPr dirty="0" sz="3200" spc="5">
                <a:latin typeface="Times New Roman"/>
                <a:cs typeface="Times New Roman"/>
              </a:rPr>
              <a:t>and </a:t>
            </a:r>
            <a:r>
              <a:rPr dirty="0" sz="3200">
                <a:latin typeface="Times New Roman"/>
                <a:cs typeface="Times New Roman"/>
              </a:rPr>
              <a:t>5</a:t>
            </a:r>
            <a:r>
              <a:rPr dirty="0" sz="3200" spc="-1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years,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3740" y="275437"/>
            <a:ext cx="11417300" cy="58108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68325" marR="5080" indent="-457834">
              <a:lnSpc>
                <a:spcPct val="150100"/>
              </a:lnSpc>
              <a:spcBef>
                <a:spcPts val="95"/>
              </a:spcBef>
              <a:buFont typeface="Wingdings"/>
              <a:buChar char=""/>
              <a:tabLst>
                <a:tab pos="568960" algn="l"/>
              </a:tabLst>
            </a:pPr>
            <a:r>
              <a:rPr dirty="0" sz="3200" spc="-5" b="1">
                <a:latin typeface="Times New Roman"/>
                <a:cs typeface="Times New Roman"/>
              </a:rPr>
              <a:t>Simultaneity: </a:t>
            </a:r>
            <a:r>
              <a:rPr dirty="0" sz="3200" spc="-5">
                <a:latin typeface="Times New Roman"/>
                <a:cs typeface="Times New Roman"/>
              </a:rPr>
              <a:t>undertaking </a:t>
            </a:r>
            <a:r>
              <a:rPr dirty="0" sz="3200">
                <a:latin typeface="Times New Roman"/>
                <a:cs typeface="Times New Roman"/>
              </a:rPr>
              <a:t>census </a:t>
            </a:r>
            <a:r>
              <a:rPr dirty="0" sz="3200" spc="-10">
                <a:latin typeface="Times New Roman"/>
                <a:cs typeface="Times New Roman"/>
              </a:rPr>
              <a:t>in </a:t>
            </a:r>
            <a:r>
              <a:rPr dirty="0" sz="3200">
                <a:latin typeface="Times New Roman"/>
                <a:cs typeface="Times New Roman"/>
              </a:rPr>
              <a:t>a very </a:t>
            </a:r>
            <a:r>
              <a:rPr dirty="0" sz="3200" spc="-5">
                <a:latin typeface="Times New Roman"/>
                <a:cs typeface="Times New Roman"/>
              </a:rPr>
              <a:t>limited </a:t>
            </a:r>
            <a:r>
              <a:rPr dirty="0" sz="3200" spc="-10">
                <a:latin typeface="Times New Roman"/>
                <a:cs typeface="Times New Roman"/>
              </a:rPr>
              <a:t>time </a:t>
            </a:r>
            <a:r>
              <a:rPr dirty="0" sz="3200">
                <a:latin typeface="Times New Roman"/>
                <a:cs typeface="Times New Roman"/>
              </a:rPr>
              <a:t>duration  called the census</a:t>
            </a:r>
            <a:r>
              <a:rPr dirty="0" sz="3200" spc="-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day/night,</a:t>
            </a:r>
            <a:endParaRPr sz="3200">
              <a:latin typeface="Times New Roman"/>
              <a:cs typeface="Times New Roman"/>
            </a:endParaRPr>
          </a:p>
          <a:p>
            <a:pPr marL="469900" marR="102235" indent="-457834">
              <a:lnSpc>
                <a:spcPts val="5760"/>
              </a:lnSpc>
              <a:spcBef>
                <a:spcPts val="215"/>
              </a:spcBef>
              <a:buFont typeface="Wingdings"/>
              <a:buChar char=""/>
              <a:tabLst>
                <a:tab pos="470534" algn="l"/>
                <a:tab pos="2875280" algn="l"/>
                <a:tab pos="5167630" algn="l"/>
                <a:tab pos="6284595" algn="l"/>
                <a:tab pos="6885305" algn="l"/>
                <a:tab pos="8726170" algn="l"/>
                <a:tab pos="10718165" algn="l"/>
              </a:tabLst>
            </a:pPr>
            <a:r>
              <a:rPr dirty="0" sz="3200" b="1">
                <a:latin typeface="Times New Roman"/>
                <a:cs typeface="Times New Roman"/>
              </a:rPr>
              <a:t>Gover</a:t>
            </a:r>
            <a:r>
              <a:rPr dirty="0" sz="3200" spc="-25" b="1">
                <a:latin typeface="Times New Roman"/>
                <a:cs typeface="Times New Roman"/>
              </a:rPr>
              <a:t>n</a:t>
            </a:r>
            <a:r>
              <a:rPr dirty="0" sz="3200" b="1">
                <a:latin typeface="Times New Roman"/>
                <a:cs typeface="Times New Roman"/>
              </a:rPr>
              <a:t>ment</a:t>
            </a:r>
            <a:r>
              <a:rPr dirty="0" sz="3200" b="1">
                <a:latin typeface="Times New Roman"/>
                <a:cs typeface="Times New Roman"/>
              </a:rPr>
              <a:t>	</a:t>
            </a:r>
            <a:r>
              <a:rPr dirty="0" sz="3200" b="1">
                <a:latin typeface="Times New Roman"/>
                <a:cs typeface="Times New Roman"/>
              </a:rPr>
              <a:t>s</a:t>
            </a:r>
            <a:r>
              <a:rPr dirty="0" sz="3200" spc="-20" b="1">
                <a:latin typeface="Times New Roman"/>
                <a:cs typeface="Times New Roman"/>
              </a:rPr>
              <a:t>p</a:t>
            </a:r>
            <a:r>
              <a:rPr dirty="0" sz="3200" b="1">
                <a:latin typeface="Times New Roman"/>
                <a:cs typeface="Times New Roman"/>
              </a:rPr>
              <a:t>onsors</a:t>
            </a:r>
            <a:r>
              <a:rPr dirty="0" sz="3200" spc="-10" b="1">
                <a:latin typeface="Times New Roman"/>
                <a:cs typeface="Times New Roman"/>
              </a:rPr>
              <a:t>h</a:t>
            </a:r>
            <a:r>
              <a:rPr dirty="0" sz="3200" b="1">
                <a:latin typeface="Times New Roman"/>
                <a:cs typeface="Times New Roman"/>
              </a:rPr>
              <a:t>ip</a:t>
            </a:r>
            <a:r>
              <a:rPr dirty="0" sz="3200" b="1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bei</a:t>
            </a:r>
            <a:r>
              <a:rPr dirty="0" sz="3200" spc="-15">
                <a:latin typeface="Times New Roman"/>
                <a:cs typeface="Times New Roman"/>
              </a:rPr>
              <a:t>n</a:t>
            </a:r>
            <a:r>
              <a:rPr dirty="0" sz="3200">
                <a:latin typeface="Times New Roman"/>
                <a:cs typeface="Times New Roman"/>
              </a:rPr>
              <a:t>g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an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e</a:t>
            </a:r>
            <a:r>
              <a:rPr dirty="0" sz="3200" spc="-20">
                <a:latin typeface="Times New Roman"/>
                <a:cs typeface="Times New Roman"/>
              </a:rPr>
              <a:t>x</a:t>
            </a:r>
            <a:r>
              <a:rPr dirty="0" sz="3200">
                <a:latin typeface="Times New Roman"/>
                <a:cs typeface="Times New Roman"/>
              </a:rPr>
              <a:t>pensive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e</a:t>
            </a:r>
            <a:r>
              <a:rPr dirty="0" sz="3200" spc="-20">
                <a:latin typeface="Times New Roman"/>
                <a:cs typeface="Times New Roman"/>
              </a:rPr>
              <a:t>n</a:t>
            </a:r>
            <a:r>
              <a:rPr dirty="0" sz="3200">
                <a:latin typeface="Times New Roman"/>
                <a:cs typeface="Times New Roman"/>
              </a:rPr>
              <a:t>deavou</a:t>
            </a:r>
            <a:r>
              <a:rPr dirty="0" sz="3200" spc="-145">
                <a:latin typeface="Times New Roman"/>
                <a:cs typeface="Times New Roman"/>
              </a:rPr>
              <a:t>r</a:t>
            </a:r>
            <a:r>
              <a:rPr dirty="0" sz="3200">
                <a:latin typeface="Times New Roman"/>
                <a:cs typeface="Times New Roman"/>
              </a:rPr>
              <a:t>,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and  </a:t>
            </a:r>
            <a:r>
              <a:rPr dirty="0" sz="3200">
                <a:latin typeface="Times New Roman"/>
                <a:cs typeface="Times New Roman"/>
              </a:rPr>
              <a:t>publication</a:t>
            </a:r>
            <a:endParaRPr sz="3200">
              <a:latin typeface="Times New Roman"/>
              <a:cs typeface="Times New Roman"/>
            </a:endParaRPr>
          </a:p>
          <a:p>
            <a:pPr lvl="1" marL="568325" indent="-457834">
              <a:lnSpc>
                <a:spcPct val="100000"/>
              </a:lnSpc>
              <a:spcBef>
                <a:spcPts val="1480"/>
              </a:spcBef>
              <a:buFont typeface="Wingdings"/>
              <a:buChar char=""/>
              <a:tabLst>
                <a:tab pos="568960" algn="l"/>
              </a:tabLst>
            </a:pPr>
            <a:r>
              <a:rPr dirty="0" sz="3200">
                <a:latin typeface="Times New Roman"/>
                <a:cs typeface="Times New Roman"/>
              </a:rPr>
              <a:t>two procedures for collecting census</a:t>
            </a:r>
            <a:r>
              <a:rPr dirty="0" sz="3200" spc="-10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data:</a:t>
            </a:r>
            <a:endParaRPr sz="3200">
              <a:latin typeface="Times New Roman"/>
              <a:cs typeface="Times New Roman"/>
            </a:endParaRPr>
          </a:p>
          <a:p>
            <a:pPr marL="160020" marR="257810">
              <a:lnSpc>
                <a:spcPts val="3760"/>
              </a:lnSpc>
              <a:spcBef>
                <a:spcPts val="2185"/>
              </a:spcBef>
              <a:buAutoNum type="alphaLcParenR"/>
              <a:tabLst>
                <a:tab pos="601345" algn="l"/>
              </a:tabLst>
            </a:pPr>
            <a:r>
              <a:rPr dirty="0" sz="3200" spc="-10" b="1">
                <a:latin typeface="Times New Roman"/>
                <a:cs typeface="Times New Roman"/>
              </a:rPr>
              <a:t>Dejure </a:t>
            </a:r>
            <a:r>
              <a:rPr dirty="0" sz="3200" spc="-5" b="1">
                <a:latin typeface="Times New Roman"/>
                <a:cs typeface="Times New Roman"/>
              </a:rPr>
              <a:t>approach: </a:t>
            </a:r>
            <a:r>
              <a:rPr dirty="0" sz="3200">
                <a:latin typeface="Times New Roman"/>
                <a:cs typeface="Times New Roman"/>
              </a:rPr>
              <a:t>it involves counting people according to</a:t>
            </a:r>
            <a:r>
              <a:rPr dirty="0" sz="3200" spc="-125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Times New Roman"/>
                <a:cs typeface="Times New Roman"/>
              </a:rPr>
              <a:t>their  </a:t>
            </a:r>
            <a:r>
              <a:rPr dirty="0" sz="3200">
                <a:latin typeface="Times New Roman"/>
                <a:cs typeface="Times New Roman"/>
              </a:rPr>
              <a:t>usual place of residence (where he/she lives most of the</a:t>
            </a:r>
            <a:r>
              <a:rPr dirty="0" sz="3200" spc="-11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time).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Times New Roman"/>
              <a:buAutoNum type="alphaLcParenR"/>
            </a:pPr>
            <a:endParaRPr sz="2950">
              <a:latin typeface="Times New Roman"/>
              <a:cs typeface="Times New Roman"/>
            </a:endParaRPr>
          </a:p>
          <a:p>
            <a:pPr lvl="1" marL="814705" indent="-457834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814705" algn="l"/>
                <a:tab pos="815340" algn="l"/>
              </a:tabLst>
            </a:pPr>
            <a:r>
              <a:rPr dirty="0" sz="3200">
                <a:latin typeface="Times New Roman"/>
                <a:cs typeface="Times New Roman"/>
              </a:rPr>
              <a:t>gives a picture of the total permanent population of an</a:t>
            </a:r>
            <a:r>
              <a:rPr dirty="0" sz="3200" spc="-1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area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5076" y="324357"/>
            <a:ext cx="11591925" cy="5818505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12700" marR="5080">
              <a:lnSpc>
                <a:spcPts val="3760"/>
              </a:lnSpc>
              <a:spcBef>
                <a:spcPts val="295"/>
              </a:spcBef>
            </a:pPr>
            <a:r>
              <a:rPr dirty="0" sz="3200" b="1">
                <a:latin typeface="Times New Roman"/>
                <a:cs typeface="Times New Roman"/>
              </a:rPr>
              <a:t>b) Defacto </a:t>
            </a:r>
            <a:r>
              <a:rPr dirty="0" sz="3200" spc="-5" b="1">
                <a:latin typeface="Times New Roman"/>
                <a:cs typeface="Times New Roman"/>
              </a:rPr>
              <a:t>approach: </a:t>
            </a:r>
            <a:r>
              <a:rPr dirty="0" sz="3200">
                <a:latin typeface="Times New Roman"/>
                <a:cs typeface="Times New Roman"/>
              </a:rPr>
              <a:t>Under this approach each individual is</a:t>
            </a:r>
            <a:r>
              <a:rPr dirty="0" sz="3200" spc="-1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recorded  at the place where he/she was found at the </a:t>
            </a:r>
            <a:r>
              <a:rPr dirty="0" sz="3200" spc="-5">
                <a:latin typeface="Times New Roman"/>
                <a:cs typeface="Times New Roman"/>
              </a:rPr>
              <a:t>time </a:t>
            </a:r>
            <a:r>
              <a:rPr dirty="0" sz="3200">
                <a:latin typeface="Times New Roman"/>
                <a:cs typeface="Times New Roman"/>
              </a:rPr>
              <a:t>of the</a:t>
            </a:r>
            <a:r>
              <a:rPr dirty="0" sz="3200" spc="-7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census.</a:t>
            </a:r>
            <a:endParaRPr sz="3200">
              <a:latin typeface="Times New Roman"/>
              <a:cs typeface="Times New Roman"/>
            </a:endParaRPr>
          </a:p>
          <a:p>
            <a:pPr marL="452755" indent="-440690">
              <a:lnSpc>
                <a:spcPct val="100000"/>
              </a:lnSpc>
              <a:spcBef>
                <a:spcPts val="1480"/>
              </a:spcBef>
              <a:buAutoNum type="arabicParenR" startAt="2"/>
              <a:tabLst>
                <a:tab pos="453390" algn="l"/>
              </a:tabLst>
            </a:pPr>
            <a:r>
              <a:rPr dirty="0" sz="3200" spc="-5" b="1">
                <a:latin typeface="Times New Roman"/>
                <a:cs typeface="Times New Roman"/>
              </a:rPr>
              <a:t>Sample</a:t>
            </a:r>
            <a:r>
              <a:rPr dirty="0" sz="3200" spc="-2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Survey:</a:t>
            </a:r>
            <a:endParaRPr sz="3200">
              <a:latin typeface="Times New Roman"/>
              <a:cs typeface="Times New Roman"/>
            </a:endParaRPr>
          </a:p>
          <a:p>
            <a:pPr lvl="1" marL="569595" marR="1064260" indent="-457834">
              <a:lnSpc>
                <a:spcPts val="3760"/>
              </a:lnSpc>
              <a:spcBef>
                <a:spcPts val="1825"/>
              </a:spcBef>
              <a:buFont typeface="Wingdings"/>
              <a:buChar char=""/>
              <a:tabLst>
                <a:tab pos="570230" algn="l"/>
              </a:tabLst>
            </a:pPr>
            <a:r>
              <a:rPr dirty="0" sz="3200">
                <a:latin typeface="Times New Roman"/>
                <a:cs typeface="Times New Roman"/>
              </a:rPr>
              <a:t>population/sample/ is selected with the view that</a:t>
            </a:r>
            <a:r>
              <a:rPr dirty="0" sz="3200" spc="-10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information  acquired would represent the entire</a:t>
            </a:r>
            <a:r>
              <a:rPr dirty="0" sz="3200" spc="-1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population.</a:t>
            </a:r>
            <a:endParaRPr sz="3200">
              <a:latin typeface="Times New Roman"/>
              <a:cs typeface="Times New Roman"/>
            </a:endParaRPr>
          </a:p>
          <a:p>
            <a:pPr marL="569595" marR="161290" indent="-457834">
              <a:lnSpc>
                <a:spcPts val="3760"/>
              </a:lnSpc>
              <a:spcBef>
                <a:spcPts val="1019"/>
              </a:spcBef>
              <a:buFont typeface="Wingdings"/>
              <a:buChar char=""/>
              <a:tabLst>
                <a:tab pos="569595" algn="l"/>
                <a:tab pos="570230" algn="l"/>
              </a:tabLst>
            </a:pPr>
            <a:r>
              <a:rPr dirty="0" sz="3200">
                <a:latin typeface="Times New Roman"/>
                <a:cs typeface="Times New Roman"/>
              </a:rPr>
              <a:t>is advantageous over census as costs can be greatly reduced; and</a:t>
            </a:r>
            <a:r>
              <a:rPr dirty="0" sz="3200" spc="-10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it  is simple to administer and taken much</a:t>
            </a:r>
            <a:r>
              <a:rPr dirty="0" sz="3200" spc="-110">
                <a:latin typeface="Times New Roman"/>
                <a:cs typeface="Times New Roman"/>
              </a:rPr>
              <a:t> </a:t>
            </a:r>
            <a:r>
              <a:rPr dirty="0" sz="3200" spc="-25">
                <a:latin typeface="Times New Roman"/>
                <a:cs typeface="Times New Roman"/>
              </a:rPr>
              <a:t>faster.</a:t>
            </a:r>
            <a:endParaRPr sz="3200">
              <a:latin typeface="Times New Roman"/>
              <a:cs typeface="Times New Roman"/>
            </a:endParaRPr>
          </a:p>
          <a:p>
            <a:pPr marL="569595" marR="395605" indent="-457834">
              <a:lnSpc>
                <a:spcPts val="3760"/>
              </a:lnSpc>
              <a:spcBef>
                <a:spcPts val="1805"/>
              </a:spcBef>
              <a:buFont typeface="Wingdings"/>
              <a:buChar char=""/>
              <a:tabLst>
                <a:tab pos="569595" algn="l"/>
                <a:tab pos="570230" algn="l"/>
              </a:tabLst>
            </a:pPr>
            <a:r>
              <a:rPr dirty="0" sz="3200">
                <a:latin typeface="Times New Roman"/>
                <a:cs typeface="Times New Roman"/>
              </a:rPr>
              <a:t>sample surveys have the inherent weaknesses related to</a:t>
            </a:r>
            <a:r>
              <a:rPr dirty="0" sz="3200" spc="-9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sampling  errors</a:t>
            </a:r>
            <a:endParaRPr sz="3200">
              <a:latin typeface="Times New Roman"/>
              <a:cs typeface="Times New Roman"/>
            </a:endParaRPr>
          </a:p>
          <a:p>
            <a:pPr marL="112395">
              <a:lnSpc>
                <a:spcPct val="100000"/>
              </a:lnSpc>
              <a:spcBef>
                <a:spcPts val="1525"/>
              </a:spcBef>
            </a:pPr>
            <a:r>
              <a:rPr dirty="0" sz="3200" b="1">
                <a:latin typeface="Times New Roman"/>
                <a:cs typeface="Times New Roman"/>
              </a:rPr>
              <a:t>3) </a:t>
            </a:r>
            <a:r>
              <a:rPr dirty="0" sz="3200" spc="-25" b="1">
                <a:latin typeface="Times New Roman"/>
                <a:cs typeface="Times New Roman"/>
              </a:rPr>
              <a:t>Vital</a:t>
            </a:r>
            <a:r>
              <a:rPr dirty="0" sz="3200" spc="-8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Registration: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3738" y="296418"/>
            <a:ext cx="11863070" cy="6308725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marL="526415" marR="17780" indent="-457200">
              <a:lnSpc>
                <a:spcPct val="98900"/>
              </a:lnSpc>
              <a:spcBef>
                <a:spcPts val="145"/>
              </a:spcBef>
              <a:buFont typeface="Wingdings"/>
              <a:buChar char=""/>
              <a:tabLst>
                <a:tab pos="527050" algn="l"/>
              </a:tabLst>
            </a:pPr>
            <a:r>
              <a:rPr dirty="0" sz="3200">
                <a:latin typeface="Times New Roman"/>
                <a:cs typeface="Times New Roman"/>
              </a:rPr>
              <a:t>is a system of continuous, permanent, compulsory and legal  recording of the occurrence and the characteristics of vital events</a:t>
            </a:r>
            <a:r>
              <a:rPr dirty="0" sz="3200" spc="-114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like  births, deaths, marriages, divorces, and</a:t>
            </a:r>
            <a:r>
              <a:rPr dirty="0" sz="3200" spc="-1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adoptions.</a:t>
            </a:r>
            <a:endParaRPr sz="3200">
              <a:latin typeface="Times New Roman"/>
              <a:cs typeface="Times New Roman"/>
            </a:endParaRPr>
          </a:p>
          <a:p>
            <a:pPr lvl="1" marL="647065" marR="378460" indent="-457200">
              <a:lnSpc>
                <a:spcPct val="150000"/>
              </a:lnSpc>
              <a:spcBef>
                <a:spcPts val="229"/>
              </a:spcBef>
              <a:buFont typeface="Wingdings"/>
              <a:buChar char=""/>
              <a:tabLst>
                <a:tab pos="647065" algn="l"/>
                <a:tab pos="647700" algn="l"/>
                <a:tab pos="1654810" algn="l"/>
                <a:tab pos="2978785" algn="l"/>
                <a:tab pos="3849370" algn="l"/>
                <a:tab pos="4629785" algn="l"/>
                <a:tab pos="5138420" algn="l"/>
                <a:tab pos="7662545" algn="l"/>
                <a:tab pos="8918575" algn="l"/>
                <a:tab pos="9676130" algn="l"/>
                <a:tab pos="10345420" algn="l"/>
              </a:tabLst>
            </a:pPr>
            <a:r>
              <a:rPr dirty="0" sz="3200">
                <a:latin typeface="Times New Roman"/>
                <a:cs typeface="Times New Roman"/>
              </a:rPr>
              <a:t>more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pr</a:t>
            </a:r>
            <a:r>
              <a:rPr dirty="0" sz="3200" spc="-15">
                <a:latin typeface="Times New Roman"/>
                <a:cs typeface="Times New Roman"/>
              </a:rPr>
              <a:t>e</a:t>
            </a:r>
            <a:r>
              <a:rPr dirty="0" sz="3200">
                <a:latin typeface="Times New Roman"/>
                <a:cs typeface="Times New Roman"/>
              </a:rPr>
              <a:t>cise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15">
                <a:latin typeface="Times New Roman"/>
                <a:cs typeface="Times New Roman"/>
              </a:rPr>
              <a:t>t</a:t>
            </a:r>
            <a:r>
              <a:rPr dirty="0" sz="3200">
                <a:latin typeface="Times New Roman"/>
                <a:cs typeface="Times New Roman"/>
              </a:rPr>
              <a:t>han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that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5">
                <a:latin typeface="Times New Roman"/>
                <a:cs typeface="Times New Roman"/>
              </a:rPr>
              <a:t>o</a:t>
            </a:r>
            <a:r>
              <a:rPr dirty="0" sz="3200">
                <a:latin typeface="Times New Roman"/>
                <a:cs typeface="Times New Roman"/>
              </a:rPr>
              <a:t>f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c</a:t>
            </a:r>
            <a:r>
              <a:rPr dirty="0" sz="3200" spc="5">
                <a:latin typeface="Times New Roman"/>
                <a:cs typeface="Times New Roman"/>
              </a:rPr>
              <a:t>e</a:t>
            </a:r>
            <a:r>
              <a:rPr dirty="0" sz="3200">
                <a:latin typeface="Times New Roman"/>
                <a:cs typeface="Times New Roman"/>
              </a:rPr>
              <a:t>nsus/sample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survey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10">
                <a:latin typeface="Times New Roman"/>
                <a:cs typeface="Times New Roman"/>
              </a:rPr>
              <a:t>an</a:t>
            </a:r>
            <a:r>
              <a:rPr dirty="0" sz="3200">
                <a:latin typeface="Times New Roman"/>
                <a:cs typeface="Times New Roman"/>
              </a:rPr>
              <a:t>d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the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system  </a:t>
            </a:r>
            <a:r>
              <a:rPr dirty="0" sz="3200">
                <a:latin typeface="Times New Roman"/>
                <a:cs typeface="Times New Roman"/>
              </a:rPr>
              <a:t>provides time series</a:t>
            </a:r>
            <a:r>
              <a:rPr dirty="0" sz="3200" spc="-7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data.</a:t>
            </a:r>
            <a:endParaRPr sz="3200">
              <a:latin typeface="Times New Roman"/>
              <a:cs typeface="Times New Roman"/>
            </a:endParaRPr>
          </a:p>
          <a:p>
            <a:pPr marL="647065" indent="-457834">
              <a:lnSpc>
                <a:spcPct val="100000"/>
              </a:lnSpc>
              <a:spcBef>
                <a:spcPts val="2350"/>
              </a:spcBef>
              <a:buFont typeface="Wingdings"/>
              <a:buChar char=""/>
              <a:tabLst>
                <a:tab pos="647700" algn="l"/>
              </a:tabLst>
            </a:pPr>
            <a:r>
              <a:rPr dirty="0" sz="3200" b="1">
                <a:latin typeface="Times New Roman"/>
                <a:cs typeface="Times New Roman"/>
              </a:rPr>
              <a:t>Population Dynamics: </a:t>
            </a:r>
            <a:r>
              <a:rPr dirty="0" sz="3200" spc="-15" b="1">
                <a:latin typeface="Times New Roman"/>
                <a:cs typeface="Times New Roman"/>
              </a:rPr>
              <a:t>Fertility, </a:t>
            </a:r>
            <a:r>
              <a:rPr dirty="0" sz="3200" b="1">
                <a:latin typeface="Times New Roman"/>
                <a:cs typeface="Times New Roman"/>
              </a:rPr>
              <a:t>Mortality and</a:t>
            </a:r>
            <a:r>
              <a:rPr dirty="0" sz="3200" spc="-9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Migration:</a:t>
            </a:r>
            <a:endParaRPr sz="3200">
              <a:latin typeface="Times New Roman"/>
              <a:cs typeface="Times New Roman"/>
            </a:endParaRPr>
          </a:p>
          <a:p>
            <a:pPr algn="just" marL="520700" marR="794385" indent="-457200">
              <a:lnSpc>
                <a:spcPct val="98900"/>
              </a:lnSpc>
              <a:spcBef>
                <a:spcPts val="869"/>
              </a:spcBef>
              <a:buFont typeface="Wingdings"/>
              <a:buChar char=""/>
              <a:tabLst>
                <a:tab pos="520700" algn="l"/>
              </a:tabLst>
            </a:pPr>
            <a:r>
              <a:rPr dirty="0" sz="3200">
                <a:latin typeface="Times New Roman"/>
                <a:cs typeface="Times New Roman"/>
              </a:rPr>
              <a:t>population of any particular region (country) grows/declines as</a:t>
            </a:r>
            <a:r>
              <a:rPr dirty="0" sz="3200" spc="-17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  result of the combined </a:t>
            </a:r>
            <a:r>
              <a:rPr dirty="0" sz="3200" spc="-10">
                <a:latin typeface="Times New Roman"/>
                <a:cs typeface="Times New Roman"/>
              </a:rPr>
              <a:t>effect </a:t>
            </a:r>
            <a:r>
              <a:rPr dirty="0" sz="3200">
                <a:latin typeface="Times New Roman"/>
                <a:cs typeface="Times New Roman"/>
              </a:rPr>
              <a:t>of the three demographic variables:  </a:t>
            </a:r>
            <a:r>
              <a:rPr dirty="0" sz="3200" spc="-20">
                <a:latin typeface="Times New Roman"/>
                <a:cs typeface="Times New Roman"/>
              </a:rPr>
              <a:t>fertility, </a:t>
            </a:r>
            <a:r>
              <a:rPr dirty="0" sz="3200">
                <a:latin typeface="Times New Roman"/>
                <a:cs typeface="Times New Roman"/>
              </a:rPr>
              <a:t>mortality and</a:t>
            </a:r>
            <a:r>
              <a:rPr dirty="0" sz="3200" spc="-6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migration.</a:t>
            </a:r>
            <a:endParaRPr sz="3200">
              <a:latin typeface="Times New Roman"/>
              <a:cs typeface="Times New Roman"/>
            </a:endParaRPr>
          </a:p>
          <a:p>
            <a:pPr algn="just" marL="520700" marR="1289050" indent="-457200">
              <a:lnSpc>
                <a:spcPts val="3760"/>
              </a:lnSpc>
              <a:spcBef>
                <a:spcPts val="420"/>
              </a:spcBef>
              <a:buFont typeface="Wingdings"/>
              <a:buChar char=""/>
              <a:tabLst>
                <a:tab pos="520700" algn="l"/>
              </a:tabLst>
            </a:pPr>
            <a:r>
              <a:rPr dirty="0" sz="3200">
                <a:latin typeface="Times New Roman"/>
                <a:cs typeface="Times New Roman"/>
              </a:rPr>
              <a:t>Ethiopia is endowed with a </a:t>
            </a:r>
            <a:r>
              <a:rPr dirty="0" sz="3200" spc="-10">
                <a:latin typeface="Times New Roman"/>
                <a:cs typeface="Times New Roman"/>
              </a:rPr>
              <a:t>large </a:t>
            </a:r>
            <a:r>
              <a:rPr dirty="0" sz="3200">
                <a:latin typeface="Times New Roman"/>
                <a:cs typeface="Times New Roman"/>
              </a:rPr>
              <a:t>and </a:t>
            </a:r>
            <a:r>
              <a:rPr dirty="0" sz="3200" spc="5">
                <a:latin typeface="Times New Roman"/>
                <a:cs typeface="Times New Roman"/>
              </a:rPr>
              <a:t>fast-growing</a:t>
            </a:r>
            <a:r>
              <a:rPr dirty="0" sz="3200" spc="-16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population  ranking </a:t>
            </a:r>
            <a:r>
              <a:rPr dirty="0" sz="3200" spc="15">
                <a:latin typeface="Times New Roman"/>
                <a:cs typeface="Times New Roman"/>
              </a:rPr>
              <a:t>2</a:t>
            </a:r>
            <a:r>
              <a:rPr dirty="0" baseline="25132" sz="3150" spc="22">
                <a:latin typeface="Times New Roman"/>
                <a:cs typeface="Times New Roman"/>
              </a:rPr>
              <a:t>nd </a:t>
            </a:r>
            <a:r>
              <a:rPr dirty="0" sz="3200">
                <a:latin typeface="Times New Roman"/>
                <a:cs typeface="Times New Roman"/>
              </a:rPr>
              <a:t>in Africa after</a:t>
            </a:r>
            <a:r>
              <a:rPr dirty="0" sz="3200" spc="-27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Nigeria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5900" y="208381"/>
            <a:ext cx="11770995" cy="3450590"/>
          </a:xfrm>
          <a:prstGeom prst="rect">
            <a:avLst/>
          </a:prstGeom>
        </p:spPr>
        <p:txBody>
          <a:bodyPr wrap="square" lIns="0" tIns="255270" rIns="0" bIns="0" rtlCol="0" vert="horz">
            <a:spAutoFit/>
          </a:bodyPr>
          <a:lstStyle/>
          <a:p>
            <a:pPr marL="694690" indent="-457834">
              <a:lnSpc>
                <a:spcPct val="100000"/>
              </a:lnSpc>
              <a:spcBef>
                <a:spcPts val="2010"/>
              </a:spcBef>
              <a:buFont typeface="Wingdings"/>
              <a:buChar char=""/>
              <a:tabLst>
                <a:tab pos="695325" algn="l"/>
              </a:tabLst>
            </a:pPr>
            <a:r>
              <a:rPr dirty="0" sz="3200" b="1">
                <a:latin typeface="Times New Roman"/>
                <a:cs typeface="Times New Roman"/>
              </a:rPr>
              <a:t>Demographic</a:t>
            </a:r>
            <a:r>
              <a:rPr dirty="0" sz="3200" spc="-50" b="1">
                <a:latin typeface="Times New Roman"/>
                <a:cs typeface="Times New Roman"/>
              </a:rPr>
              <a:t> </a:t>
            </a:r>
            <a:r>
              <a:rPr dirty="0" sz="3200" spc="-5" b="1">
                <a:latin typeface="Times New Roman"/>
                <a:cs typeface="Times New Roman"/>
              </a:rPr>
              <a:t>Measurements:</a:t>
            </a:r>
            <a:endParaRPr sz="3200">
              <a:latin typeface="Times New Roman"/>
              <a:cs typeface="Times New Roman"/>
            </a:endParaRPr>
          </a:p>
          <a:p>
            <a:pPr marL="568325" marR="5080" indent="-457200">
              <a:lnSpc>
                <a:spcPts val="3760"/>
              </a:lnSpc>
              <a:spcBef>
                <a:spcPts val="2100"/>
              </a:spcBef>
              <a:buFont typeface="Wingdings"/>
              <a:buChar char=""/>
              <a:tabLst>
                <a:tab pos="568960" algn="l"/>
              </a:tabLst>
            </a:pPr>
            <a:r>
              <a:rPr dirty="0" sz="3200">
                <a:latin typeface="Times New Roman"/>
                <a:cs typeface="Times New Roman"/>
              </a:rPr>
              <a:t>In Ethiopia, fertility </a:t>
            </a:r>
            <a:r>
              <a:rPr dirty="0" sz="3200" spc="5">
                <a:latin typeface="Times New Roman"/>
                <a:cs typeface="Times New Roman"/>
              </a:rPr>
              <a:t>and </a:t>
            </a:r>
            <a:r>
              <a:rPr dirty="0" sz="3200">
                <a:latin typeface="Times New Roman"/>
                <a:cs typeface="Times New Roman"/>
              </a:rPr>
              <a:t>mortality are the two principal determinants  of population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growth</a:t>
            </a:r>
            <a:endParaRPr sz="3200">
              <a:latin typeface="Times New Roman"/>
              <a:cs typeface="Times New Roman"/>
            </a:endParaRPr>
          </a:p>
          <a:p>
            <a:pPr marL="12700" marR="250190">
              <a:lnSpc>
                <a:spcPct val="150000"/>
              </a:lnSpc>
              <a:spcBef>
                <a:spcPts val="75"/>
              </a:spcBef>
              <a:tabLst>
                <a:tab pos="605155" algn="l"/>
                <a:tab pos="1966595" algn="l"/>
                <a:tab pos="3145790" algn="l"/>
                <a:tab pos="4213225" algn="l"/>
                <a:tab pos="5392420" algn="l"/>
                <a:tab pos="5962650" algn="l"/>
                <a:tab pos="6712584" algn="l"/>
                <a:tab pos="8209915" algn="l"/>
                <a:tab pos="8801100" algn="l"/>
                <a:tab pos="9663430" algn="l"/>
              </a:tabLst>
            </a:pPr>
            <a:r>
              <a:rPr dirty="0" sz="3200" spc="5" b="1">
                <a:latin typeface="Times New Roman"/>
                <a:cs typeface="Times New Roman"/>
              </a:rPr>
              <a:t>1</a:t>
            </a:r>
            <a:r>
              <a:rPr dirty="0" sz="3200" b="1">
                <a:latin typeface="Times New Roman"/>
                <a:cs typeface="Times New Roman"/>
              </a:rPr>
              <a:t>)</a:t>
            </a:r>
            <a:r>
              <a:rPr dirty="0" sz="3200" b="1">
                <a:latin typeface="Times New Roman"/>
                <a:cs typeface="Times New Roman"/>
              </a:rPr>
              <a:t>	</a:t>
            </a:r>
            <a:r>
              <a:rPr dirty="0" sz="3200" b="1">
                <a:latin typeface="Times New Roman"/>
                <a:cs typeface="Times New Roman"/>
              </a:rPr>
              <a:t>Cru</a:t>
            </a:r>
            <a:r>
              <a:rPr dirty="0" sz="3200" spc="-20" b="1">
                <a:latin typeface="Times New Roman"/>
                <a:cs typeface="Times New Roman"/>
              </a:rPr>
              <a:t>d</a:t>
            </a:r>
            <a:r>
              <a:rPr dirty="0" sz="3200" b="1">
                <a:latin typeface="Times New Roman"/>
                <a:cs typeface="Times New Roman"/>
              </a:rPr>
              <a:t>e</a:t>
            </a:r>
            <a:r>
              <a:rPr dirty="0" sz="3200" b="1">
                <a:latin typeface="Times New Roman"/>
                <a:cs typeface="Times New Roman"/>
              </a:rPr>
              <a:t>	</a:t>
            </a:r>
            <a:r>
              <a:rPr dirty="0" sz="3200" b="1">
                <a:latin typeface="Times New Roman"/>
                <a:cs typeface="Times New Roman"/>
              </a:rPr>
              <a:t>Birth</a:t>
            </a:r>
            <a:r>
              <a:rPr dirty="0" sz="3200" b="1">
                <a:latin typeface="Times New Roman"/>
                <a:cs typeface="Times New Roman"/>
              </a:rPr>
              <a:t>	</a:t>
            </a:r>
            <a:r>
              <a:rPr dirty="0" sz="3200" b="1">
                <a:latin typeface="Times New Roman"/>
                <a:cs typeface="Times New Roman"/>
              </a:rPr>
              <a:t>Rate</a:t>
            </a:r>
            <a:r>
              <a:rPr dirty="0" sz="3200" b="1">
                <a:latin typeface="Times New Roman"/>
                <a:cs typeface="Times New Roman"/>
              </a:rPr>
              <a:t>	</a:t>
            </a:r>
            <a:r>
              <a:rPr dirty="0" sz="3200" spc="-10">
                <a:latin typeface="Times New Roman"/>
                <a:cs typeface="Times New Roman"/>
              </a:rPr>
              <a:t>r</a:t>
            </a:r>
            <a:r>
              <a:rPr dirty="0" sz="3200">
                <a:latin typeface="Times New Roman"/>
                <a:cs typeface="Times New Roman"/>
              </a:rPr>
              <a:t>ef</a:t>
            </a:r>
            <a:r>
              <a:rPr dirty="0" sz="3200" spc="5">
                <a:latin typeface="Times New Roman"/>
                <a:cs typeface="Times New Roman"/>
              </a:rPr>
              <a:t>e</a:t>
            </a:r>
            <a:r>
              <a:rPr dirty="0" sz="3200">
                <a:latin typeface="Times New Roman"/>
                <a:cs typeface="Times New Roman"/>
              </a:rPr>
              <a:t>rs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5">
                <a:latin typeface="Times New Roman"/>
                <a:cs typeface="Times New Roman"/>
              </a:rPr>
              <a:t>t</a:t>
            </a:r>
            <a:r>
              <a:rPr dirty="0" sz="3200">
                <a:latin typeface="Times New Roman"/>
                <a:cs typeface="Times New Roman"/>
              </a:rPr>
              <a:t>o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the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number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10">
                <a:latin typeface="Times New Roman"/>
                <a:cs typeface="Times New Roman"/>
              </a:rPr>
              <a:t>o</a:t>
            </a:r>
            <a:r>
              <a:rPr dirty="0" sz="3200">
                <a:latin typeface="Times New Roman"/>
                <a:cs typeface="Times New Roman"/>
              </a:rPr>
              <a:t>f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li</a:t>
            </a:r>
            <a:r>
              <a:rPr dirty="0" sz="3200" spc="-15">
                <a:latin typeface="Times New Roman"/>
                <a:cs typeface="Times New Roman"/>
              </a:rPr>
              <a:t>v</a:t>
            </a:r>
            <a:r>
              <a:rPr dirty="0" sz="3200">
                <a:latin typeface="Times New Roman"/>
                <a:cs typeface="Times New Roman"/>
              </a:rPr>
              <a:t>e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bir</a:t>
            </a:r>
            <a:r>
              <a:rPr dirty="0" sz="3200" spc="-10">
                <a:latin typeface="Times New Roman"/>
                <a:cs typeface="Times New Roman"/>
              </a:rPr>
              <a:t>t</a:t>
            </a:r>
            <a:r>
              <a:rPr dirty="0" sz="3200">
                <a:latin typeface="Times New Roman"/>
                <a:cs typeface="Times New Roman"/>
              </a:rPr>
              <a:t>hs</a:t>
            </a:r>
            <a:r>
              <a:rPr dirty="0" sz="3200" spc="-5">
                <a:latin typeface="Times New Roman"/>
                <a:cs typeface="Times New Roman"/>
              </a:rPr>
              <a:t>/</a:t>
            </a:r>
            <a:r>
              <a:rPr dirty="0" sz="3200" spc="-10">
                <a:latin typeface="Times New Roman"/>
                <a:cs typeface="Times New Roman"/>
              </a:rPr>
              <a:t>1000  </a:t>
            </a:r>
            <a:r>
              <a:rPr dirty="0" sz="3200">
                <a:latin typeface="Times New Roman"/>
                <a:cs typeface="Times New Roman"/>
              </a:rPr>
              <a:t>population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10283" y="3774947"/>
            <a:ext cx="6592824" cy="1177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1147" y="5548680"/>
            <a:ext cx="4483735" cy="991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800"/>
              </a:lnSpc>
              <a:spcBef>
                <a:spcPts val="100"/>
              </a:spcBef>
            </a:pPr>
            <a:r>
              <a:rPr dirty="0" sz="3200" b="1">
                <a:latin typeface="Times New Roman"/>
                <a:cs typeface="Times New Roman"/>
              </a:rPr>
              <a:t>2) General Fertility</a:t>
            </a:r>
            <a:r>
              <a:rPr dirty="0" sz="3200" spc="-9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Rate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ts val="3800"/>
              </a:lnSpc>
            </a:pPr>
            <a:r>
              <a:rPr dirty="0" sz="3200">
                <a:latin typeface="Times New Roman"/>
                <a:cs typeface="Times New Roman"/>
              </a:rPr>
              <a:t>women of reproductive</a:t>
            </a:r>
            <a:r>
              <a:rPr dirty="0" sz="3200" spc="-11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age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22850" y="5548680"/>
            <a:ext cx="6934200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latin typeface="Times New Roman"/>
                <a:cs typeface="Times New Roman"/>
              </a:rPr>
              <a:t>refers to the total number of live births</a:t>
            </a:r>
            <a:r>
              <a:rPr dirty="0" sz="3200" spc="-1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per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9443" y="587295"/>
            <a:ext cx="5965190" cy="480059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950" spc="-330" b="0">
                <a:solidFill>
                  <a:srgbClr val="000000"/>
                </a:solidFill>
                <a:latin typeface="Times New Roman"/>
                <a:cs typeface="Times New Roman"/>
              </a:rPr>
              <a:t>Ethiopia's </a:t>
            </a:r>
            <a:r>
              <a:rPr dirty="0" sz="2950" spc="-375" b="0">
                <a:solidFill>
                  <a:srgbClr val="000000"/>
                </a:solidFill>
                <a:latin typeface="Times New Roman"/>
                <a:cs typeface="Times New Roman"/>
              </a:rPr>
              <a:t>shape </a:t>
            </a:r>
            <a:r>
              <a:rPr dirty="0" sz="2950" spc="-405" b="0">
                <a:solidFill>
                  <a:srgbClr val="000000"/>
                </a:solidFill>
                <a:latin typeface="Times New Roman"/>
                <a:cs typeface="Times New Roman"/>
              </a:rPr>
              <a:t>compared </a:t>
            </a:r>
            <a:r>
              <a:rPr dirty="0" sz="2950" spc="-320" b="0">
                <a:solidFill>
                  <a:srgbClr val="000000"/>
                </a:solidFill>
                <a:latin typeface="Times New Roman"/>
                <a:cs typeface="Times New Roman"/>
              </a:rPr>
              <a:t>to </a:t>
            </a:r>
            <a:r>
              <a:rPr dirty="0" sz="2950" spc="-254" b="0">
                <a:solidFill>
                  <a:srgbClr val="000000"/>
                </a:solidFill>
                <a:latin typeface="Times New Roman"/>
                <a:cs typeface="Times New Roman"/>
              </a:rPr>
              <a:t>its </a:t>
            </a:r>
            <a:r>
              <a:rPr dirty="0" sz="2950" spc="-360" b="0">
                <a:solidFill>
                  <a:srgbClr val="000000"/>
                </a:solidFill>
                <a:latin typeface="Times New Roman"/>
                <a:cs typeface="Times New Roman"/>
              </a:rPr>
              <a:t>neighbors </a:t>
            </a:r>
            <a:r>
              <a:rPr dirty="0" sz="2950" spc="-320" b="0">
                <a:solidFill>
                  <a:srgbClr val="000000"/>
                </a:solidFill>
                <a:latin typeface="Times New Roman"/>
                <a:cs typeface="Times New Roman"/>
              </a:rPr>
              <a:t>in </a:t>
            </a:r>
            <a:r>
              <a:rPr dirty="0" sz="2950" spc="-335" b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dirty="0" sz="2950" spc="-275" b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950" spc="-425" b="0">
                <a:solidFill>
                  <a:srgbClr val="000000"/>
                </a:solidFill>
                <a:latin typeface="Times New Roman"/>
                <a:cs typeface="Times New Roman"/>
              </a:rPr>
              <a:t>Horn</a:t>
            </a:r>
            <a:endParaRPr sz="295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52142" y="1285732"/>
          <a:ext cx="10076815" cy="40354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4185"/>
                <a:gridCol w="1831975"/>
                <a:gridCol w="1964689"/>
                <a:gridCol w="1479550"/>
                <a:gridCol w="1322070"/>
                <a:gridCol w="1731645"/>
              </a:tblGrid>
              <a:tr h="670912">
                <a:tc>
                  <a:txBody>
                    <a:bodyPr/>
                    <a:lstStyle/>
                    <a:p>
                      <a:pPr marL="118745">
                        <a:lnSpc>
                          <a:spcPts val="3390"/>
                        </a:lnSpc>
                      </a:pPr>
                      <a:r>
                        <a:rPr dirty="0" sz="2950" spc="-380">
                          <a:latin typeface="Times New Roman"/>
                          <a:cs typeface="Times New Roman"/>
                        </a:rPr>
                        <a:t>Country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90"/>
                        </a:lnSpc>
                      </a:pPr>
                      <a:r>
                        <a:rPr dirty="0" sz="2950" spc="-385">
                          <a:latin typeface="Times New Roman"/>
                          <a:cs typeface="Times New Roman"/>
                        </a:rPr>
                        <a:t>Area(km</a:t>
                      </a:r>
                      <a:r>
                        <a:rPr dirty="0" baseline="31944" sz="3000" spc="-577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2950" spc="-385">
                          <a:latin typeface="Times New Roman"/>
                          <a:cs typeface="Times New Roman"/>
                        </a:rPr>
                        <a:t>)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48895">
                        <a:lnSpc>
                          <a:spcPts val="3390"/>
                        </a:lnSpc>
                      </a:pPr>
                      <a:r>
                        <a:rPr dirty="0" sz="2950" spc="-405">
                          <a:latin typeface="Times New Roman"/>
                          <a:cs typeface="Times New Roman"/>
                        </a:rPr>
                        <a:t>Boundary</a:t>
                      </a:r>
                      <a:r>
                        <a:rPr dirty="0" sz="2950" spc="-2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950" spc="-400">
                          <a:latin typeface="Times New Roman"/>
                          <a:cs typeface="Times New Roman"/>
                        </a:rPr>
                        <a:t>(km)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ts val="3390"/>
                        </a:lnSpc>
                      </a:pPr>
                      <a:r>
                        <a:rPr dirty="0" sz="2950" spc="-455">
                          <a:latin typeface="Times New Roman"/>
                          <a:cs typeface="Times New Roman"/>
                        </a:rPr>
                        <a:t>A/B</a:t>
                      </a:r>
                      <a:r>
                        <a:rPr dirty="0" sz="2950" spc="-2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950" spc="-305">
                          <a:latin typeface="Times New Roman"/>
                          <a:cs typeface="Times New Roman"/>
                        </a:rPr>
                        <a:t>ratio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69215">
                        <a:lnSpc>
                          <a:spcPts val="3390"/>
                        </a:lnSpc>
                      </a:pPr>
                      <a:r>
                        <a:rPr dirty="0" sz="2950" spc="-445">
                          <a:latin typeface="Times New Roman"/>
                          <a:cs typeface="Times New Roman"/>
                        </a:rPr>
                        <a:t>B/C</a:t>
                      </a:r>
                      <a:r>
                        <a:rPr dirty="0" sz="2950" spc="-2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950" spc="-305">
                          <a:latin typeface="Times New Roman"/>
                          <a:cs typeface="Times New Roman"/>
                        </a:rPr>
                        <a:t>ratio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ts val="3390"/>
                        </a:lnSpc>
                      </a:pPr>
                      <a:r>
                        <a:rPr dirty="0" sz="2950" spc="-455">
                          <a:latin typeface="Times New Roman"/>
                          <a:cs typeface="Times New Roman"/>
                        </a:rPr>
                        <a:t>A/C</a:t>
                      </a:r>
                      <a:r>
                        <a:rPr dirty="0" sz="2950" spc="-2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950" spc="-305">
                          <a:latin typeface="Times New Roman"/>
                          <a:cs typeface="Times New Roman"/>
                        </a:rPr>
                        <a:t>ratio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69965">
                <a:tc>
                  <a:txBody>
                    <a:bodyPr/>
                    <a:lstStyle/>
                    <a:p>
                      <a:pPr marL="118745">
                        <a:lnSpc>
                          <a:spcPts val="3360"/>
                        </a:lnSpc>
                      </a:pPr>
                      <a:r>
                        <a:rPr dirty="0" sz="2950" spc="-345">
                          <a:latin typeface="Times New Roman"/>
                          <a:cs typeface="Times New Roman"/>
                        </a:rPr>
                        <a:t>Ethiopia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49530">
                        <a:lnSpc>
                          <a:spcPts val="3360"/>
                        </a:lnSpc>
                      </a:pPr>
                      <a:r>
                        <a:rPr dirty="0" sz="2950" spc="-365">
                          <a:latin typeface="Times New Roman"/>
                          <a:cs typeface="Times New Roman"/>
                        </a:rPr>
                        <a:t>1,106,000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ts val="3360"/>
                        </a:lnSpc>
                      </a:pPr>
                      <a:r>
                        <a:rPr dirty="0" sz="2950" spc="-370">
                          <a:latin typeface="Times New Roman"/>
                          <a:cs typeface="Times New Roman"/>
                        </a:rPr>
                        <a:t>5,260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9090">
                        <a:lnSpc>
                          <a:spcPts val="3360"/>
                        </a:lnSpc>
                      </a:pPr>
                      <a:r>
                        <a:rPr dirty="0" sz="2950" spc="-375">
                          <a:latin typeface="Times New Roman"/>
                          <a:cs typeface="Times New Roman"/>
                        </a:rPr>
                        <a:t>210.27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6195">
                        <a:lnSpc>
                          <a:spcPts val="3360"/>
                        </a:lnSpc>
                      </a:pPr>
                      <a:r>
                        <a:rPr dirty="0" sz="2950" spc="-360">
                          <a:latin typeface="Times New Roman"/>
                          <a:cs typeface="Times New Roman"/>
                        </a:rPr>
                        <a:t>1.41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08000">
                        <a:lnSpc>
                          <a:spcPts val="3360"/>
                        </a:lnSpc>
                      </a:pPr>
                      <a:r>
                        <a:rPr dirty="0" sz="2950">
                          <a:latin typeface="Times New Roman"/>
                          <a:cs typeface="Times New Roman"/>
                        </a:rPr>
                        <a:t>296.61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66780">
                <a:tc>
                  <a:txBody>
                    <a:bodyPr/>
                    <a:lstStyle/>
                    <a:p>
                      <a:pPr marL="118745">
                        <a:lnSpc>
                          <a:spcPts val="3365"/>
                        </a:lnSpc>
                      </a:pPr>
                      <a:r>
                        <a:rPr dirty="0" sz="2950" spc="-340">
                          <a:latin typeface="Times New Roman"/>
                          <a:cs typeface="Times New Roman"/>
                        </a:rPr>
                        <a:t>Djibouti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52069">
                        <a:lnSpc>
                          <a:spcPts val="3365"/>
                        </a:lnSpc>
                      </a:pPr>
                      <a:r>
                        <a:rPr dirty="0" sz="2950" spc="-375">
                          <a:latin typeface="Times New Roman"/>
                          <a:cs typeface="Times New Roman"/>
                        </a:rPr>
                        <a:t>22,000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3365"/>
                        </a:lnSpc>
                      </a:pPr>
                      <a:r>
                        <a:rPr dirty="0" sz="2950" spc="-409">
                          <a:latin typeface="Times New Roman"/>
                          <a:cs typeface="Times New Roman"/>
                        </a:rPr>
                        <a:t>820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0">
                        <a:lnSpc>
                          <a:spcPts val="3365"/>
                        </a:lnSpc>
                      </a:pPr>
                      <a:r>
                        <a:rPr dirty="0" sz="2950" spc="-370">
                          <a:latin typeface="Times New Roman"/>
                          <a:cs typeface="Times New Roman"/>
                        </a:rPr>
                        <a:t>26.83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6195">
                        <a:lnSpc>
                          <a:spcPts val="3365"/>
                        </a:lnSpc>
                      </a:pPr>
                      <a:r>
                        <a:rPr dirty="0" sz="2950" spc="-360">
                          <a:latin typeface="Times New Roman"/>
                          <a:cs typeface="Times New Roman"/>
                        </a:rPr>
                        <a:t>1.56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6575">
                        <a:lnSpc>
                          <a:spcPts val="3365"/>
                        </a:lnSpc>
                      </a:pPr>
                      <a:r>
                        <a:rPr dirty="0" sz="2950" spc="-370">
                          <a:latin typeface="Times New Roman"/>
                          <a:cs typeface="Times New Roman"/>
                        </a:rPr>
                        <a:t>41.83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70722">
                <a:tc>
                  <a:txBody>
                    <a:bodyPr/>
                    <a:lstStyle/>
                    <a:p>
                      <a:pPr marL="118745">
                        <a:lnSpc>
                          <a:spcPts val="3400"/>
                        </a:lnSpc>
                      </a:pPr>
                      <a:r>
                        <a:rPr dirty="0" sz="2950" spc="-320">
                          <a:latin typeface="Times New Roman"/>
                          <a:cs typeface="Times New Roman"/>
                        </a:rPr>
                        <a:t>Eritrea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52069">
                        <a:lnSpc>
                          <a:spcPts val="3400"/>
                        </a:lnSpc>
                      </a:pPr>
                      <a:r>
                        <a:rPr dirty="0" sz="2950" spc="-380">
                          <a:latin typeface="Times New Roman"/>
                          <a:cs typeface="Times New Roman"/>
                        </a:rPr>
                        <a:t>117,400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ts val="3400"/>
                        </a:lnSpc>
                      </a:pPr>
                      <a:r>
                        <a:rPr dirty="0" sz="2950" spc="-370">
                          <a:latin typeface="Times New Roman"/>
                          <a:cs typeface="Times New Roman"/>
                        </a:rPr>
                        <a:t>2,420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0">
                        <a:lnSpc>
                          <a:spcPts val="3400"/>
                        </a:lnSpc>
                      </a:pPr>
                      <a:r>
                        <a:rPr dirty="0" sz="2950" spc="-370">
                          <a:latin typeface="Times New Roman"/>
                          <a:cs typeface="Times New Roman"/>
                        </a:rPr>
                        <a:t>48.51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6195">
                        <a:lnSpc>
                          <a:spcPts val="3400"/>
                        </a:lnSpc>
                      </a:pPr>
                      <a:r>
                        <a:rPr dirty="0" sz="2950" spc="-360">
                          <a:latin typeface="Times New Roman"/>
                          <a:cs typeface="Times New Roman"/>
                        </a:rPr>
                        <a:t>1.99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6575">
                        <a:lnSpc>
                          <a:spcPts val="3400"/>
                        </a:lnSpc>
                      </a:pPr>
                      <a:r>
                        <a:rPr dirty="0" sz="2950" spc="-370">
                          <a:latin typeface="Times New Roman"/>
                          <a:cs typeface="Times New Roman"/>
                        </a:rPr>
                        <a:t>96.83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70722">
                <a:tc>
                  <a:txBody>
                    <a:bodyPr/>
                    <a:lstStyle/>
                    <a:p>
                      <a:pPr marL="118745">
                        <a:lnSpc>
                          <a:spcPts val="3360"/>
                        </a:lnSpc>
                      </a:pPr>
                      <a:r>
                        <a:rPr dirty="0" sz="2950" spc="-430">
                          <a:latin typeface="Times New Roman"/>
                          <a:cs typeface="Times New Roman"/>
                        </a:rPr>
                        <a:t>Kenya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52069">
                        <a:lnSpc>
                          <a:spcPts val="3360"/>
                        </a:lnSpc>
                      </a:pPr>
                      <a:r>
                        <a:rPr dirty="0" sz="2950" spc="-380">
                          <a:latin typeface="Times New Roman"/>
                          <a:cs typeface="Times New Roman"/>
                        </a:rPr>
                        <a:t>582,644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ts val="3360"/>
                        </a:lnSpc>
                      </a:pPr>
                      <a:r>
                        <a:rPr dirty="0" sz="2950" spc="-370">
                          <a:latin typeface="Times New Roman"/>
                          <a:cs typeface="Times New Roman"/>
                        </a:rPr>
                        <a:t>3,600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9090">
                        <a:lnSpc>
                          <a:spcPts val="3360"/>
                        </a:lnSpc>
                      </a:pPr>
                      <a:r>
                        <a:rPr dirty="0" sz="2950" spc="-375">
                          <a:latin typeface="Times New Roman"/>
                          <a:cs typeface="Times New Roman"/>
                        </a:rPr>
                        <a:t>161.85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6195">
                        <a:lnSpc>
                          <a:spcPts val="3360"/>
                        </a:lnSpc>
                      </a:pPr>
                      <a:r>
                        <a:rPr dirty="0" sz="2950" spc="-360">
                          <a:latin typeface="Times New Roman"/>
                          <a:cs typeface="Times New Roman"/>
                        </a:rPr>
                        <a:t>1.33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08000">
                        <a:lnSpc>
                          <a:spcPts val="3360"/>
                        </a:lnSpc>
                      </a:pPr>
                      <a:r>
                        <a:rPr dirty="0" sz="2950">
                          <a:latin typeface="Times New Roman"/>
                          <a:cs typeface="Times New Roman"/>
                        </a:rPr>
                        <a:t>215.28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70722">
                <a:tc>
                  <a:txBody>
                    <a:bodyPr/>
                    <a:lstStyle/>
                    <a:p>
                      <a:pPr marL="118745">
                        <a:lnSpc>
                          <a:spcPts val="3360"/>
                        </a:lnSpc>
                      </a:pPr>
                      <a:r>
                        <a:rPr dirty="0" sz="2950" spc="-385">
                          <a:latin typeface="Times New Roman"/>
                          <a:cs typeface="Times New Roman"/>
                        </a:rPr>
                        <a:t>Somalia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52069">
                        <a:lnSpc>
                          <a:spcPts val="3360"/>
                        </a:lnSpc>
                      </a:pPr>
                      <a:r>
                        <a:rPr dirty="0" sz="2950" spc="-380">
                          <a:latin typeface="Times New Roman"/>
                          <a:cs typeface="Times New Roman"/>
                        </a:rPr>
                        <a:t>637,657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ts val="3360"/>
                        </a:lnSpc>
                      </a:pPr>
                      <a:r>
                        <a:rPr dirty="0" sz="2950" spc="-370">
                          <a:latin typeface="Times New Roman"/>
                          <a:cs typeface="Times New Roman"/>
                        </a:rPr>
                        <a:t>5,100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9090">
                        <a:lnSpc>
                          <a:spcPts val="3360"/>
                        </a:lnSpc>
                      </a:pPr>
                      <a:r>
                        <a:rPr dirty="0" sz="2950" spc="-375">
                          <a:latin typeface="Times New Roman"/>
                          <a:cs typeface="Times New Roman"/>
                        </a:rPr>
                        <a:t>125.03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6195">
                        <a:lnSpc>
                          <a:spcPts val="3360"/>
                        </a:lnSpc>
                      </a:pPr>
                      <a:r>
                        <a:rPr dirty="0" sz="2950" spc="-360">
                          <a:latin typeface="Times New Roman"/>
                          <a:cs typeface="Times New Roman"/>
                        </a:rPr>
                        <a:t>1.80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08000">
                        <a:lnSpc>
                          <a:spcPts val="3360"/>
                        </a:lnSpc>
                      </a:pPr>
                      <a:r>
                        <a:rPr dirty="0" sz="2950">
                          <a:latin typeface="Times New Roman"/>
                          <a:cs typeface="Times New Roman"/>
                        </a:rPr>
                        <a:t>225.22</a:t>
                      </a:r>
                      <a:endParaRPr sz="2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3951" y="781304"/>
            <a:ext cx="4258056" cy="1001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7858" y="1879574"/>
            <a:ext cx="11831955" cy="32607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69900" marR="351790" indent="-457200">
              <a:lnSpc>
                <a:spcPct val="150100"/>
              </a:lnSpc>
              <a:spcBef>
                <a:spcPts val="95"/>
              </a:spcBef>
              <a:buFont typeface="Wingdings"/>
              <a:buChar char=""/>
              <a:tabLst>
                <a:tab pos="469900" algn="l"/>
              </a:tabLst>
            </a:pPr>
            <a:r>
              <a:rPr dirty="0" sz="3200" spc="-5">
                <a:latin typeface="Times New Roman"/>
                <a:cs typeface="Times New Roman"/>
              </a:rPr>
              <a:t>is </a:t>
            </a:r>
            <a:r>
              <a:rPr dirty="0" sz="3200">
                <a:latin typeface="Times New Roman"/>
                <a:cs typeface="Times New Roman"/>
              </a:rPr>
              <a:t>a </a:t>
            </a:r>
            <a:r>
              <a:rPr dirty="0" sz="3200" spc="-5">
                <a:latin typeface="Times New Roman"/>
                <a:cs typeface="Times New Roman"/>
              </a:rPr>
              <a:t>relatively </a:t>
            </a:r>
            <a:r>
              <a:rPr dirty="0" sz="3200">
                <a:latin typeface="Times New Roman"/>
                <a:cs typeface="Times New Roman"/>
              </a:rPr>
              <a:t>specific measure </a:t>
            </a:r>
            <a:r>
              <a:rPr dirty="0" sz="3200" spc="-5">
                <a:latin typeface="Times New Roman"/>
                <a:cs typeface="Times New Roman"/>
              </a:rPr>
              <a:t>of </a:t>
            </a:r>
            <a:r>
              <a:rPr dirty="0" sz="3200">
                <a:latin typeface="Times New Roman"/>
                <a:cs typeface="Times New Roman"/>
              </a:rPr>
              <a:t>fertility as </a:t>
            </a:r>
            <a:r>
              <a:rPr dirty="0" sz="3200" spc="-5">
                <a:latin typeface="Times New Roman"/>
                <a:cs typeface="Times New Roman"/>
              </a:rPr>
              <a:t>it </a:t>
            </a:r>
            <a:r>
              <a:rPr dirty="0" sz="3200">
                <a:latin typeface="Times New Roman"/>
                <a:cs typeface="Times New Roman"/>
              </a:rPr>
              <a:t>specifically </a:t>
            </a:r>
            <a:r>
              <a:rPr dirty="0" sz="3200" spc="-5">
                <a:latin typeface="Times New Roman"/>
                <a:cs typeface="Times New Roman"/>
              </a:rPr>
              <a:t>relates  </a:t>
            </a:r>
            <a:r>
              <a:rPr dirty="0" sz="3200">
                <a:latin typeface="Times New Roman"/>
                <a:cs typeface="Times New Roman"/>
              </a:rPr>
              <a:t>births </a:t>
            </a:r>
            <a:r>
              <a:rPr dirty="0" sz="3200" spc="-5">
                <a:latin typeface="Times New Roman"/>
                <a:cs typeface="Times New Roman"/>
              </a:rPr>
              <a:t>to </a:t>
            </a:r>
            <a:r>
              <a:rPr dirty="0" sz="3200">
                <a:latin typeface="Times New Roman"/>
                <a:cs typeface="Times New Roman"/>
              </a:rPr>
              <a:t>women </a:t>
            </a:r>
            <a:r>
              <a:rPr dirty="0" sz="3200" spc="-5">
                <a:latin typeface="Times New Roman"/>
                <a:cs typeface="Times New Roman"/>
              </a:rPr>
              <a:t>in </a:t>
            </a:r>
            <a:r>
              <a:rPr dirty="0" sz="3200">
                <a:latin typeface="Times New Roman"/>
                <a:cs typeface="Times New Roman"/>
              </a:rPr>
              <a:t>the reproductive</a:t>
            </a:r>
            <a:r>
              <a:rPr dirty="0" sz="3200" spc="-6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age.</a:t>
            </a: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ct val="98900"/>
              </a:lnSpc>
              <a:spcBef>
                <a:spcPts val="2555"/>
              </a:spcBef>
            </a:pPr>
            <a:r>
              <a:rPr dirty="0" sz="3200" b="1">
                <a:latin typeface="Times New Roman"/>
                <a:cs typeface="Times New Roman"/>
              </a:rPr>
              <a:t>3) </a:t>
            </a:r>
            <a:r>
              <a:rPr dirty="0" sz="3200" spc="-60" b="1">
                <a:latin typeface="Times New Roman"/>
                <a:cs typeface="Times New Roman"/>
              </a:rPr>
              <a:t>Total </a:t>
            </a:r>
            <a:r>
              <a:rPr dirty="0" sz="3200" b="1">
                <a:latin typeface="Times New Roman"/>
                <a:cs typeface="Times New Roman"/>
              </a:rPr>
              <a:t>Fertility Rate </a:t>
            </a:r>
            <a:r>
              <a:rPr dirty="0" sz="3200" spc="-65">
                <a:latin typeface="Times New Roman"/>
                <a:cs typeface="Times New Roman"/>
              </a:rPr>
              <a:t>(</a:t>
            </a:r>
            <a:r>
              <a:rPr dirty="0" sz="3200" spc="-65" b="1">
                <a:latin typeface="Times New Roman"/>
                <a:cs typeface="Times New Roman"/>
              </a:rPr>
              <a:t>T.F.R</a:t>
            </a:r>
            <a:r>
              <a:rPr dirty="0" sz="3200" spc="-65">
                <a:latin typeface="Times New Roman"/>
                <a:cs typeface="Times New Roman"/>
              </a:rPr>
              <a:t>.) </a:t>
            </a:r>
            <a:r>
              <a:rPr dirty="0" sz="3200">
                <a:latin typeface="Times New Roman"/>
                <a:cs typeface="Times New Roman"/>
              </a:rPr>
              <a:t>refers to the average number of</a:t>
            </a:r>
            <a:r>
              <a:rPr dirty="0" sz="3200" spc="-10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children  that a woman would have at the end of her reproductive period if the  current age specific fertility rate remains</a:t>
            </a:r>
            <a:r>
              <a:rPr dirty="0" sz="3200" spc="-114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unchanged.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74008" y="5442938"/>
            <a:ext cx="2653284" cy="1068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2229" y="119354"/>
            <a:ext cx="11590655" cy="3709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508000" marR="168275" indent="-457200">
              <a:lnSpc>
                <a:spcPct val="150000"/>
              </a:lnSpc>
              <a:spcBef>
                <a:spcPts val="100"/>
              </a:spcBef>
              <a:buFont typeface="Wingdings"/>
              <a:buChar char=""/>
              <a:tabLst>
                <a:tab pos="508000" algn="l"/>
              </a:tabLst>
            </a:pPr>
            <a:r>
              <a:rPr dirty="0" sz="3200">
                <a:latin typeface="Times New Roman"/>
                <a:cs typeface="Times New Roman"/>
              </a:rPr>
              <a:t>Where, </a:t>
            </a:r>
            <a:r>
              <a:rPr dirty="0" sz="3200" spc="-5">
                <a:latin typeface="Times New Roman"/>
                <a:cs typeface="Times New Roman"/>
              </a:rPr>
              <a:t>B</a:t>
            </a:r>
            <a:r>
              <a:rPr dirty="0" sz="3200" spc="-5" i="1">
                <a:latin typeface="Times New Roman"/>
                <a:cs typeface="Times New Roman"/>
              </a:rPr>
              <a:t>i </a:t>
            </a:r>
            <a:r>
              <a:rPr dirty="0" sz="3200">
                <a:latin typeface="Times New Roman"/>
                <a:cs typeface="Times New Roman"/>
              </a:rPr>
              <a:t>= </a:t>
            </a:r>
            <a:r>
              <a:rPr dirty="0" sz="3200" spc="-50">
                <a:latin typeface="Times New Roman"/>
                <a:cs typeface="Times New Roman"/>
              </a:rPr>
              <a:t>Total </a:t>
            </a:r>
            <a:r>
              <a:rPr dirty="0" sz="3200">
                <a:latin typeface="Times New Roman"/>
                <a:cs typeface="Times New Roman"/>
              </a:rPr>
              <a:t>live </a:t>
            </a:r>
            <a:r>
              <a:rPr dirty="0" sz="3200" spc="-5">
                <a:latin typeface="Times New Roman"/>
                <a:cs typeface="Times New Roman"/>
              </a:rPr>
              <a:t>births </a:t>
            </a:r>
            <a:r>
              <a:rPr dirty="0" sz="3200" spc="-10">
                <a:latin typeface="Times New Roman"/>
                <a:cs typeface="Times New Roman"/>
              </a:rPr>
              <a:t>in </a:t>
            </a:r>
            <a:r>
              <a:rPr dirty="0" sz="3200">
                <a:latin typeface="Times New Roman"/>
                <a:cs typeface="Times New Roman"/>
              </a:rPr>
              <a:t>age </a:t>
            </a:r>
            <a:r>
              <a:rPr dirty="0" sz="3200" spc="-5">
                <a:latin typeface="Times New Roman"/>
                <a:cs typeface="Times New Roman"/>
              </a:rPr>
              <a:t>group </a:t>
            </a:r>
            <a:r>
              <a:rPr dirty="0" sz="3200" spc="-5" i="1">
                <a:latin typeface="Times New Roman"/>
                <a:cs typeface="Times New Roman"/>
              </a:rPr>
              <a:t>i</a:t>
            </a:r>
            <a:r>
              <a:rPr dirty="0" sz="3200" spc="-5">
                <a:latin typeface="Times New Roman"/>
                <a:cs typeface="Times New Roman"/>
              </a:rPr>
              <a:t>, </a:t>
            </a:r>
            <a:r>
              <a:rPr dirty="0" sz="3200" spc="-65">
                <a:latin typeface="Times New Roman"/>
                <a:cs typeface="Times New Roman"/>
              </a:rPr>
              <a:t>W</a:t>
            </a:r>
            <a:r>
              <a:rPr dirty="0" baseline="-21164" sz="3150" spc="-97">
                <a:latin typeface="Times New Roman"/>
                <a:cs typeface="Times New Roman"/>
              </a:rPr>
              <a:t>i </a:t>
            </a:r>
            <a:r>
              <a:rPr dirty="0" sz="3200" spc="-40">
                <a:latin typeface="Times New Roman"/>
                <a:cs typeface="Times New Roman"/>
              </a:rPr>
              <a:t>=Total </a:t>
            </a:r>
            <a:r>
              <a:rPr dirty="0" sz="3200" spc="-5">
                <a:latin typeface="Times New Roman"/>
                <a:cs typeface="Times New Roman"/>
              </a:rPr>
              <a:t>number </a:t>
            </a:r>
            <a:r>
              <a:rPr dirty="0" sz="3200" spc="-10">
                <a:latin typeface="Times New Roman"/>
                <a:cs typeface="Times New Roman"/>
              </a:rPr>
              <a:t>of  </a:t>
            </a:r>
            <a:r>
              <a:rPr dirty="0" sz="3200">
                <a:latin typeface="Times New Roman"/>
                <a:cs typeface="Times New Roman"/>
              </a:rPr>
              <a:t>women </a:t>
            </a:r>
            <a:r>
              <a:rPr dirty="0" sz="3200" spc="-10">
                <a:latin typeface="Times New Roman"/>
                <a:cs typeface="Times New Roman"/>
              </a:rPr>
              <a:t>in </a:t>
            </a:r>
            <a:r>
              <a:rPr dirty="0" sz="3200">
                <a:latin typeface="Times New Roman"/>
                <a:cs typeface="Times New Roman"/>
              </a:rPr>
              <a:t>age </a:t>
            </a:r>
            <a:r>
              <a:rPr dirty="0" sz="3200" spc="-5">
                <a:latin typeface="Times New Roman"/>
                <a:cs typeface="Times New Roman"/>
              </a:rPr>
              <a:t>group </a:t>
            </a:r>
            <a:r>
              <a:rPr dirty="0" sz="3200">
                <a:latin typeface="Times New Roman"/>
                <a:cs typeface="Times New Roman"/>
              </a:rPr>
              <a:t>I (i =age </a:t>
            </a:r>
            <a:r>
              <a:rPr dirty="0" sz="3200" spc="-5">
                <a:latin typeface="Times New Roman"/>
                <a:cs typeface="Times New Roman"/>
              </a:rPr>
              <a:t>group </a:t>
            </a:r>
            <a:r>
              <a:rPr dirty="0" sz="3200">
                <a:latin typeface="Times New Roman"/>
                <a:cs typeface="Times New Roman"/>
              </a:rPr>
              <a:t>i.e. </a:t>
            </a:r>
            <a:r>
              <a:rPr dirty="0" sz="3200" spc="-5">
                <a:latin typeface="Times New Roman"/>
                <a:cs typeface="Times New Roman"/>
              </a:rPr>
              <a:t>1= 15-19, 2=20-24 3=25-  </a:t>
            </a:r>
            <a:r>
              <a:rPr dirty="0" sz="3200" spc="5">
                <a:latin typeface="Times New Roman"/>
                <a:cs typeface="Times New Roman"/>
              </a:rPr>
              <a:t>29, </a:t>
            </a:r>
            <a:r>
              <a:rPr dirty="0" sz="3200">
                <a:latin typeface="Times New Roman"/>
                <a:cs typeface="Times New Roman"/>
              </a:rPr>
              <a:t>4 = </a:t>
            </a:r>
            <a:r>
              <a:rPr dirty="0" sz="3200" spc="5">
                <a:latin typeface="Times New Roman"/>
                <a:cs typeface="Times New Roman"/>
              </a:rPr>
              <a:t>30-34, </a:t>
            </a:r>
            <a:r>
              <a:rPr dirty="0" sz="3200">
                <a:latin typeface="Times New Roman"/>
                <a:cs typeface="Times New Roman"/>
              </a:rPr>
              <a:t>5 = 35-39, 6=40-44, 7 =</a:t>
            </a:r>
            <a:r>
              <a:rPr dirty="0" sz="3200" spc="-185">
                <a:latin typeface="Times New Roman"/>
                <a:cs typeface="Times New Roman"/>
              </a:rPr>
              <a:t> </a:t>
            </a:r>
            <a:r>
              <a:rPr dirty="0" sz="3200" spc="5">
                <a:latin typeface="Times New Roman"/>
                <a:cs typeface="Times New Roman"/>
              </a:rPr>
              <a:t>45-49)</a:t>
            </a:r>
            <a:endParaRPr sz="3200">
              <a:latin typeface="Times New Roman"/>
              <a:cs typeface="Times New Roman"/>
            </a:endParaRPr>
          </a:p>
          <a:p>
            <a:pPr algn="just" marL="205104" marR="17780">
              <a:lnSpc>
                <a:spcPct val="150100"/>
              </a:lnSpc>
              <a:spcBef>
                <a:spcPts val="195"/>
              </a:spcBef>
            </a:pPr>
            <a:r>
              <a:rPr dirty="0" sz="3200" b="1">
                <a:latin typeface="Times New Roman"/>
                <a:cs typeface="Times New Roman"/>
              </a:rPr>
              <a:t>4) </a:t>
            </a:r>
            <a:r>
              <a:rPr dirty="0" sz="3200" spc="-5" b="1">
                <a:latin typeface="Times New Roman"/>
                <a:cs typeface="Times New Roman"/>
              </a:rPr>
              <a:t>Crude </a:t>
            </a:r>
            <a:r>
              <a:rPr dirty="0" sz="3200" b="1">
                <a:latin typeface="Times New Roman"/>
                <a:cs typeface="Times New Roman"/>
              </a:rPr>
              <a:t>Death Rate </a:t>
            </a:r>
            <a:r>
              <a:rPr dirty="0" sz="3200">
                <a:latin typeface="Times New Roman"/>
                <a:cs typeface="Times New Roman"/>
              </a:rPr>
              <a:t>refers </a:t>
            </a:r>
            <a:r>
              <a:rPr dirty="0" sz="3200" spc="-10">
                <a:latin typeface="Times New Roman"/>
                <a:cs typeface="Times New Roman"/>
              </a:rPr>
              <a:t>to </a:t>
            </a:r>
            <a:r>
              <a:rPr dirty="0" sz="3200" spc="-5">
                <a:latin typeface="Times New Roman"/>
                <a:cs typeface="Times New Roman"/>
              </a:rPr>
              <a:t>the </a:t>
            </a:r>
            <a:r>
              <a:rPr dirty="0" sz="3200">
                <a:latin typeface="Times New Roman"/>
                <a:cs typeface="Times New Roman"/>
              </a:rPr>
              <a:t>number of deaths per one  thousand population </a:t>
            </a:r>
            <a:r>
              <a:rPr dirty="0" sz="3200" spc="-5">
                <a:latin typeface="Times New Roman"/>
                <a:cs typeface="Times New Roman"/>
              </a:rPr>
              <a:t>in </a:t>
            </a:r>
            <a:r>
              <a:rPr dirty="0" sz="3200">
                <a:latin typeface="Times New Roman"/>
                <a:cs typeface="Times New Roman"/>
              </a:rPr>
              <a:t>a</a:t>
            </a:r>
            <a:r>
              <a:rPr dirty="0" sz="3200" spc="-70">
                <a:latin typeface="Times New Roman"/>
                <a:cs typeface="Times New Roman"/>
              </a:rPr>
              <a:t> </a:t>
            </a:r>
            <a:r>
              <a:rPr dirty="0" sz="3200" spc="5">
                <a:latin typeface="Times New Roman"/>
                <a:cs typeface="Times New Roman"/>
              </a:rPr>
              <a:t>year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47772" y="4293604"/>
            <a:ext cx="4863083" cy="11461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37465" rIns="0" bIns="0" rtlCol="0" vert="horz">
            <a:spAutoFit/>
          </a:bodyPr>
          <a:lstStyle/>
          <a:p>
            <a:pPr marL="201295" marR="5080">
              <a:lnSpc>
                <a:spcPts val="3760"/>
              </a:lnSpc>
              <a:spcBef>
                <a:spcPts val="295"/>
              </a:spcBef>
            </a:pPr>
            <a:r>
              <a:rPr dirty="0" b="1">
                <a:latin typeface="Times New Roman"/>
                <a:cs typeface="Times New Roman"/>
              </a:rPr>
              <a:t>5) Infant Mortality </a:t>
            </a:r>
            <a:r>
              <a:rPr dirty="0"/>
              <a:t>rate refers to the total number of deaths of</a:t>
            </a:r>
            <a:r>
              <a:rPr dirty="0" spc="-135"/>
              <a:t> </a:t>
            </a:r>
            <a:r>
              <a:rPr dirty="0"/>
              <a:t>infants  per one thousand live</a:t>
            </a:r>
            <a:r>
              <a:rPr dirty="0" spc="-80"/>
              <a:t> </a:t>
            </a:r>
            <a:r>
              <a:rPr dirty="0"/>
              <a:t>Birth</a:t>
            </a:r>
          </a:p>
        </p:txBody>
      </p:sp>
      <p:sp>
        <p:nvSpPr>
          <p:cNvPr id="3" name="object 3"/>
          <p:cNvSpPr/>
          <p:nvPr/>
        </p:nvSpPr>
        <p:spPr>
          <a:xfrm>
            <a:off x="2185416" y="2009374"/>
            <a:ext cx="4425696" cy="1074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18008" y="3111093"/>
            <a:ext cx="11373485" cy="2221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3200" b="1">
                <a:latin typeface="Times New Roman"/>
                <a:cs typeface="Times New Roman"/>
              </a:rPr>
              <a:t>6) </a:t>
            </a:r>
            <a:r>
              <a:rPr dirty="0" sz="3200" spc="-5" b="1">
                <a:latin typeface="Times New Roman"/>
                <a:cs typeface="Times New Roman"/>
              </a:rPr>
              <a:t>Maternal Mortality </a:t>
            </a:r>
            <a:r>
              <a:rPr dirty="0" sz="3200" b="1">
                <a:latin typeface="Times New Roman"/>
                <a:cs typeface="Times New Roman"/>
              </a:rPr>
              <a:t>Rate</a:t>
            </a:r>
            <a:r>
              <a:rPr dirty="0" sz="3200">
                <a:latin typeface="Times New Roman"/>
                <a:cs typeface="Times New Roman"/>
              </a:rPr>
              <a:t>: refers </a:t>
            </a:r>
            <a:r>
              <a:rPr dirty="0" sz="3200" spc="-10">
                <a:latin typeface="Times New Roman"/>
                <a:cs typeface="Times New Roman"/>
              </a:rPr>
              <a:t>to </a:t>
            </a:r>
            <a:r>
              <a:rPr dirty="0" sz="3200">
                <a:latin typeface="Times New Roman"/>
                <a:cs typeface="Times New Roman"/>
              </a:rPr>
              <a:t>death of </a:t>
            </a:r>
            <a:r>
              <a:rPr dirty="0" sz="3200" spc="-5">
                <a:latin typeface="Times New Roman"/>
                <a:cs typeface="Times New Roman"/>
              </a:rPr>
              <a:t>mothers </a:t>
            </a:r>
            <a:r>
              <a:rPr dirty="0" sz="3200" spc="-15">
                <a:latin typeface="Times New Roman"/>
                <a:cs typeface="Times New Roman"/>
              </a:rPr>
              <a:t>in  </a:t>
            </a:r>
            <a:r>
              <a:rPr dirty="0" sz="3200">
                <a:latin typeface="Times New Roman"/>
                <a:cs typeface="Times New Roman"/>
              </a:rPr>
              <a:t>connection </a:t>
            </a:r>
            <a:r>
              <a:rPr dirty="0" sz="3200" spc="-5">
                <a:latin typeface="Times New Roman"/>
                <a:cs typeface="Times New Roman"/>
              </a:rPr>
              <a:t>from </a:t>
            </a:r>
            <a:r>
              <a:rPr dirty="0" sz="3200">
                <a:latin typeface="Times New Roman"/>
                <a:cs typeface="Times New Roman"/>
              </a:rPr>
              <a:t>pregnancy and </a:t>
            </a:r>
            <a:r>
              <a:rPr dirty="0" sz="3200" spc="-5">
                <a:latin typeface="Times New Roman"/>
                <a:cs typeface="Times New Roman"/>
              </a:rPr>
              <a:t>birth complications </a:t>
            </a:r>
            <a:r>
              <a:rPr dirty="0" sz="3200">
                <a:latin typeface="Times New Roman"/>
                <a:cs typeface="Times New Roman"/>
              </a:rPr>
              <a:t>per hundred  thousand live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birth</a:t>
            </a:r>
            <a:r>
              <a:rPr dirty="0" sz="180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04844" y="5432666"/>
            <a:ext cx="6635496" cy="8283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1127" y="392683"/>
            <a:ext cx="11732260" cy="621411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115570" marR="669290">
              <a:lnSpc>
                <a:spcPts val="3760"/>
              </a:lnSpc>
              <a:spcBef>
                <a:spcPts val="295"/>
              </a:spcBef>
            </a:pPr>
            <a:r>
              <a:rPr dirty="0" sz="3200" b="1">
                <a:latin typeface="Times New Roman"/>
                <a:cs typeface="Times New Roman"/>
              </a:rPr>
              <a:t>7) Life Expectancy at birth</a:t>
            </a:r>
            <a:r>
              <a:rPr dirty="0" sz="3200">
                <a:latin typeface="Times New Roman"/>
                <a:cs typeface="Times New Roman"/>
              </a:rPr>
              <a:t>: refers to the average number of</a:t>
            </a:r>
            <a:r>
              <a:rPr dirty="0" sz="3200" spc="-1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years  that a newly born baby is expected to</a:t>
            </a:r>
            <a:r>
              <a:rPr dirty="0" sz="3200" spc="-9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live.</a:t>
            </a:r>
            <a:endParaRPr sz="3200">
              <a:latin typeface="Times New Roman"/>
              <a:cs typeface="Times New Roman"/>
            </a:endParaRPr>
          </a:p>
          <a:p>
            <a:pPr marL="523240" indent="-457834">
              <a:lnSpc>
                <a:spcPct val="100000"/>
              </a:lnSpc>
              <a:spcBef>
                <a:spcPts val="1360"/>
              </a:spcBef>
              <a:buFont typeface="Wingdings"/>
              <a:buChar char=""/>
              <a:tabLst>
                <a:tab pos="523240" algn="l"/>
                <a:tab pos="523875" algn="l"/>
              </a:tabLst>
            </a:pPr>
            <a:r>
              <a:rPr dirty="0" sz="3200">
                <a:latin typeface="Times New Roman"/>
                <a:cs typeface="Times New Roman"/>
              </a:rPr>
              <a:t>Life expectancy at birth is greater for urban areas than for rural</a:t>
            </a:r>
            <a:r>
              <a:rPr dirty="0" sz="3200" spc="-16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areas</a:t>
            </a:r>
            <a:endParaRPr sz="3200">
              <a:latin typeface="Times New Roman"/>
              <a:cs typeface="Times New Roman"/>
            </a:endParaRPr>
          </a:p>
          <a:p>
            <a:pPr marL="115570" marR="717550">
              <a:lnSpc>
                <a:spcPts val="3760"/>
              </a:lnSpc>
              <a:spcBef>
                <a:spcPts val="2595"/>
              </a:spcBef>
            </a:pPr>
            <a:r>
              <a:rPr dirty="0" sz="3200" b="1">
                <a:latin typeface="Times New Roman"/>
                <a:cs typeface="Times New Roman"/>
              </a:rPr>
              <a:t>8) Natural Rate of </a:t>
            </a:r>
            <a:r>
              <a:rPr dirty="0" sz="3200" spc="-5" b="1">
                <a:latin typeface="Times New Roman"/>
                <a:cs typeface="Times New Roman"/>
              </a:rPr>
              <a:t>Increase: </a:t>
            </a:r>
            <a:r>
              <a:rPr dirty="0" sz="3200">
                <a:latin typeface="Times New Roman"/>
                <a:cs typeface="Times New Roman"/>
              </a:rPr>
              <a:t>is the </a:t>
            </a:r>
            <a:r>
              <a:rPr dirty="0" sz="3200" spc="-5">
                <a:latin typeface="Times New Roman"/>
                <a:cs typeface="Times New Roman"/>
              </a:rPr>
              <a:t>difference </a:t>
            </a:r>
            <a:r>
              <a:rPr dirty="0" sz="3200">
                <a:latin typeface="Times New Roman"/>
                <a:cs typeface="Times New Roman"/>
              </a:rPr>
              <a:t>between crude</a:t>
            </a:r>
            <a:r>
              <a:rPr dirty="0" sz="3200" spc="-1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birth  rate and crude death rate expressed in</a:t>
            </a:r>
            <a:r>
              <a:rPr dirty="0" sz="3200" spc="-9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percentage</a:t>
            </a:r>
            <a:endParaRPr sz="3200">
              <a:latin typeface="Times New Roman"/>
              <a:cs typeface="Times New Roman"/>
            </a:endParaRPr>
          </a:p>
          <a:p>
            <a:pPr marL="1762125">
              <a:lnSpc>
                <a:spcPct val="100000"/>
              </a:lnSpc>
              <a:spcBef>
                <a:spcPts val="1235"/>
              </a:spcBef>
            </a:pPr>
            <a:r>
              <a:rPr dirty="0" sz="3200">
                <a:latin typeface="Times New Roman"/>
                <a:cs typeface="Times New Roman"/>
              </a:rPr>
              <a:t>NRI= (C.B.R. -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C.D.R.)</a:t>
            </a:r>
            <a:endParaRPr sz="3200">
              <a:latin typeface="Times New Roman"/>
              <a:cs typeface="Times New Roman"/>
            </a:endParaRPr>
          </a:p>
          <a:p>
            <a:pPr marL="523240" indent="-457834">
              <a:lnSpc>
                <a:spcPct val="100000"/>
              </a:lnSpc>
              <a:spcBef>
                <a:spcPts val="2185"/>
              </a:spcBef>
              <a:buFont typeface="Wingdings"/>
              <a:buChar char=""/>
              <a:tabLst>
                <a:tab pos="523875" algn="l"/>
              </a:tabLst>
            </a:pPr>
            <a:r>
              <a:rPr dirty="0" sz="3200" b="1">
                <a:latin typeface="Times New Roman"/>
                <a:cs typeface="Times New Roman"/>
              </a:rPr>
              <a:t>Levels and </a:t>
            </a:r>
            <a:r>
              <a:rPr dirty="0" sz="3200" spc="-10" b="1">
                <a:latin typeface="Times New Roman"/>
                <a:cs typeface="Times New Roman"/>
              </a:rPr>
              <a:t>trends </a:t>
            </a:r>
            <a:r>
              <a:rPr dirty="0" sz="3200" spc="-5" b="1">
                <a:latin typeface="Times New Roman"/>
                <a:cs typeface="Times New Roman"/>
              </a:rPr>
              <a:t>in </a:t>
            </a:r>
            <a:r>
              <a:rPr dirty="0" sz="3200" b="1">
                <a:latin typeface="Times New Roman"/>
                <a:cs typeface="Times New Roman"/>
              </a:rPr>
              <a:t>Fertility and Mortality rates </a:t>
            </a:r>
            <a:r>
              <a:rPr dirty="0" sz="3200" spc="-5" b="1">
                <a:latin typeface="Times New Roman"/>
                <a:cs typeface="Times New Roman"/>
              </a:rPr>
              <a:t>in</a:t>
            </a:r>
            <a:r>
              <a:rPr dirty="0" sz="3200" spc="-11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Ethiopia:</a:t>
            </a:r>
            <a:endParaRPr sz="3200">
              <a:latin typeface="Times New Roman"/>
              <a:cs typeface="Times New Roman"/>
            </a:endParaRPr>
          </a:p>
          <a:p>
            <a:pPr marL="572770" marR="930910" indent="-457200">
              <a:lnSpc>
                <a:spcPts val="3760"/>
              </a:lnSpc>
              <a:spcBef>
                <a:spcPts val="2175"/>
              </a:spcBef>
              <a:buFont typeface="Wingdings"/>
              <a:buChar char=""/>
              <a:tabLst>
                <a:tab pos="573405" algn="l"/>
              </a:tabLst>
            </a:pPr>
            <a:r>
              <a:rPr dirty="0" sz="3200">
                <a:latin typeface="Times New Roman"/>
                <a:cs typeface="Times New Roman"/>
              </a:rPr>
              <a:t>Birth and death rates show significant spatiotemporal</a:t>
            </a:r>
            <a:r>
              <a:rPr dirty="0" sz="3200" spc="-9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variation  (between rural and urban areas of</a:t>
            </a:r>
            <a:r>
              <a:rPr dirty="0" sz="3200" spc="-11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Ethiopia.)</a:t>
            </a:r>
            <a:endParaRPr sz="32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060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dirty="0" sz="3200">
                <a:latin typeface="Times New Roman"/>
                <a:cs typeface="Times New Roman"/>
              </a:rPr>
              <a:t>Urban areas have lower birth and death rates compared to rural</a:t>
            </a:r>
            <a:r>
              <a:rPr dirty="0" sz="3200" spc="-10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areas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2404" y="119944"/>
            <a:ext cx="11412855" cy="63995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47370" marR="5080" indent="-457200">
              <a:lnSpc>
                <a:spcPct val="150100"/>
              </a:lnSpc>
              <a:spcBef>
                <a:spcPts val="100"/>
              </a:spcBef>
              <a:buFont typeface="Wingdings"/>
              <a:buChar char=""/>
              <a:tabLst>
                <a:tab pos="547370" algn="l"/>
                <a:tab pos="548005" algn="l"/>
              </a:tabLst>
            </a:pPr>
            <a:r>
              <a:rPr dirty="0" sz="3200" spc="-50">
                <a:latin typeface="Times New Roman"/>
                <a:cs typeface="Times New Roman"/>
              </a:rPr>
              <a:t>Women </a:t>
            </a:r>
            <a:r>
              <a:rPr dirty="0" sz="3200">
                <a:latin typeface="Times New Roman"/>
                <a:cs typeface="Times New Roman"/>
              </a:rPr>
              <a:t>in </a:t>
            </a:r>
            <a:r>
              <a:rPr dirty="0" sz="3200" spc="-5">
                <a:latin typeface="Times New Roman"/>
                <a:cs typeface="Times New Roman"/>
              </a:rPr>
              <a:t>rural </a:t>
            </a:r>
            <a:r>
              <a:rPr dirty="0" sz="3200">
                <a:latin typeface="Times New Roman"/>
                <a:cs typeface="Times New Roman"/>
              </a:rPr>
              <a:t>areas have an average of </a:t>
            </a:r>
            <a:r>
              <a:rPr dirty="0" sz="3200" spc="-5">
                <a:latin typeface="Times New Roman"/>
                <a:cs typeface="Times New Roman"/>
              </a:rPr>
              <a:t>5.2 </a:t>
            </a:r>
            <a:r>
              <a:rPr dirty="0" sz="3200">
                <a:latin typeface="Times New Roman"/>
                <a:cs typeface="Times New Roman"/>
              </a:rPr>
              <a:t>children, </a:t>
            </a:r>
            <a:r>
              <a:rPr dirty="0" sz="3200" spc="-5">
                <a:latin typeface="Times New Roman"/>
                <a:cs typeface="Times New Roman"/>
              </a:rPr>
              <a:t>compared  to </a:t>
            </a:r>
            <a:r>
              <a:rPr dirty="0" sz="3200">
                <a:latin typeface="Times New Roman"/>
                <a:cs typeface="Times New Roman"/>
              </a:rPr>
              <a:t>2.3 children among women </a:t>
            </a:r>
            <a:r>
              <a:rPr dirty="0" sz="3200" spc="-5">
                <a:latin typeface="Times New Roman"/>
                <a:cs typeface="Times New Roman"/>
              </a:rPr>
              <a:t>in </a:t>
            </a:r>
            <a:r>
              <a:rPr dirty="0" sz="3200">
                <a:latin typeface="Times New Roman"/>
                <a:cs typeface="Times New Roman"/>
              </a:rPr>
              <a:t>urban</a:t>
            </a:r>
            <a:r>
              <a:rPr dirty="0" sz="3200" spc="-10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areas.</a:t>
            </a:r>
            <a:endParaRPr sz="3200">
              <a:latin typeface="Times New Roman"/>
              <a:cs typeface="Times New Roman"/>
            </a:endParaRPr>
          </a:p>
          <a:p>
            <a:pPr marL="469900" marR="737870" indent="-457200">
              <a:lnSpc>
                <a:spcPts val="3760"/>
              </a:lnSpc>
              <a:spcBef>
                <a:spcPts val="2890"/>
              </a:spcBef>
              <a:buFont typeface="Wingdings"/>
              <a:buChar char=""/>
              <a:tabLst>
                <a:tab pos="469900" algn="l"/>
              </a:tabLst>
            </a:pPr>
            <a:r>
              <a:rPr dirty="0" sz="3200">
                <a:latin typeface="Times New Roman"/>
                <a:cs typeface="Times New Roman"/>
              </a:rPr>
              <a:t>regions that have TFR rates more than the national average</a:t>
            </a:r>
            <a:r>
              <a:rPr dirty="0" sz="3200" spc="-19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are  Somali (7.2), Afar (5.5), Oromia (5.4), and </a:t>
            </a:r>
            <a:r>
              <a:rPr dirty="0" sz="3200" spc="-20">
                <a:latin typeface="Times New Roman"/>
                <a:cs typeface="Times New Roman"/>
              </a:rPr>
              <a:t>Tigray</a:t>
            </a:r>
            <a:r>
              <a:rPr dirty="0" sz="3200" spc="-40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(4.7).</a:t>
            </a:r>
            <a:endParaRPr sz="3200">
              <a:latin typeface="Times New Roman"/>
              <a:cs typeface="Times New Roman"/>
            </a:endParaRPr>
          </a:p>
          <a:p>
            <a:pPr lvl="1" marL="547370" marR="521970" indent="-457200">
              <a:lnSpc>
                <a:spcPts val="3760"/>
              </a:lnSpc>
              <a:spcBef>
                <a:spcPts val="2825"/>
              </a:spcBef>
              <a:buFont typeface="Wingdings"/>
              <a:buChar char=""/>
              <a:tabLst>
                <a:tab pos="547370" algn="l"/>
                <a:tab pos="548005" algn="l"/>
              </a:tabLst>
            </a:pPr>
            <a:r>
              <a:rPr dirty="0" sz="3200">
                <a:latin typeface="Times New Roman"/>
                <a:cs typeface="Times New Roman"/>
              </a:rPr>
              <a:t>the lowest life expectancy is in Benishangul- Gumuz (47</a:t>
            </a:r>
            <a:r>
              <a:rPr dirty="0" sz="3200" spc="-10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years)  followed by SNNPR (49</a:t>
            </a:r>
            <a:r>
              <a:rPr dirty="0" sz="3200" spc="-7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years).</a:t>
            </a:r>
            <a:endParaRPr sz="3200">
              <a:latin typeface="Times New Roman"/>
              <a:cs typeface="Times New Roman"/>
            </a:endParaRPr>
          </a:p>
          <a:p>
            <a:pPr marL="547370" indent="-457834">
              <a:lnSpc>
                <a:spcPct val="100000"/>
              </a:lnSpc>
              <a:spcBef>
                <a:spcPts val="1995"/>
              </a:spcBef>
              <a:buFont typeface="Wingdings"/>
              <a:buChar char=""/>
              <a:tabLst>
                <a:tab pos="548005" algn="l"/>
              </a:tabLst>
            </a:pPr>
            <a:r>
              <a:rPr dirty="0" sz="3200">
                <a:latin typeface="Times New Roman"/>
                <a:cs typeface="Times New Roman"/>
              </a:rPr>
              <a:t>birth rates are high </a:t>
            </a:r>
            <a:r>
              <a:rPr dirty="0" sz="3200" spc="5">
                <a:latin typeface="Times New Roman"/>
                <a:cs typeface="Times New Roman"/>
              </a:rPr>
              <a:t>due</a:t>
            </a:r>
            <a:r>
              <a:rPr dirty="0" sz="3200" spc="-7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to:</a:t>
            </a:r>
            <a:endParaRPr sz="3200">
              <a:latin typeface="Times New Roman"/>
              <a:cs typeface="Times New Roman"/>
            </a:endParaRPr>
          </a:p>
          <a:p>
            <a:pPr lvl="1" marL="786765" indent="-457834">
              <a:lnSpc>
                <a:spcPct val="100000"/>
              </a:lnSpc>
              <a:spcBef>
                <a:spcPts val="1505"/>
              </a:spcBef>
              <a:buFont typeface="Wingdings"/>
              <a:buChar char=""/>
              <a:tabLst>
                <a:tab pos="786765" algn="l"/>
                <a:tab pos="787400" algn="l"/>
              </a:tabLst>
            </a:pPr>
            <a:r>
              <a:rPr dirty="0" sz="3200" spc="-5">
                <a:latin typeface="Times New Roman"/>
                <a:cs typeface="Times New Roman"/>
              </a:rPr>
              <a:t>Little </a:t>
            </a:r>
            <a:r>
              <a:rPr dirty="0" sz="3200">
                <a:latin typeface="Times New Roman"/>
                <a:cs typeface="Times New Roman"/>
              </a:rPr>
              <a:t>family planning practices and lack of population</a:t>
            </a:r>
            <a:r>
              <a:rPr dirty="0" sz="3200" spc="-11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education</a:t>
            </a:r>
            <a:endParaRPr sz="3200">
              <a:latin typeface="Times New Roman"/>
              <a:cs typeface="Times New Roman"/>
            </a:endParaRPr>
          </a:p>
          <a:p>
            <a:pPr lvl="2" marL="927100" indent="-457834">
              <a:lnSpc>
                <a:spcPct val="100000"/>
              </a:lnSpc>
              <a:spcBef>
                <a:spcPts val="2880"/>
              </a:spcBef>
              <a:buFont typeface="Wingdings"/>
              <a:buChar char=""/>
              <a:tabLst>
                <a:tab pos="927100" algn="l"/>
                <a:tab pos="927735" algn="l"/>
              </a:tabLst>
            </a:pPr>
            <a:r>
              <a:rPr dirty="0" sz="3200">
                <a:latin typeface="Times New Roman"/>
                <a:cs typeface="Times New Roman"/>
              </a:rPr>
              <a:t>Early marriage, particularly </a:t>
            </a:r>
            <a:r>
              <a:rPr dirty="0" sz="3200" spc="5">
                <a:latin typeface="Times New Roman"/>
                <a:cs typeface="Times New Roman"/>
              </a:rPr>
              <a:t>of </a:t>
            </a:r>
            <a:r>
              <a:rPr dirty="0" sz="3200">
                <a:latin typeface="Times New Roman"/>
                <a:cs typeface="Times New Roman"/>
              </a:rPr>
              <a:t>females</a:t>
            </a:r>
            <a:r>
              <a:rPr dirty="0" sz="3200" spc="-1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etc.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71957" y="373506"/>
          <a:ext cx="11315700" cy="5847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5505"/>
                <a:gridCol w="2290445"/>
                <a:gridCol w="2290445"/>
                <a:gridCol w="2290445"/>
                <a:gridCol w="2290445"/>
              </a:tblGrid>
              <a:tr h="1155953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Country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89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794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C.B.R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89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6073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C.D.R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89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8961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I.M.R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89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Life</a:t>
                      </a:r>
                      <a:r>
                        <a:rPr dirty="0" sz="20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Expectancy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dirty="0" sz="2000" spc="-30" b="1">
                          <a:latin typeface="Times New Roman"/>
                          <a:cs typeface="Times New Roman"/>
                        </a:rPr>
                        <a:t>(Years)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89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402463">
                <a:tc>
                  <a:txBody>
                    <a:bodyPr/>
                    <a:lstStyle/>
                    <a:p>
                      <a:pPr marL="126364">
                        <a:lnSpc>
                          <a:spcPts val="2365"/>
                        </a:lnSpc>
                        <a:spcBef>
                          <a:spcPts val="70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Ethiopia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89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6034">
                        <a:lnSpc>
                          <a:spcPts val="2365"/>
                        </a:lnSpc>
                        <a:spcBef>
                          <a:spcPts val="70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36.5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89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65"/>
                        </a:lnSpc>
                        <a:spcBef>
                          <a:spcPts val="70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7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89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0160">
                        <a:lnSpc>
                          <a:spcPts val="2365"/>
                        </a:lnSpc>
                        <a:spcBef>
                          <a:spcPts val="70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49.6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89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9050">
                        <a:lnSpc>
                          <a:spcPts val="2365"/>
                        </a:lnSpc>
                        <a:spcBef>
                          <a:spcPts val="70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62.6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89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 marL="126364">
                        <a:lnSpc>
                          <a:spcPts val="2365"/>
                        </a:lnSpc>
                        <a:spcBef>
                          <a:spcPts val="70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Kenya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9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8100">
                        <a:lnSpc>
                          <a:spcPts val="2365"/>
                        </a:lnSpc>
                        <a:spcBef>
                          <a:spcPts val="70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23.9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9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1430">
                        <a:lnSpc>
                          <a:spcPts val="2365"/>
                        </a:lnSpc>
                        <a:spcBef>
                          <a:spcPts val="70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6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9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0160">
                        <a:lnSpc>
                          <a:spcPts val="2365"/>
                        </a:lnSpc>
                        <a:spcBef>
                          <a:spcPts val="70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37.1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9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9525">
                        <a:lnSpc>
                          <a:spcPts val="2365"/>
                        </a:lnSpc>
                        <a:spcBef>
                          <a:spcPts val="70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64.3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9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2463">
                <a:tc>
                  <a:txBody>
                    <a:bodyPr/>
                    <a:lstStyle/>
                    <a:p>
                      <a:pPr marL="126364">
                        <a:lnSpc>
                          <a:spcPts val="2365"/>
                        </a:lnSpc>
                        <a:spcBef>
                          <a:spcPts val="700"/>
                        </a:spcBef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Somalia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89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8100">
                        <a:lnSpc>
                          <a:spcPts val="2365"/>
                        </a:lnSpc>
                        <a:spcBef>
                          <a:spcPts val="70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36.6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89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9050">
                        <a:lnSpc>
                          <a:spcPts val="2365"/>
                        </a:lnSpc>
                        <a:spcBef>
                          <a:spcPts val="700"/>
                        </a:spcBef>
                      </a:pPr>
                      <a:r>
                        <a:rPr dirty="0" sz="2000" spc="-70">
                          <a:latin typeface="Times New Roman"/>
                          <a:cs typeface="Times New Roman"/>
                        </a:rPr>
                        <a:t>11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89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8890">
                        <a:lnSpc>
                          <a:spcPts val="2365"/>
                        </a:lnSpc>
                        <a:spcBef>
                          <a:spcPts val="700"/>
                        </a:spcBef>
                      </a:pPr>
                      <a:r>
                        <a:rPr dirty="0" sz="2000" spc="5">
                          <a:latin typeface="Times New Roman"/>
                          <a:cs typeface="Times New Roman"/>
                        </a:rPr>
                        <a:t>94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89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9525">
                        <a:lnSpc>
                          <a:spcPts val="2365"/>
                        </a:lnSpc>
                        <a:spcBef>
                          <a:spcPts val="70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52.8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89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 marL="126364">
                        <a:lnSpc>
                          <a:spcPts val="2360"/>
                        </a:lnSpc>
                        <a:spcBef>
                          <a:spcPts val="70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Eritrea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9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8100">
                        <a:lnSpc>
                          <a:spcPts val="2360"/>
                        </a:lnSpc>
                        <a:spcBef>
                          <a:spcPts val="70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29.6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9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1430">
                        <a:lnSpc>
                          <a:spcPts val="2360"/>
                        </a:lnSpc>
                        <a:spcBef>
                          <a:spcPts val="70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7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9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8890">
                        <a:lnSpc>
                          <a:spcPts val="2360"/>
                        </a:lnSpc>
                        <a:spcBef>
                          <a:spcPts val="705"/>
                        </a:spcBef>
                      </a:pPr>
                      <a:r>
                        <a:rPr dirty="0" sz="2000" spc="5">
                          <a:latin typeface="Times New Roman"/>
                          <a:cs typeface="Times New Roman"/>
                        </a:rPr>
                        <a:t>45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9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9525">
                        <a:lnSpc>
                          <a:spcPts val="2360"/>
                        </a:lnSpc>
                        <a:spcBef>
                          <a:spcPts val="70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65.2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9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2463">
                <a:tc>
                  <a:txBody>
                    <a:bodyPr/>
                    <a:lstStyle/>
                    <a:p>
                      <a:pPr marL="126364">
                        <a:lnSpc>
                          <a:spcPts val="2365"/>
                        </a:lnSpc>
                        <a:spcBef>
                          <a:spcPts val="70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Djibouti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9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8100">
                        <a:lnSpc>
                          <a:spcPts val="2365"/>
                        </a:lnSpc>
                        <a:spcBef>
                          <a:spcPts val="70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23.4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9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1430">
                        <a:lnSpc>
                          <a:spcPts val="2365"/>
                        </a:lnSpc>
                        <a:spcBef>
                          <a:spcPts val="70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8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9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0160">
                        <a:lnSpc>
                          <a:spcPts val="2365"/>
                        </a:lnSpc>
                        <a:spcBef>
                          <a:spcPts val="70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45.8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9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9525">
                        <a:lnSpc>
                          <a:spcPts val="2365"/>
                        </a:lnSpc>
                        <a:spcBef>
                          <a:spcPts val="70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63.6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9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54633">
                <a:tc rowSpan="2">
                  <a:txBody>
                    <a:bodyPr/>
                    <a:lstStyle/>
                    <a:p>
                      <a:pPr marL="126364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Highest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86055">
                        <a:lnSpc>
                          <a:spcPct val="100000"/>
                        </a:lnSpc>
                        <a:spcBef>
                          <a:spcPts val="1705"/>
                        </a:spcBef>
                      </a:pPr>
                      <a:r>
                        <a:rPr dirty="0" sz="2000" spc="-40">
                          <a:latin typeface="Times New Roman"/>
                          <a:cs typeface="Times New Roman"/>
                        </a:rPr>
                        <a:t>Values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9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Angola/Niger=</a:t>
                      </a:r>
                      <a:r>
                        <a:rPr dirty="0" sz="20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44.2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9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Lesotho=15.0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9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Afghanistan=110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9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Monaco=89.4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9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54761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89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6364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Mali=</a:t>
                      </a:r>
                      <a:r>
                        <a:rPr dirty="0" sz="20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43.9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9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Lithuania=14.6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9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Somalia=94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9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Japan=85.3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9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2335">
                <a:tc rowSpan="2">
                  <a:txBody>
                    <a:bodyPr/>
                    <a:lstStyle/>
                    <a:p>
                      <a:pPr marL="126364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Lowest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86055">
                        <a:lnSpc>
                          <a:spcPct val="100000"/>
                        </a:lnSpc>
                        <a:spcBef>
                          <a:spcPts val="1705"/>
                        </a:spcBef>
                      </a:pPr>
                      <a:r>
                        <a:rPr dirty="0" sz="2000" spc="-40">
                          <a:latin typeface="Times New Roman"/>
                          <a:cs typeface="Times New Roman"/>
                        </a:rPr>
                        <a:t>Values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9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6364">
                        <a:lnSpc>
                          <a:spcPts val="2360"/>
                        </a:lnSpc>
                        <a:spcBef>
                          <a:spcPts val="70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Monaco=6.6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9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ts val="2360"/>
                        </a:lnSpc>
                        <a:spcBef>
                          <a:spcPts val="70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Qatar=1.5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9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ts val="2360"/>
                        </a:lnSpc>
                        <a:spcBef>
                          <a:spcPts val="70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Monaco=1.8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9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ts val="2360"/>
                        </a:lnSpc>
                        <a:spcBef>
                          <a:spcPts val="70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Chad=50.6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9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5468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89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6364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Japan=7.7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01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UAE=1.9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01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Japan=2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01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Guinea</a:t>
                      </a:r>
                      <a:r>
                        <a:rPr dirty="0" sz="20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Bissau=51.0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01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557276" y="6364325"/>
            <a:ext cx="62109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 i="1">
                <a:latin typeface="Times New Roman"/>
                <a:cs typeface="Times New Roman"/>
              </a:rPr>
              <a:t>Source: </a:t>
            </a:r>
            <a:r>
              <a:rPr dirty="0" sz="1800" i="1">
                <a:latin typeface="Times New Roman"/>
                <a:cs typeface="Times New Roman"/>
              </a:rPr>
              <a:t>Population </a:t>
            </a:r>
            <a:r>
              <a:rPr dirty="0" sz="1800" spc="-10" i="1">
                <a:latin typeface="Times New Roman"/>
                <a:cs typeface="Times New Roman"/>
              </a:rPr>
              <a:t>Reference </a:t>
            </a:r>
            <a:r>
              <a:rPr dirty="0" sz="1800" spc="-15" i="1">
                <a:latin typeface="Times New Roman"/>
                <a:cs typeface="Times New Roman"/>
              </a:rPr>
              <a:t>Bureau, </a:t>
            </a:r>
            <a:r>
              <a:rPr dirty="0" sz="1800" i="1">
                <a:latin typeface="Times New Roman"/>
                <a:cs typeface="Times New Roman"/>
              </a:rPr>
              <a:t>population data sheet,</a:t>
            </a:r>
            <a:r>
              <a:rPr dirty="0" sz="1800" spc="10" i="1">
                <a:latin typeface="Times New Roman"/>
                <a:cs typeface="Times New Roman"/>
              </a:rPr>
              <a:t> </a:t>
            </a:r>
            <a:r>
              <a:rPr dirty="0" sz="1800" i="1">
                <a:latin typeface="Times New Roman"/>
                <a:cs typeface="Times New Roman"/>
              </a:rPr>
              <a:t>2017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2696" y="223774"/>
            <a:ext cx="11405870" cy="1866264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469900" marR="5080" indent="-457200">
              <a:lnSpc>
                <a:spcPts val="3760"/>
              </a:lnSpc>
              <a:spcBef>
                <a:spcPts val="295"/>
              </a:spcBef>
              <a:buFont typeface="Wingdings"/>
              <a:buChar char=""/>
              <a:tabLst>
                <a:tab pos="469900" algn="l"/>
              </a:tabLst>
            </a:pPr>
            <a:r>
              <a:rPr dirty="0" sz="3200">
                <a:latin typeface="Times New Roman"/>
                <a:cs typeface="Times New Roman"/>
              </a:rPr>
              <a:t>Countries of the Horn of Africa have higher population growth</a:t>
            </a:r>
            <a:r>
              <a:rPr dirty="0" sz="3200" spc="-3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rate  that exceeds 2.6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Times New Roman"/>
                <a:cs typeface="Times New Roman"/>
              </a:rPr>
              <a:t>%.</a:t>
            </a:r>
            <a:endParaRPr sz="32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2935"/>
              </a:spcBef>
              <a:buFont typeface="Wingdings"/>
              <a:buChar char=""/>
              <a:tabLst>
                <a:tab pos="469900" algn="l"/>
              </a:tabLst>
            </a:pPr>
            <a:r>
              <a:rPr dirty="0" sz="3200">
                <a:latin typeface="Times New Roman"/>
                <a:cs typeface="Times New Roman"/>
              </a:rPr>
              <a:t>consequences of this rapid population</a:t>
            </a:r>
            <a:r>
              <a:rPr dirty="0" sz="3200" spc="-11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growth: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9378" y="2072614"/>
            <a:ext cx="8550275" cy="2827655"/>
          </a:xfrm>
          <a:prstGeom prst="rect">
            <a:avLst/>
          </a:prstGeom>
        </p:spPr>
        <p:txBody>
          <a:bodyPr wrap="square" lIns="0" tIns="267335" rIns="0" bIns="0" rtlCol="0" vert="horz">
            <a:spAutoFit/>
          </a:bodyPr>
          <a:lstStyle/>
          <a:p>
            <a:pPr marL="469265" indent="-457200">
              <a:lnSpc>
                <a:spcPct val="100000"/>
              </a:lnSpc>
              <a:spcBef>
                <a:spcPts val="2105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dirty="0" sz="3200">
                <a:latin typeface="Times New Roman"/>
                <a:cs typeface="Times New Roman"/>
              </a:rPr>
              <a:t>low </a:t>
            </a:r>
            <a:r>
              <a:rPr dirty="0" sz="3200" spc="5">
                <a:latin typeface="Times New Roman"/>
                <a:cs typeface="Times New Roman"/>
              </a:rPr>
              <a:t>per </a:t>
            </a:r>
            <a:r>
              <a:rPr dirty="0" sz="3200">
                <a:latin typeface="Times New Roman"/>
                <a:cs typeface="Times New Roman"/>
              </a:rPr>
              <a:t>capita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 spc="-90">
                <a:latin typeface="Times New Roman"/>
                <a:cs typeface="Times New Roman"/>
              </a:rPr>
              <a:t>GNP,</a:t>
            </a:r>
            <a:endParaRPr sz="320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spcBef>
                <a:spcPts val="2005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dirty="0" sz="3200">
                <a:latin typeface="Times New Roman"/>
                <a:cs typeface="Times New Roman"/>
              </a:rPr>
              <a:t>increased unemployment </a:t>
            </a:r>
            <a:r>
              <a:rPr dirty="0" sz="3200" spc="5">
                <a:latin typeface="Times New Roman"/>
                <a:cs typeface="Times New Roman"/>
              </a:rPr>
              <a:t>and under</a:t>
            </a:r>
            <a:r>
              <a:rPr dirty="0" sz="3200" spc="-10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-employment</a:t>
            </a:r>
            <a:endParaRPr sz="320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spcBef>
                <a:spcPts val="765"/>
              </a:spcBef>
              <a:buFont typeface="Wingdings"/>
              <a:buChar char=""/>
              <a:tabLst>
                <a:tab pos="469265" algn="l"/>
                <a:tab pos="469900" algn="l"/>
                <a:tab pos="2550160" algn="l"/>
                <a:tab pos="4222115" algn="l"/>
                <a:tab pos="5125720" algn="l"/>
                <a:tab pos="6482715" algn="l"/>
              </a:tabLst>
            </a:pPr>
            <a:r>
              <a:rPr dirty="0" sz="3200">
                <a:latin typeface="Times New Roman"/>
                <a:cs typeface="Times New Roman"/>
              </a:rPr>
              <a:t>continuous	</a:t>
            </a:r>
            <a:r>
              <a:rPr dirty="0" sz="3200" spc="-5">
                <a:latin typeface="Times New Roman"/>
                <a:cs typeface="Times New Roman"/>
              </a:rPr>
              <a:t>inflation	</a:t>
            </a:r>
            <a:r>
              <a:rPr dirty="0" sz="3200">
                <a:latin typeface="Times New Roman"/>
                <a:cs typeface="Times New Roman"/>
              </a:rPr>
              <a:t>that	erodes	purchasing</a:t>
            </a:r>
            <a:endParaRPr sz="32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  <a:spcBef>
                <a:spcPts val="1925"/>
              </a:spcBef>
            </a:pPr>
            <a:r>
              <a:rPr dirty="0" sz="3200">
                <a:latin typeface="Times New Roman"/>
                <a:cs typeface="Times New Roman"/>
              </a:rPr>
              <a:t>currency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70263" y="3654297"/>
            <a:ext cx="2466340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22705" algn="l"/>
                <a:tab pos="1955800" algn="l"/>
              </a:tabLst>
            </a:pPr>
            <a:r>
              <a:rPr dirty="0" sz="3200">
                <a:latin typeface="Times New Roman"/>
                <a:cs typeface="Times New Roman"/>
              </a:rPr>
              <a:t>p</a:t>
            </a:r>
            <a:r>
              <a:rPr dirty="0" sz="3200" spc="-15">
                <a:latin typeface="Times New Roman"/>
                <a:cs typeface="Times New Roman"/>
              </a:rPr>
              <a:t>o</a:t>
            </a:r>
            <a:r>
              <a:rPr dirty="0" sz="3200">
                <a:latin typeface="Times New Roman"/>
                <a:cs typeface="Times New Roman"/>
              </a:rPr>
              <a:t>wer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10">
                <a:latin typeface="Times New Roman"/>
                <a:cs typeface="Times New Roman"/>
              </a:rPr>
              <a:t>o</a:t>
            </a:r>
            <a:r>
              <a:rPr dirty="0" sz="3200">
                <a:latin typeface="Times New Roman"/>
                <a:cs typeface="Times New Roman"/>
              </a:rPr>
              <a:t>f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the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6498" y="4908702"/>
            <a:ext cx="10947400" cy="1679575"/>
          </a:xfrm>
          <a:prstGeom prst="rect">
            <a:avLst/>
          </a:prstGeom>
        </p:spPr>
        <p:txBody>
          <a:bodyPr wrap="square" lIns="0" tIns="113030" rIns="0" bIns="0" rtlCol="0" vert="horz">
            <a:spAutoFit/>
          </a:bodyPr>
          <a:lstStyle/>
          <a:p>
            <a:pPr marL="596265" indent="-457834">
              <a:lnSpc>
                <a:spcPct val="100000"/>
              </a:lnSpc>
              <a:spcBef>
                <a:spcPts val="890"/>
              </a:spcBef>
              <a:buFont typeface="Wingdings"/>
              <a:buChar char=""/>
              <a:tabLst>
                <a:tab pos="596265" algn="l"/>
                <a:tab pos="596900" algn="l"/>
              </a:tabLst>
            </a:pPr>
            <a:r>
              <a:rPr dirty="0" sz="3200">
                <a:latin typeface="Times New Roman"/>
                <a:cs typeface="Times New Roman"/>
              </a:rPr>
              <a:t>overcrowding of infrastructural and social</a:t>
            </a:r>
            <a:r>
              <a:rPr dirty="0" sz="3200" spc="-1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facilities</a:t>
            </a:r>
            <a:endParaRPr sz="3200">
              <a:latin typeface="Times New Roman"/>
              <a:cs typeface="Times New Roman"/>
            </a:endParaRPr>
          </a:p>
          <a:p>
            <a:pPr marL="469900" marR="5080" indent="-457200">
              <a:lnSpc>
                <a:spcPts val="3760"/>
              </a:lnSpc>
              <a:spcBef>
                <a:spcPts val="985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dirty="0" sz="3200">
                <a:latin typeface="Times New Roman"/>
                <a:cs typeface="Times New Roman"/>
              </a:rPr>
              <a:t>Environmental problems such as deforestation, soil erosion,</a:t>
            </a:r>
            <a:r>
              <a:rPr dirty="0" sz="3200" spc="-1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loss  of</a:t>
            </a:r>
            <a:r>
              <a:rPr dirty="0" sz="3200" spc="-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biodiversity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6308" y="281432"/>
            <a:ext cx="7374255" cy="2296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z="3200" b="1">
                <a:latin typeface="Times New Roman"/>
                <a:cs typeface="Times New Roman"/>
              </a:rPr>
              <a:t>Migration in Ethiopia and the</a:t>
            </a:r>
            <a:r>
              <a:rPr dirty="0" sz="3200" spc="-10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Horn:</a:t>
            </a:r>
            <a:endParaRPr sz="3200">
              <a:latin typeface="Times New Roman"/>
              <a:cs typeface="Times New Roman"/>
            </a:endParaRPr>
          </a:p>
          <a:p>
            <a:pPr lvl="1" marL="1036319" indent="-321310">
              <a:lnSpc>
                <a:spcPct val="100000"/>
              </a:lnSpc>
              <a:spcBef>
                <a:spcPts val="3030"/>
              </a:spcBef>
              <a:buSzPct val="96875"/>
              <a:buFont typeface="Wingdings"/>
              <a:buChar char=""/>
              <a:tabLst>
                <a:tab pos="1036955" algn="l"/>
              </a:tabLst>
            </a:pPr>
            <a:r>
              <a:rPr dirty="0" sz="3200">
                <a:latin typeface="Times New Roman"/>
                <a:cs typeface="Times New Roman"/>
              </a:rPr>
              <a:t>It is an old and inevitable</a:t>
            </a:r>
            <a:r>
              <a:rPr dirty="0" sz="3200" spc="-8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phenomenon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850">
              <a:latin typeface="Times New Roman"/>
              <a:cs typeface="Times New Roman"/>
            </a:endParaRPr>
          </a:p>
          <a:p>
            <a:pPr marL="680720" indent="-457834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681355" algn="l"/>
              </a:tabLst>
            </a:pPr>
            <a:r>
              <a:rPr dirty="0" sz="3200" b="1">
                <a:latin typeface="Times New Roman"/>
                <a:cs typeface="Times New Roman"/>
              </a:rPr>
              <a:t>Sex</a:t>
            </a:r>
            <a:r>
              <a:rPr dirty="0" sz="3200" spc="-5" b="1">
                <a:latin typeface="Times New Roman"/>
                <a:cs typeface="Times New Roman"/>
              </a:rPr>
              <a:t> Structure: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54067" y="2671376"/>
            <a:ext cx="2918460" cy="6961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209544" y="4287658"/>
            <a:ext cx="4457700" cy="667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86308" y="3671061"/>
            <a:ext cx="2991485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z="3200" b="1">
                <a:latin typeface="Times New Roman"/>
                <a:cs typeface="Times New Roman"/>
              </a:rPr>
              <a:t>Age</a:t>
            </a:r>
            <a:r>
              <a:rPr dirty="0" sz="3200" spc="-80" b="1">
                <a:latin typeface="Times New Roman"/>
                <a:cs typeface="Times New Roman"/>
              </a:rPr>
              <a:t> </a:t>
            </a:r>
            <a:r>
              <a:rPr dirty="0" sz="3200" spc="-5" b="1">
                <a:latin typeface="Times New Roman"/>
                <a:cs typeface="Times New Roman"/>
              </a:rPr>
              <a:t>Structure</a:t>
            </a:r>
            <a:r>
              <a:rPr dirty="0" sz="1800" spc="-5">
                <a:latin typeface="Times New Roman"/>
                <a:cs typeface="Times New Roman"/>
              </a:rPr>
              <a:t>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15028" y="5594448"/>
            <a:ext cx="2357628" cy="7583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38048" y="5563311"/>
            <a:ext cx="2968625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469900" algn="l"/>
              </a:tabLst>
            </a:pPr>
            <a:r>
              <a:rPr dirty="0" sz="3200">
                <a:latin typeface="Times New Roman"/>
                <a:cs typeface="Times New Roman"/>
              </a:rPr>
              <a:t>Old Age</a:t>
            </a:r>
            <a:r>
              <a:rPr dirty="0" sz="3200" spc="-26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index: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9188" y="235178"/>
            <a:ext cx="9893935" cy="1432560"/>
          </a:xfrm>
          <a:prstGeom prst="rect">
            <a:avLst/>
          </a:prstGeom>
        </p:spPr>
        <p:txBody>
          <a:bodyPr wrap="square" lIns="0" tIns="227965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795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z="3200" b="1">
                <a:latin typeface="Times New Roman"/>
                <a:cs typeface="Times New Roman"/>
              </a:rPr>
              <a:t>Population Distribution in</a:t>
            </a:r>
            <a:r>
              <a:rPr dirty="0" sz="3200" spc="-10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Ethiopia:</a:t>
            </a:r>
            <a:endParaRPr sz="3200">
              <a:latin typeface="Times New Roman"/>
              <a:cs typeface="Times New Roman"/>
            </a:endParaRPr>
          </a:p>
          <a:p>
            <a:pPr lvl="1" marL="779145" indent="-457834">
              <a:lnSpc>
                <a:spcPct val="100000"/>
              </a:lnSpc>
              <a:spcBef>
                <a:spcPts val="1700"/>
              </a:spcBef>
              <a:buFont typeface="Wingdings"/>
              <a:buChar char=""/>
              <a:tabLst>
                <a:tab pos="779780" algn="l"/>
              </a:tabLst>
            </a:pPr>
            <a:r>
              <a:rPr dirty="0" sz="3200">
                <a:latin typeface="Times New Roman"/>
                <a:cs typeface="Times New Roman"/>
              </a:rPr>
              <a:t>is very uneven as a result of physical and human</a:t>
            </a:r>
            <a:r>
              <a:rPr dirty="0" sz="3200" spc="-114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factors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8865" y="1749298"/>
            <a:ext cx="11290300" cy="2152015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469900" marR="5080" indent="-457200">
              <a:lnSpc>
                <a:spcPts val="3760"/>
              </a:lnSpc>
              <a:spcBef>
                <a:spcPts val="295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dirty="0" sz="3200">
                <a:latin typeface="Times New Roman"/>
                <a:cs typeface="Times New Roman"/>
              </a:rPr>
              <a:t>physical factors that </a:t>
            </a:r>
            <a:r>
              <a:rPr dirty="0" sz="3200" spc="-10">
                <a:latin typeface="Times New Roman"/>
                <a:cs typeface="Times New Roman"/>
              </a:rPr>
              <a:t>affect </a:t>
            </a:r>
            <a:r>
              <a:rPr dirty="0" sz="3200">
                <a:latin typeface="Times New Roman"/>
                <a:cs typeface="Times New Roman"/>
              </a:rPr>
              <a:t>population distribution include</a:t>
            </a:r>
            <a:r>
              <a:rPr dirty="0" sz="3200" spc="-1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climate,  soil, vegetation, drainage and</a:t>
            </a:r>
            <a:r>
              <a:rPr dirty="0" sz="3200" spc="-9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slope</a:t>
            </a:r>
            <a:endParaRPr sz="3200">
              <a:latin typeface="Times New Roman"/>
              <a:cs typeface="Times New Roman"/>
            </a:endParaRPr>
          </a:p>
          <a:p>
            <a:pPr marL="469900" marR="1138555" indent="-457200">
              <a:lnSpc>
                <a:spcPts val="3760"/>
              </a:lnSpc>
              <a:spcBef>
                <a:spcPts val="1620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dirty="0" sz="3200">
                <a:latin typeface="Times New Roman"/>
                <a:cs typeface="Times New Roman"/>
              </a:rPr>
              <a:t>Human factors: the type of economic </a:t>
            </a:r>
            <a:r>
              <a:rPr dirty="0" sz="3200" spc="-25">
                <a:latin typeface="Times New Roman"/>
                <a:cs typeface="Times New Roman"/>
              </a:rPr>
              <a:t>activity,</a:t>
            </a:r>
            <a:r>
              <a:rPr dirty="0" sz="3200" spc="-10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urbanization,  industrialized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etc.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9188" y="3714343"/>
            <a:ext cx="8000365" cy="2230120"/>
          </a:xfrm>
          <a:prstGeom prst="rect">
            <a:avLst/>
          </a:prstGeom>
        </p:spPr>
        <p:txBody>
          <a:bodyPr wrap="square" lIns="0" tIns="275590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2170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z="3200" b="1" i="1">
                <a:latin typeface="Times New Roman"/>
                <a:cs typeface="Times New Roman"/>
              </a:rPr>
              <a:t>Measures of Population</a:t>
            </a:r>
            <a:r>
              <a:rPr dirty="0" sz="3200" spc="-65" b="1" i="1">
                <a:latin typeface="Times New Roman"/>
                <a:cs typeface="Times New Roman"/>
              </a:rPr>
              <a:t> </a:t>
            </a:r>
            <a:r>
              <a:rPr dirty="0" sz="3200" b="1" i="1">
                <a:latin typeface="Times New Roman"/>
                <a:cs typeface="Times New Roman"/>
              </a:rPr>
              <a:t>Distribution:</a:t>
            </a:r>
            <a:endParaRPr sz="3200">
              <a:latin typeface="Times New Roman"/>
              <a:cs typeface="Times New Roman"/>
            </a:endParaRPr>
          </a:p>
          <a:p>
            <a:pPr lvl="1" marL="621030" indent="-457834">
              <a:lnSpc>
                <a:spcPct val="100000"/>
              </a:lnSpc>
              <a:spcBef>
                <a:spcPts val="2075"/>
              </a:spcBef>
              <a:buFont typeface="Wingdings"/>
              <a:buChar char=""/>
              <a:tabLst>
                <a:tab pos="621665" algn="l"/>
              </a:tabLst>
            </a:pPr>
            <a:r>
              <a:rPr dirty="0" sz="3200" b="1">
                <a:latin typeface="Times New Roman"/>
                <a:cs typeface="Times New Roman"/>
              </a:rPr>
              <a:t>Population</a:t>
            </a:r>
            <a:r>
              <a:rPr dirty="0" sz="3200" spc="-5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Density:</a:t>
            </a:r>
            <a:endParaRPr sz="3200">
              <a:latin typeface="Times New Roman"/>
              <a:cs typeface="Times New Roman"/>
            </a:endParaRPr>
          </a:p>
          <a:p>
            <a:pPr lvl="2" marL="944244" indent="-457834">
              <a:lnSpc>
                <a:spcPct val="100000"/>
              </a:lnSpc>
              <a:spcBef>
                <a:spcPts val="1689"/>
              </a:spcBef>
              <a:buFont typeface="Wingdings"/>
              <a:buChar char=""/>
              <a:tabLst>
                <a:tab pos="944880" algn="l"/>
              </a:tabLst>
            </a:pPr>
            <a:r>
              <a:rPr dirty="0" sz="3200">
                <a:latin typeface="Times New Roman"/>
                <a:cs typeface="Times New Roman"/>
              </a:rPr>
              <a:t>refers to the number of people per unit</a:t>
            </a:r>
            <a:r>
              <a:rPr dirty="0" sz="3200" spc="-1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area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2638" y="182308"/>
            <a:ext cx="11710670" cy="5110480"/>
          </a:xfrm>
          <a:prstGeom prst="rect">
            <a:avLst/>
          </a:prstGeom>
        </p:spPr>
        <p:txBody>
          <a:bodyPr wrap="square" lIns="0" tIns="247650" rIns="0" bIns="0" rtlCol="0" vert="horz">
            <a:spAutoFit/>
          </a:bodyPr>
          <a:lstStyle/>
          <a:p>
            <a:pPr marL="490855" indent="-440690">
              <a:lnSpc>
                <a:spcPct val="100000"/>
              </a:lnSpc>
              <a:spcBef>
                <a:spcPts val="1950"/>
              </a:spcBef>
              <a:buAutoNum type="alphaLcParenR"/>
              <a:tabLst>
                <a:tab pos="491490" algn="l"/>
              </a:tabLst>
            </a:pPr>
            <a:r>
              <a:rPr dirty="0" sz="3200" b="1" i="1">
                <a:latin typeface="Times New Roman"/>
                <a:cs typeface="Times New Roman"/>
              </a:rPr>
              <a:t>Crude</a:t>
            </a:r>
            <a:r>
              <a:rPr dirty="0" sz="3200" spc="-10" b="1" i="1">
                <a:latin typeface="Times New Roman"/>
                <a:cs typeface="Times New Roman"/>
              </a:rPr>
              <a:t> </a:t>
            </a:r>
            <a:r>
              <a:rPr dirty="0" sz="3200" b="1" i="1">
                <a:latin typeface="Times New Roman"/>
                <a:cs typeface="Times New Roman"/>
              </a:rPr>
              <a:t>Density:</a:t>
            </a:r>
            <a:endParaRPr sz="3200">
              <a:latin typeface="Times New Roman"/>
              <a:cs typeface="Times New Roman"/>
            </a:endParaRPr>
          </a:p>
          <a:p>
            <a:pPr lvl="1" marL="789305" indent="-457834">
              <a:lnSpc>
                <a:spcPct val="100000"/>
              </a:lnSpc>
              <a:spcBef>
                <a:spcPts val="1850"/>
              </a:spcBef>
              <a:buFont typeface="Wingdings"/>
              <a:buChar char=""/>
              <a:tabLst>
                <a:tab pos="789940" algn="l"/>
              </a:tabLst>
            </a:pPr>
            <a:r>
              <a:rPr dirty="0" sz="3200">
                <a:latin typeface="Times New Roman"/>
                <a:cs typeface="Times New Roman"/>
              </a:rPr>
              <a:t>is found by dividing total population to total</a:t>
            </a:r>
            <a:r>
              <a:rPr dirty="0" sz="3200" spc="-1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area.</a:t>
            </a:r>
            <a:endParaRPr sz="3200">
              <a:latin typeface="Times New Roman"/>
              <a:cs typeface="Times New Roman"/>
            </a:endParaRPr>
          </a:p>
          <a:p>
            <a:pPr lvl="2" marL="993140" marR="17780" indent="-457834">
              <a:lnSpc>
                <a:spcPts val="3760"/>
              </a:lnSpc>
              <a:spcBef>
                <a:spcPts val="1040"/>
              </a:spcBef>
              <a:buFont typeface="Wingdings"/>
              <a:buChar char=""/>
              <a:tabLst>
                <a:tab pos="993140" algn="l"/>
                <a:tab pos="993775" algn="l"/>
              </a:tabLst>
            </a:pPr>
            <a:r>
              <a:rPr dirty="0" sz="3200">
                <a:latin typeface="Times New Roman"/>
                <a:cs typeface="Times New Roman"/>
              </a:rPr>
              <a:t>does not show variations in population distribution within a</a:t>
            </a:r>
            <a:r>
              <a:rPr dirty="0" sz="3200" spc="-1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given  area.</a:t>
            </a:r>
            <a:endParaRPr sz="3200">
              <a:latin typeface="Times New Roman"/>
              <a:cs typeface="Times New Roman"/>
            </a:endParaRPr>
          </a:p>
          <a:p>
            <a:pPr marL="507365" marR="553720" indent="-457200">
              <a:lnSpc>
                <a:spcPts val="3760"/>
              </a:lnSpc>
              <a:spcBef>
                <a:spcPts val="2505"/>
              </a:spcBef>
              <a:buFont typeface="Wingdings"/>
              <a:buChar char=""/>
              <a:tabLst>
                <a:tab pos="508000" algn="l"/>
              </a:tabLst>
            </a:pPr>
            <a:r>
              <a:rPr dirty="0" sz="3200">
                <a:latin typeface="Times New Roman"/>
                <a:cs typeface="Times New Roman"/>
              </a:rPr>
              <a:t>SNNP region has the </a:t>
            </a:r>
            <a:r>
              <a:rPr dirty="0" sz="3200" spc="-10">
                <a:latin typeface="Times New Roman"/>
                <a:cs typeface="Times New Roman"/>
              </a:rPr>
              <a:t>largest </a:t>
            </a:r>
            <a:r>
              <a:rPr dirty="0" sz="3200">
                <a:latin typeface="Times New Roman"/>
                <a:cs typeface="Times New Roman"/>
              </a:rPr>
              <a:t>population density (173</a:t>
            </a:r>
            <a:r>
              <a:rPr dirty="0" sz="3200" spc="-235">
                <a:latin typeface="Times New Roman"/>
                <a:cs typeface="Times New Roman"/>
              </a:rPr>
              <a:t> </a:t>
            </a:r>
            <a:r>
              <a:rPr dirty="0" sz="3200" spc="5">
                <a:latin typeface="Times New Roman"/>
                <a:cs typeface="Times New Roman"/>
              </a:rPr>
              <a:t>people/km</a:t>
            </a:r>
            <a:r>
              <a:rPr dirty="0" baseline="25132" sz="3150" spc="7">
                <a:latin typeface="Times New Roman"/>
                <a:cs typeface="Times New Roman"/>
              </a:rPr>
              <a:t>2</a:t>
            </a:r>
            <a:r>
              <a:rPr dirty="0" sz="3200" spc="5">
                <a:latin typeface="Times New Roman"/>
                <a:cs typeface="Times New Roman"/>
              </a:rPr>
              <a:t>)  </a:t>
            </a:r>
            <a:r>
              <a:rPr dirty="0" sz="3200">
                <a:latin typeface="Times New Roman"/>
                <a:cs typeface="Times New Roman"/>
              </a:rPr>
              <a:t>followed by Amhara</a:t>
            </a:r>
            <a:r>
              <a:rPr dirty="0" sz="3200" spc="-2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region</a:t>
            </a:r>
            <a:endParaRPr sz="3200">
              <a:latin typeface="Times New Roman"/>
              <a:cs typeface="Times New Roman"/>
            </a:endParaRPr>
          </a:p>
          <a:p>
            <a:pPr lvl="1" marL="627380" marR="1407795" indent="-457200">
              <a:lnSpc>
                <a:spcPts val="3760"/>
              </a:lnSpc>
              <a:spcBef>
                <a:spcPts val="2665"/>
              </a:spcBef>
              <a:buFont typeface="Wingdings"/>
              <a:buChar char=""/>
              <a:tabLst>
                <a:tab pos="628015" algn="l"/>
              </a:tabLst>
            </a:pPr>
            <a:r>
              <a:rPr dirty="0" sz="3200">
                <a:latin typeface="Times New Roman"/>
                <a:cs typeface="Times New Roman"/>
              </a:rPr>
              <a:t>Somali, Afar and Benishangul-Gumuz are regions with</a:t>
            </a:r>
            <a:r>
              <a:rPr dirty="0" sz="3200" spc="-29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low  densities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90800" y="5357448"/>
            <a:ext cx="4681728" cy="9626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4921" y="199604"/>
            <a:ext cx="11196320" cy="6384925"/>
          </a:xfrm>
          <a:prstGeom prst="rect">
            <a:avLst/>
          </a:prstGeom>
        </p:spPr>
        <p:txBody>
          <a:bodyPr wrap="square" lIns="0" tIns="247650" rIns="0" bIns="0" rtlCol="0" vert="horz">
            <a:spAutoFit/>
          </a:bodyPr>
          <a:lstStyle/>
          <a:p>
            <a:pPr marL="3319779">
              <a:lnSpc>
                <a:spcPct val="100000"/>
              </a:lnSpc>
              <a:spcBef>
                <a:spcPts val="1950"/>
              </a:spcBef>
            </a:pPr>
            <a:r>
              <a:rPr dirty="0" sz="2800" spc="-10" b="1" i="1">
                <a:solidFill>
                  <a:srgbClr val="006FC0"/>
                </a:solidFill>
                <a:latin typeface="Times New Roman"/>
                <a:cs typeface="Times New Roman"/>
              </a:rPr>
              <a:t>CHAPTER</a:t>
            </a:r>
            <a:r>
              <a:rPr dirty="0" sz="2800" spc="15" b="1" i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 i="1">
                <a:solidFill>
                  <a:srgbClr val="006FC0"/>
                </a:solidFill>
                <a:latin typeface="Times New Roman"/>
                <a:cs typeface="Times New Roman"/>
              </a:rPr>
              <a:t>ONE</a:t>
            </a:r>
            <a:endParaRPr sz="2800">
              <a:latin typeface="Times New Roman"/>
              <a:cs typeface="Times New Roman"/>
            </a:endParaRPr>
          </a:p>
          <a:p>
            <a:pPr marL="591185" indent="-457834">
              <a:lnSpc>
                <a:spcPct val="100000"/>
              </a:lnSpc>
              <a:spcBef>
                <a:spcPts val="1850"/>
              </a:spcBef>
              <a:buFont typeface="Wingdings"/>
              <a:buChar char=""/>
              <a:tabLst>
                <a:tab pos="591185" algn="l"/>
                <a:tab pos="591820" algn="l"/>
              </a:tabLst>
            </a:pPr>
            <a:r>
              <a:rPr dirty="0" sz="2800" spc="-5" b="1" i="1">
                <a:solidFill>
                  <a:srgbClr val="006FC0"/>
                </a:solidFill>
                <a:latin typeface="Times New Roman"/>
                <a:cs typeface="Times New Roman"/>
              </a:rPr>
              <a:t>INTRODUCTION</a:t>
            </a:r>
            <a:endParaRPr sz="2800">
              <a:latin typeface="Times New Roman"/>
              <a:cs typeface="Times New Roman"/>
            </a:endParaRPr>
          </a:p>
          <a:p>
            <a:pPr lvl="1" marL="545465" indent="-533400">
              <a:lnSpc>
                <a:spcPct val="100000"/>
              </a:lnSpc>
              <a:spcBef>
                <a:spcPts val="705"/>
              </a:spcBef>
              <a:buAutoNum type="arabicPeriod"/>
              <a:tabLst>
                <a:tab pos="546100" algn="l"/>
              </a:tabLst>
            </a:pPr>
            <a:r>
              <a:rPr dirty="0" sz="2800" spc="-5" b="1" i="1">
                <a:solidFill>
                  <a:srgbClr val="00AFEF"/>
                </a:solidFill>
                <a:latin typeface="Times New Roman"/>
                <a:cs typeface="Times New Roman"/>
              </a:rPr>
              <a:t>Definition, Scope and Themes of</a:t>
            </a:r>
            <a:r>
              <a:rPr dirty="0" sz="2800" spc="20" b="1" i="1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 i="1">
                <a:solidFill>
                  <a:srgbClr val="00AFEF"/>
                </a:solidFill>
                <a:latin typeface="Times New Roman"/>
                <a:cs typeface="Times New Roman"/>
              </a:rPr>
              <a:t>Geography</a:t>
            </a:r>
            <a:endParaRPr sz="2800">
              <a:latin typeface="Times New Roman"/>
              <a:cs typeface="Times New Roman"/>
            </a:endParaRPr>
          </a:p>
          <a:p>
            <a:pPr lvl="2" marL="1062990" indent="-927100">
              <a:lnSpc>
                <a:spcPct val="100000"/>
              </a:lnSpc>
              <a:spcBef>
                <a:spcPts val="1355"/>
              </a:spcBef>
              <a:buAutoNum type="arabicPeriod"/>
              <a:tabLst>
                <a:tab pos="1063625" algn="l"/>
              </a:tabLst>
            </a:pPr>
            <a:r>
              <a:rPr dirty="0" sz="3200" spc="-5" b="1" i="1">
                <a:solidFill>
                  <a:srgbClr val="00AFEF"/>
                </a:solidFill>
                <a:latin typeface="Carlito"/>
                <a:cs typeface="Carlito"/>
              </a:rPr>
              <a:t>Definition of</a:t>
            </a:r>
            <a:r>
              <a:rPr dirty="0" sz="3200" spc="-15" b="1" i="1">
                <a:solidFill>
                  <a:srgbClr val="00AFEF"/>
                </a:solidFill>
                <a:latin typeface="Carlito"/>
                <a:cs typeface="Carlito"/>
              </a:rPr>
              <a:t> </a:t>
            </a:r>
            <a:r>
              <a:rPr dirty="0" sz="3200" spc="-10" b="1" i="1">
                <a:solidFill>
                  <a:srgbClr val="00AFEF"/>
                </a:solidFill>
                <a:latin typeface="Carlito"/>
                <a:cs typeface="Carlito"/>
              </a:rPr>
              <a:t>Geography:</a:t>
            </a:r>
            <a:endParaRPr sz="3200">
              <a:latin typeface="Carlito"/>
              <a:cs typeface="Carlito"/>
            </a:endParaRPr>
          </a:p>
          <a:p>
            <a:pPr algn="just" marL="136525" marR="52069">
              <a:lnSpc>
                <a:spcPts val="3300"/>
              </a:lnSpc>
              <a:spcBef>
                <a:spcPts val="994"/>
              </a:spcBef>
            </a:pPr>
            <a:r>
              <a:rPr dirty="0" sz="2800" spc="-5" b="1" i="1">
                <a:latin typeface="Times New Roman"/>
                <a:cs typeface="Times New Roman"/>
              </a:rPr>
              <a:t>Note: </a:t>
            </a:r>
            <a:r>
              <a:rPr dirty="0" sz="2800" spc="-5">
                <a:latin typeface="Times New Roman"/>
                <a:cs typeface="Times New Roman"/>
              </a:rPr>
              <a:t>The word Geography has been defined by </a:t>
            </a:r>
            <a:r>
              <a:rPr dirty="0" sz="2800" spc="-10">
                <a:latin typeface="Times New Roman"/>
                <a:cs typeface="Times New Roman"/>
              </a:rPr>
              <a:t>different </a:t>
            </a:r>
            <a:r>
              <a:rPr dirty="0" sz="2800" spc="-5">
                <a:latin typeface="Times New Roman"/>
                <a:cs typeface="Times New Roman"/>
              </a:rPr>
              <a:t>scholars differently  </a:t>
            </a:r>
            <a:r>
              <a:rPr dirty="0" sz="2800">
                <a:latin typeface="Times New Roman"/>
                <a:cs typeface="Times New Roman"/>
              </a:rPr>
              <a:t>but the </a:t>
            </a:r>
            <a:r>
              <a:rPr dirty="0" sz="2800" spc="-10">
                <a:latin typeface="Carlito"/>
                <a:cs typeface="Carlito"/>
              </a:rPr>
              <a:t>accepted </a:t>
            </a:r>
            <a:r>
              <a:rPr dirty="0" sz="2800" spc="-5">
                <a:latin typeface="Carlito"/>
                <a:cs typeface="Carlito"/>
              </a:rPr>
              <a:t>as a </a:t>
            </a:r>
            <a:r>
              <a:rPr dirty="0" sz="2800" spc="-10">
                <a:latin typeface="Carlito"/>
                <a:cs typeface="Carlito"/>
              </a:rPr>
              <a:t>working definition</a:t>
            </a:r>
            <a:r>
              <a:rPr dirty="0" sz="2800" spc="30">
                <a:latin typeface="Carlito"/>
                <a:cs typeface="Carlito"/>
              </a:rPr>
              <a:t> </a:t>
            </a:r>
            <a:r>
              <a:rPr dirty="0" sz="2800" spc="-5">
                <a:latin typeface="Carlito"/>
                <a:cs typeface="Carlito"/>
              </a:rPr>
              <a:t>is:</a:t>
            </a:r>
            <a:endParaRPr sz="2800">
              <a:latin typeface="Carlito"/>
              <a:cs typeface="Carlito"/>
            </a:endParaRPr>
          </a:p>
          <a:p>
            <a:pPr algn="just" marL="586105" marR="5080" indent="-457200">
              <a:lnSpc>
                <a:spcPts val="5760"/>
              </a:lnSpc>
              <a:spcBef>
                <a:spcPts val="265"/>
              </a:spcBef>
              <a:buFont typeface="Wingdings"/>
              <a:buChar char=""/>
              <a:tabLst>
                <a:tab pos="586740" algn="l"/>
              </a:tabLst>
            </a:pPr>
            <a:r>
              <a:rPr dirty="0" sz="3200">
                <a:latin typeface="Times New Roman"/>
                <a:cs typeface="Times New Roman"/>
              </a:rPr>
              <a:t>It </a:t>
            </a:r>
            <a:r>
              <a:rPr dirty="0" sz="3200" spc="-5">
                <a:latin typeface="Times New Roman"/>
                <a:cs typeface="Times New Roman"/>
              </a:rPr>
              <a:t>is the scientific </a:t>
            </a:r>
            <a:r>
              <a:rPr dirty="0" sz="3200">
                <a:latin typeface="Times New Roman"/>
                <a:cs typeface="Times New Roman"/>
              </a:rPr>
              <a:t>study of the </a:t>
            </a:r>
            <a:r>
              <a:rPr dirty="0" sz="3200" spc="-5">
                <a:latin typeface="Times New Roman"/>
                <a:cs typeface="Times New Roman"/>
              </a:rPr>
              <a:t>Earth </a:t>
            </a:r>
            <a:r>
              <a:rPr dirty="0" sz="3200">
                <a:latin typeface="Times New Roman"/>
                <a:cs typeface="Times New Roman"/>
              </a:rPr>
              <a:t>that describes </a:t>
            </a:r>
            <a:r>
              <a:rPr dirty="0" sz="3200" spc="-5">
                <a:latin typeface="Times New Roman"/>
                <a:cs typeface="Times New Roman"/>
              </a:rPr>
              <a:t>and </a:t>
            </a:r>
            <a:r>
              <a:rPr dirty="0" sz="3200">
                <a:latin typeface="Times New Roman"/>
                <a:cs typeface="Times New Roman"/>
              </a:rPr>
              <a:t>analyses  spatial and </a:t>
            </a:r>
            <a:r>
              <a:rPr dirty="0" sz="3200" spc="-5">
                <a:latin typeface="Times New Roman"/>
                <a:cs typeface="Times New Roman"/>
              </a:rPr>
              <a:t>temporal </a:t>
            </a:r>
            <a:r>
              <a:rPr dirty="0" sz="3200">
                <a:latin typeface="Times New Roman"/>
                <a:cs typeface="Times New Roman"/>
              </a:rPr>
              <a:t>variations </a:t>
            </a:r>
            <a:r>
              <a:rPr dirty="0" sz="3200" spc="-5">
                <a:latin typeface="Times New Roman"/>
                <a:cs typeface="Times New Roman"/>
              </a:rPr>
              <a:t>of </a:t>
            </a:r>
            <a:r>
              <a:rPr dirty="0" sz="3200">
                <a:latin typeface="Times New Roman"/>
                <a:cs typeface="Times New Roman"/>
              </a:rPr>
              <a:t>physical, </a:t>
            </a:r>
            <a:r>
              <a:rPr dirty="0" sz="3200" spc="-5">
                <a:latin typeface="Times New Roman"/>
                <a:cs typeface="Times New Roman"/>
              </a:rPr>
              <a:t>biological </a:t>
            </a:r>
            <a:r>
              <a:rPr dirty="0" sz="3200" spc="-10">
                <a:latin typeface="Times New Roman"/>
                <a:cs typeface="Times New Roman"/>
              </a:rPr>
              <a:t>and  </a:t>
            </a:r>
            <a:r>
              <a:rPr dirty="0" sz="3200">
                <a:latin typeface="Times New Roman"/>
                <a:cs typeface="Times New Roman"/>
              </a:rPr>
              <a:t>human phenomena, and their </a:t>
            </a:r>
            <a:r>
              <a:rPr dirty="0" sz="3200" spc="-5">
                <a:latin typeface="Times New Roman"/>
                <a:cs typeface="Times New Roman"/>
              </a:rPr>
              <a:t>interrelationships </a:t>
            </a:r>
            <a:r>
              <a:rPr dirty="0" sz="3200">
                <a:latin typeface="Times New Roman"/>
                <a:cs typeface="Times New Roman"/>
              </a:rPr>
              <a:t>and</a:t>
            </a:r>
            <a:r>
              <a:rPr dirty="0" sz="3200" spc="-30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dynamism</a:t>
            </a:r>
            <a:endParaRPr sz="3200">
              <a:latin typeface="Times New Roman"/>
              <a:cs typeface="Times New Roman"/>
            </a:endParaRPr>
          </a:p>
          <a:p>
            <a:pPr algn="just" marL="586105">
              <a:lnSpc>
                <a:spcPct val="100000"/>
              </a:lnSpc>
              <a:spcBef>
                <a:spcPts val="1410"/>
              </a:spcBef>
            </a:pPr>
            <a:r>
              <a:rPr dirty="0" sz="3200" spc="5">
                <a:latin typeface="Times New Roman"/>
                <a:cs typeface="Times New Roman"/>
              </a:rPr>
              <a:t>over </a:t>
            </a:r>
            <a:r>
              <a:rPr dirty="0" sz="3200">
                <a:latin typeface="Times New Roman"/>
                <a:cs typeface="Times New Roman"/>
              </a:rPr>
              <a:t>the surface of the</a:t>
            </a:r>
            <a:r>
              <a:rPr dirty="0" sz="3200" spc="-7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Earth.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4998" y="149758"/>
            <a:ext cx="11793855" cy="6447155"/>
          </a:xfrm>
          <a:prstGeom prst="rect">
            <a:avLst/>
          </a:prstGeom>
        </p:spPr>
        <p:txBody>
          <a:bodyPr wrap="square" lIns="0" tIns="247015" rIns="0" bIns="0" rtlCol="0" vert="horz">
            <a:spAutoFit/>
          </a:bodyPr>
          <a:lstStyle/>
          <a:p>
            <a:pPr marL="417195">
              <a:lnSpc>
                <a:spcPct val="100000"/>
              </a:lnSpc>
              <a:spcBef>
                <a:spcPts val="1945"/>
              </a:spcBef>
            </a:pPr>
            <a:r>
              <a:rPr dirty="0" sz="2800" spc="-5" b="1" i="1">
                <a:solidFill>
                  <a:srgbClr val="006FC0"/>
                </a:solidFill>
                <a:latin typeface="Times New Roman"/>
                <a:cs typeface="Times New Roman"/>
              </a:rPr>
              <a:t>1.3. Basic Skills of Map</a:t>
            </a:r>
            <a:r>
              <a:rPr dirty="0" sz="2800" b="1" i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 i="1">
                <a:solidFill>
                  <a:srgbClr val="006FC0"/>
                </a:solidFill>
                <a:latin typeface="Times New Roman"/>
                <a:cs typeface="Times New Roman"/>
              </a:rPr>
              <a:t>Reading</a:t>
            </a:r>
            <a:endParaRPr sz="2800">
              <a:latin typeface="Times New Roman"/>
              <a:cs typeface="Times New Roman"/>
            </a:endParaRPr>
          </a:p>
          <a:p>
            <a:pPr marL="548640" indent="-287655">
              <a:lnSpc>
                <a:spcPct val="100000"/>
              </a:lnSpc>
              <a:spcBef>
                <a:spcPts val="1850"/>
              </a:spcBef>
              <a:buSzPct val="96428"/>
              <a:buFont typeface="Wingdings"/>
              <a:buChar char=""/>
              <a:tabLst>
                <a:tab pos="549275" algn="l"/>
              </a:tabLst>
            </a:pPr>
            <a:r>
              <a:rPr dirty="0" sz="2800" spc="-5" b="1">
                <a:latin typeface="Times New Roman"/>
                <a:cs typeface="Times New Roman"/>
              </a:rPr>
              <a:t>What is a</a:t>
            </a:r>
            <a:r>
              <a:rPr dirty="0" sz="2800" spc="5" b="1">
                <a:latin typeface="Times New Roman"/>
                <a:cs typeface="Times New Roman"/>
              </a:rPr>
              <a:t> </a:t>
            </a:r>
            <a:r>
              <a:rPr dirty="0" sz="2800" spc="-5" b="1">
                <a:latin typeface="Times New Roman"/>
                <a:cs typeface="Times New Roman"/>
              </a:rPr>
              <a:t>Map?</a:t>
            </a:r>
            <a:endParaRPr sz="2800">
              <a:latin typeface="Times New Roman"/>
              <a:cs typeface="Times New Roman"/>
            </a:endParaRPr>
          </a:p>
          <a:p>
            <a:pPr marL="530225" marR="61594" indent="-457200">
              <a:lnSpc>
                <a:spcPts val="3300"/>
              </a:lnSpc>
              <a:spcBef>
                <a:spcPts val="925"/>
              </a:spcBef>
              <a:buFont typeface="Wingdings"/>
              <a:buChar char=""/>
              <a:tabLst>
                <a:tab pos="529590" algn="l"/>
                <a:tab pos="530860" algn="l"/>
              </a:tabLst>
            </a:pPr>
            <a:r>
              <a:rPr dirty="0" sz="2800" spc="-5">
                <a:latin typeface="Times New Roman"/>
                <a:cs typeface="Times New Roman"/>
              </a:rPr>
              <a:t>A </a:t>
            </a:r>
            <a:r>
              <a:rPr dirty="0" sz="2800" spc="-10">
                <a:latin typeface="Times New Roman"/>
                <a:cs typeface="Times New Roman"/>
              </a:rPr>
              <a:t>map </a:t>
            </a:r>
            <a:r>
              <a:rPr dirty="0" sz="2800" spc="-5">
                <a:latin typeface="Times New Roman"/>
                <a:cs typeface="Times New Roman"/>
              </a:rPr>
              <a:t>is a two-dimensional scaled representation of part or </a:t>
            </a:r>
            <a:r>
              <a:rPr dirty="0" sz="2800">
                <a:latin typeface="Times New Roman"/>
                <a:cs typeface="Times New Roman"/>
              </a:rPr>
              <a:t>whole </a:t>
            </a:r>
            <a:r>
              <a:rPr dirty="0" sz="2800" spc="-5">
                <a:latin typeface="Times New Roman"/>
                <a:cs typeface="Times New Roman"/>
              </a:rPr>
              <a:t>of the Earth  surface on a flat sheet of</a:t>
            </a:r>
            <a:r>
              <a:rPr dirty="0" sz="2800">
                <a:latin typeface="Times New Roman"/>
                <a:cs typeface="Times New Roman"/>
              </a:rPr>
              <a:t> </a:t>
            </a:r>
            <a:r>
              <a:rPr dirty="0" sz="2800" spc="-30">
                <a:latin typeface="Times New Roman"/>
                <a:cs typeface="Times New Roman"/>
              </a:rPr>
              <a:t>paper.</a:t>
            </a:r>
            <a:endParaRPr sz="2800">
              <a:latin typeface="Times New Roman"/>
              <a:cs typeface="Times New Roman"/>
            </a:endParaRPr>
          </a:p>
          <a:p>
            <a:pPr lvl="1" marL="719455" marR="235585" indent="-457834">
              <a:lnSpc>
                <a:spcPts val="3300"/>
              </a:lnSpc>
              <a:spcBef>
                <a:spcPts val="915"/>
              </a:spcBef>
              <a:buFont typeface="Wingdings"/>
              <a:buChar char=""/>
              <a:tabLst>
                <a:tab pos="719455" algn="l"/>
                <a:tab pos="720090" algn="l"/>
              </a:tabLst>
            </a:pPr>
            <a:r>
              <a:rPr dirty="0" sz="2800" spc="-10">
                <a:latin typeface="Times New Roman"/>
                <a:cs typeface="Times New Roman"/>
              </a:rPr>
              <a:t>Map </a:t>
            </a:r>
            <a:r>
              <a:rPr dirty="0" sz="2800" spc="-5">
                <a:latin typeface="Times New Roman"/>
                <a:cs typeface="Times New Roman"/>
              </a:rPr>
              <a:t>reading encompasses a systematic identification of </a:t>
            </a:r>
            <a:r>
              <a:rPr dirty="0" sz="2800">
                <a:latin typeface="Times New Roman"/>
                <a:cs typeface="Times New Roman"/>
              </a:rPr>
              <a:t>natural </a:t>
            </a:r>
            <a:r>
              <a:rPr dirty="0" sz="2800" spc="-5">
                <a:latin typeface="Times New Roman"/>
                <a:cs typeface="Times New Roman"/>
              </a:rPr>
              <a:t>features </a:t>
            </a:r>
            <a:r>
              <a:rPr dirty="0" sz="2800" spc="-10">
                <a:latin typeface="Times New Roman"/>
                <a:cs typeface="Times New Roman"/>
              </a:rPr>
              <a:t>and  manmade</a:t>
            </a:r>
            <a:r>
              <a:rPr dirty="0" sz="2800" spc="1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features.</a:t>
            </a:r>
            <a:endParaRPr sz="2800">
              <a:latin typeface="Times New Roman"/>
              <a:cs typeface="Times New Roman"/>
            </a:endParaRPr>
          </a:p>
          <a:p>
            <a:pPr marL="261620" marR="889000">
              <a:lnSpc>
                <a:spcPts val="3300"/>
              </a:lnSpc>
              <a:spcBef>
                <a:spcPts val="2220"/>
              </a:spcBef>
            </a:pPr>
            <a:r>
              <a:rPr dirty="0" sz="2800" b="1" i="1">
                <a:latin typeface="Times New Roman"/>
                <a:cs typeface="Times New Roman"/>
              </a:rPr>
              <a:t>Note: </a:t>
            </a:r>
            <a:r>
              <a:rPr dirty="0" sz="2800" spc="-5">
                <a:latin typeface="Times New Roman"/>
                <a:cs typeface="Times New Roman"/>
              </a:rPr>
              <a:t>Geographers use </a:t>
            </a:r>
            <a:r>
              <a:rPr dirty="0" sz="2800" spc="-10">
                <a:latin typeface="Times New Roman"/>
                <a:cs typeface="Times New Roman"/>
              </a:rPr>
              <a:t>maps </a:t>
            </a:r>
            <a:r>
              <a:rPr dirty="0" sz="2800" spc="-5">
                <a:latin typeface="Times New Roman"/>
                <a:cs typeface="Times New Roman"/>
              </a:rPr>
              <a:t>as primary </a:t>
            </a:r>
            <a:r>
              <a:rPr dirty="0" sz="2800">
                <a:latin typeface="Times New Roman"/>
                <a:cs typeface="Times New Roman"/>
              </a:rPr>
              <a:t>tools for </a:t>
            </a:r>
            <a:r>
              <a:rPr dirty="0" sz="2800" spc="-5">
                <a:latin typeface="Times New Roman"/>
                <a:cs typeface="Times New Roman"/>
              </a:rPr>
              <a:t>displaying and analyzing  spatial </a:t>
            </a:r>
            <a:r>
              <a:rPr dirty="0" sz="2800">
                <a:latin typeface="Times New Roman"/>
                <a:cs typeface="Times New Roman"/>
              </a:rPr>
              <a:t>distributions, patterns </a:t>
            </a:r>
            <a:r>
              <a:rPr dirty="0" sz="2800" spc="-5">
                <a:latin typeface="Times New Roman"/>
                <a:cs typeface="Times New Roman"/>
              </a:rPr>
              <a:t>and</a:t>
            </a:r>
            <a:r>
              <a:rPr dirty="0" sz="2800" spc="-5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relations.</a:t>
            </a:r>
            <a:endParaRPr sz="28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1835"/>
              </a:spcBef>
              <a:buFont typeface="Wingdings"/>
              <a:buChar char=""/>
              <a:tabLst>
                <a:tab pos="469900" algn="l"/>
                <a:tab pos="470534" algn="l"/>
              </a:tabLst>
            </a:pPr>
            <a:r>
              <a:rPr dirty="0" sz="2800" spc="-5" b="1">
                <a:latin typeface="Times New Roman"/>
                <a:cs typeface="Times New Roman"/>
              </a:rPr>
              <a:t>Importance </a:t>
            </a:r>
            <a:r>
              <a:rPr dirty="0" sz="2800" b="1">
                <a:latin typeface="Times New Roman"/>
                <a:cs typeface="Times New Roman"/>
              </a:rPr>
              <a:t>of</a:t>
            </a:r>
            <a:r>
              <a:rPr dirty="0" sz="2800" spc="10" b="1">
                <a:latin typeface="Times New Roman"/>
                <a:cs typeface="Times New Roman"/>
              </a:rPr>
              <a:t> </a:t>
            </a:r>
            <a:r>
              <a:rPr dirty="0" sz="2800" spc="-5" b="1">
                <a:latin typeface="Times New Roman"/>
                <a:cs typeface="Times New Roman"/>
              </a:rPr>
              <a:t>maps:</a:t>
            </a:r>
            <a:endParaRPr sz="2800">
              <a:latin typeface="Times New Roman"/>
              <a:cs typeface="Times New Roman"/>
            </a:endParaRPr>
          </a:p>
          <a:p>
            <a:pPr lvl="1" marL="719455" marR="5080" indent="-457834">
              <a:lnSpc>
                <a:spcPct val="150000"/>
              </a:lnSpc>
              <a:spcBef>
                <a:spcPts val="1010"/>
              </a:spcBef>
              <a:buFont typeface="Wingdings"/>
              <a:buChar char=""/>
              <a:tabLst>
                <a:tab pos="719455" algn="l"/>
                <a:tab pos="720090" algn="l"/>
              </a:tabLst>
            </a:pPr>
            <a:r>
              <a:rPr dirty="0" sz="2800">
                <a:latin typeface="Times New Roman"/>
                <a:cs typeface="Times New Roman"/>
              </a:rPr>
              <a:t>Provide </a:t>
            </a:r>
            <a:r>
              <a:rPr dirty="0" sz="2800" spc="-5">
                <a:latin typeface="Times New Roman"/>
                <a:cs typeface="Times New Roman"/>
              </a:rPr>
              <a:t>the basis for making geographical details </a:t>
            </a:r>
            <a:r>
              <a:rPr dirty="0" sz="2800">
                <a:latin typeface="Times New Roman"/>
                <a:cs typeface="Times New Roman"/>
              </a:rPr>
              <a:t>of </a:t>
            </a:r>
            <a:r>
              <a:rPr dirty="0" sz="2800" spc="-5">
                <a:latin typeface="Times New Roman"/>
                <a:cs typeface="Times New Roman"/>
              </a:rPr>
              <a:t>regions represented i.e. 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geographical facts </a:t>
            </a:r>
            <a:r>
              <a:rPr dirty="0" sz="2800">
                <a:latin typeface="Times New Roman"/>
                <a:cs typeface="Times New Roman"/>
              </a:rPr>
              <a:t>of </a:t>
            </a:r>
            <a:r>
              <a:rPr dirty="0" sz="2800" spc="-10">
                <a:latin typeface="Times New Roman"/>
                <a:cs typeface="Times New Roman"/>
              </a:rPr>
              <a:t>an </a:t>
            </a:r>
            <a:r>
              <a:rPr dirty="0" sz="2800" spc="-5">
                <a:latin typeface="Times New Roman"/>
                <a:cs typeface="Times New Roman"/>
              </a:rPr>
              <a:t>area such </a:t>
            </a:r>
            <a:r>
              <a:rPr dirty="0" sz="2800" spc="-10">
                <a:latin typeface="Times New Roman"/>
                <a:cs typeface="Times New Roman"/>
              </a:rPr>
              <a:t>as </a:t>
            </a:r>
            <a:r>
              <a:rPr dirty="0" sz="2800" spc="-5">
                <a:latin typeface="Times New Roman"/>
                <a:cs typeface="Times New Roman"/>
              </a:rPr>
              <a:t>relief, drainage, settlement</a:t>
            </a:r>
            <a:r>
              <a:rPr dirty="0" sz="2800" spc="3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etc.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076858" y="606044"/>
          <a:ext cx="9711690" cy="55511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36240"/>
                <a:gridCol w="2644775"/>
                <a:gridCol w="2011680"/>
                <a:gridCol w="2101214"/>
              </a:tblGrid>
              <a:tr h="709421">
                <a:tc>
                  <a:txBody>
                    <a:bodyPr/>
                    <a:lstStyle/>
                    <a:p>
                      <a:pPr algn="ctr" marR="38735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Region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89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5805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Population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89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Area(km</a:t>
                      </a:r>
                      <a:r>
                        <a:rPr dirty="0" baseline="25641" sz="1950" b="1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89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Density(p/km</a:t>
                      </a:r>
                      <a:r>
                        <a:rPr dirty="0" baseline="25641" sz="1950" b="1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89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2463">
                <a:tc>
                  <a:txBody>
                    <a:bodyPr/>
                    <a:lstStyle/>
                    <a:p>
                      <a:pPr algn="ctr" marR="36195">
                        <a:lnSpc>
                          <a:spcPts val="2365"/>
                        </a:lnSpc>
                        <a:spcBef>
                          <a:spcPts val="700"/>
                        </a:spcBef>
                      </a:pPr>
                      <a:r>
                        <a:rPr dirty="0" sz="2000" spc="-15">
                          <a:latin typeface="Times New Roman"/>
                          <a:cs typeface="Times New Roman"/>
                        </a:rPr>
                        <a:t>Tigray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89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9625">
                        <a:lnSpc>
                          <a:spcPts val="2365"/>
                        </a:lnSpc>
                        <a:spcBef>
                          <a:spcPts val="70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5,247,005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89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8175">
                        <a:lnSpc>
                          <a:spcPts val="2365"/>
                        </a:lnSpc>
                        <a:spcBef>
                          <a:spcPts val="70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84,722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89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365"/>
                        </a:lnSpc>
                        <a:spcBef>
                          <a:spcPts val="70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61.9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89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 algn="ctr" marR="36830">
                        <a:lnSpc>
                          <a:spcPts val="2365"/>
                        </a:lnSpc>
                        <a:spcBef>
                          <a:spcPts val="70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Afar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89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9625">
                        <a:lnSpc>
                          <a:spcPts val="2365"/>
                        </a:lnSpc>
                        <a:spcBef>
                          <a:spcPts val="70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1,723,000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89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8175">
                        <a:lnSpc>
                          <a:spcPts val="2365"/>
                        </a:lnSpc>
                        <a:spcBef>
                          <a:spcPts val="70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72,053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89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2365"/>
                        </a:lnSpc>
                        <a:spcBef>
                          <a:spcPts val="70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23.9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89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2463">
                <a:tc>
                  <a:txBody>
                    <a:bodyPr/>
                    <a:lstStyle/>
                    <a:p>
                      <a:pPr algn="ctr" marR="36830">
                        <a:lnSpc>
                          <a:spcPts val="2365"/>
                        </a:lnSpc>
                        <a:spcBef>
                          <a:spcPts val="705"/>
                        </a:spcBef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Amhara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9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6125">
                        <a:lnSpc>
                          <a:spcPts val="2365"/>
                        </a:lnSpc>
                        <a:spcBef>
                          <a:spcPts val="70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20,401,000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9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4040">
                        <a:lnSpc>
                          <a:spcPts val="2365"/>
                        </a:lnSpc>
                        <a:spcBef>
                          <a:spcPts val="70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154,709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9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365"/>
                        </a:lnSpc>
                        <a:spcBef>
                          <a:spcPts val="70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131.9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9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 algn="ctr" marR="35560">
                        <a:lnSpc>
                          <a:spcPts val="2365"/>
                        </a:lnSpc>
                        <a:spcBef>
                          <a:spcPts val="700"/>
                        </a:spcBef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Oromia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89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6125">
                        <a:lnSpc>
                          <a:spcPts val="2365"/>
                        </a:lnSpc>
                        <a:spcBef>
                          <a:spcPts val="70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33,692,000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89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4040">
                        <a:lnSpc>
                          <a:spcPts val="2365"/>
                        </a:lnSpc>
                        <a:spcBef>
                          <a:spcPts val="70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284,538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89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2365"/>
                        </a:lnSpc>
                        <a:spcBef>
                          <a:spcPts val="700"/>
                        </a:spcBef>
                      </a:pPr>
                      <a:r>
                        <a:rPr dirty="0" sz="2000" spc="-15">
                          <a:latin typeface="Times New Roman"/>
                          <a:cs typeface="Times New Roman"/>
                        </a:rPr>
                        <a:t>118.4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89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2463">
                <a:tc>
                  <a:txBody>
                    <a:bodyPr/>
                    <a:lstStyle/>
                    <a:p>
                      <a:pPr algn="ctr" marR="36195">
                        <a:lnSpc>
                          <a:spcPts val="2365"/>
                        </a:lnSpc>
                        <a:spcBef>
                          <a:spcPts val="705"/>
                        </a:spcBef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Somali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9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9625">
                        <a:lnSpc>
                          <a:spcPts val="2365"/>
                        </a:lnSpc>
                        <a:spcBef>
                          <a:spcPts val="70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5,453,000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9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4040">
                        <a:lnSpc>
                          <a:spcPts val="2365"/>
                        </a:lnSpc>
                        <a:spcBef>
                          <a:spcPts val="70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279,252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9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6195">
                        <a:lnSpc>
                          <a:spcPts val="2365"/>
                        </a:lnSpc>
                        <a:spcBef>
                          <a:spcPts val="70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19.5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9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 marL="426720">
                        <a:lnSpc>
                          <a:spcPts val="2365"/>
                        </a:lnSpc>
                        <a:spcBef>
                          <a:spcPts val="70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Benishangul</a:t>
                      </a:r>
                      <a:r>
                        <a:rPr dirty="0" sz="20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Gumuz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9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9625">
                        <a:lnSpc>
                          <a:spcPts val="2365"/>
                        </a:lnSpc>
                        <a:spcBef>
                          <a:spcPts val="70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1,005,000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9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8175">
                        <a:lnSpc>
                          <a:spcPts val="2365"/>
                        </a:lnSpc>
                        <a:spcBef>
                          <a:spcPts val="70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50,699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9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365"/>
                        </a:lnSpc>
                        <a:spcBef>
                          <a:spcPts val="70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19.8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9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2463">
                <a:tc>
                  <a:txBody>
                    <a:bodyPr/>
                    <a:lstStyle/>
                    <a:p>
                      <a:pPr algn="ctr" marR="36830">
                        <a:lnSpc>
                          <a:spcPts val="2360"/>
                        </a:lnSpc>
                        <a:spcBef>
                          <a:spcPts val="70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SNNPR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9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6125">
                        <a:lnSpc>
                          <a:spcPts val="2360"/>
                        </a:lnSpc>
                        <a:spcBef>
                          <a:spcPts val="70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18,276,000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9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4040">
                        <a:lnSpc>
                          <a:spcPts val="2360"/>
                        </a:lnSpc>
                        <a:spcBef>
                          <a:spcPts val="70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105,476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9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360"/>
                        </a:lnSpc>
                        <a:spcBef>
                          <a:spcPts val="70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173.3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9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 marL="952500">
                        <a:lnSpc>
                          <a:spcPts val="2360"/>
                        </a:lnSpc>
                        <a:spcBef>
                          <a:spcPts val="705"/>
                        </a:spcBef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Gambella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9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60"/>
                        </a:lnSpc>
                        <a:spcBef>
                          <a:spcPts val="70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409,000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9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8175">
                        <a:lnSpc>
                          <a:spcPts val="2360"/>
                        </a:lnSpc>
                        <a:spcBef>
                          <a:spcPts val="70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29,783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9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6195">
                        <a:lnSpc>
                          <a:spcPts val="2360"/>
                        </a:lnSpc>
                        <a:spcBef>
                          <a:spcPts val="70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13.7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9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2463">
                <a:tc>
                  <a:txBody>
                    <a:bodyPr/>
                    <a:lstStyle/>
                    <a:p>
                      <a:pPr algn="ctr" marR="36830">
                        <a:lnSpc>
                          <a:spcPts val="2360"/>
                        </a:lnSpc>
                        <a:spcBef>
                          <a:spcPts val="70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Harari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9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60"/>
                        </a:lnSpc>
                        <a:spcBef>
                          <a:spcPts val="70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232,000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9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5400">
                        <a:lnSpc>
                          <a:spcPts val="2360"/>
                        </a:lnSpc>
                        <a:spcBef>
                          <a:spcPts val="705"/>
                        </a:spcBef>
                      </a:pPr>
                      <a:r>
                        <a:rPr dirty="0" sz="2000" spc="5">
                          <a:latin typeface="Times New Roman"/>
                          <a:cs typeface="Times New Roman"/>
                        </a:rPr>
                        <a:t>334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9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2360"/>
                        </a:lnSpc>
                        <a:spcBef>
                          <a:spcPts val="705"/>
                        </a:spcBef>
                      </a:pPr>
                      <a:r>
                        <a:rPr dirty="0" sz="2000" spc="5">
                          <a:latin typeface="Times New Roman"/>
                          <a:cs typeface="Times New Roman"/>
                        </a:rPr>
                        <a:t>716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9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 marL="784860">
                        <a:lnSpc>
                          <a:spcPts val="2360"/>
                        </a:lnSpc>
                        <a:spcBef>
                          <a:spcPts val="70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Addis</a:t>
                      </a:r>
                      <a:r>
                        <a:rPr dirty="0" sz="2000" spc="-1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Ababa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9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9625">
                        <a:lnSpc>
                          <a:spcPts val="2360"/>
                        </a:lnSpc>
                        <a:spcBef>
                          <a:spcPts val="70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3,273,000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9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5400">
                        <a:lnSpc>
                          <a:spcPts val="2360"/>
                        </a:lnSpc>
                        <a:spcBef>
                          <a:spcPts val="705"/>
                        </a:spcBef>
                      </a:pPr>
                      <a:r>
                        <a:rPr dirty="0" sz="2000" spc="5">
                          <a:latin typeface="Times New Roman"/>
                          <a:cs typeface="Times New Roman"/>
                        </a:rPr>
                        <a:t>527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9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360"/>
                        </a:lnSpc>
                        <a:spcBef>
                          <a:spcPts val="70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6,210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95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2450">
                <a:tc>
                  <a:txBody>
                    <a:bodyPr/>
                    <a:lstStyle/>
                    <a:p>
                      <a:pPr marL="68580">
                        <a:lnSpc>
                          <a:spcPts val="2360"/>
                        </a:lnSpc>
                        <a:spcBef>
                          <a:spcPts val="71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Dire Dawa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City</a:t>
                      </a:r>
                      <a:r>
                        <a:rPr dirty="0" sz="2000" spc="-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Adm.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01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5030">
                        <a:lnSpc>
                          <a:spcPts val="2360"/>
                        </a:lnSpc>
                        <a:spcBef>
                          <a:spcPts val="71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440,000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01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6670">
                        <a:lnSpc>
                          <a:spcPts val="2360"/>
                        </a:lnSpc>
                        <a:spcBef>
                          <a:spcPts val="71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1,559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01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2360"/>
                        </a:lnSpc>
                        <a:spcBef>
                          <a:spcPts val="710"/>
                        </a:spcBef>
                      </a:pPr>
                      <a:r>
                        <a:rPr dirty="0" sz="2000" spc="5">
                          <a:latin typeface="Times New Roman"/>
                          <a:cs typeface="Times New Roman"/>
                        </a:rPr>
                        <a:t>282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01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2399">
                <a:tc>
                  <a:txBody>
                    <a:bodyPr/>
                    <a:lstStyle/>
                    <a:p>
                      <a:pPr algn="ctr" marR="36195">
                        <a:lnSpc>
                          <a:spcPts val="2360"/>
                        </a:lnSpc>
                        <a:spcBef>
                          <a:spcPts val="710"/>
                        </a:spcBef>
                      </a:pPr>
                      <a:r>
                        <a:rPr dirty="0" sz="2000" spc="-30">
                          <a:latin typeface="Times New Roman"/>
                          <a:cs typeface="Times New Roman"/>
                        </a:rPr>
                        <a:t>Total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01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6915">
                        <a:lnSpc>
                          <a:spcPts val="2360"/>
                        </a:lnSpc>
                        <a:spcBef>
                          <a:spcPts val="71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90,078,000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01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60"/>
                        </a:lnSpc>
                        <a:spcBef>
                          <a:spcPts val="71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1,063,652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01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360"/>
                        </a:lnSpc>
                        <a:spcBef>
                          <a:spcPts val="71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84.7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01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2762504" y="6360667"/>
            <a:ext cx="36220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 i="1">
                <a:latin typeface="Times New Roman"/>
                <a:cs typeface="Times New Roman"/>
              </a:rPr>
              <a:t>Source: </a:t>
            </a:r>
            <a:r>
              <a:rPr dirty="0" sz="1800" spc="-5" i="1">
                <a:latin typeface="Times New Roman"/>
                <a:cs typeface="Times New Roman"/>
              </a:rPr>
              <a:t>CSA, </a:t>
            </a:r>
            <a:r>
              <a:rPr dirty="0" sz="1800" i="1">
                <a:latin typeface="Times New Roman"/>
                <a:cs typeface="Times New Roman"/>
              </a:rPr>
              <a:t>Statistical</a:t>
            </a:r>
            <a:r>
              <a:rPr dirty="0" sz="1800" spc="-60" i="1">
                <a:latin typeface="Times New Roman"/>
                <a:cs typeface="Times New Roman"/>
              </a:rPr>
              <a:t> </a:t>
            </a:r>
            <a:r>
              <a:rPr dirty="0" sz="1800" i="1">
                <a:latin typeface="Times New Roman"/>
                <a:cs typeface="Times New Roman"/>
              </a:rPr>
              <a:t>Abstract,2015.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3209" y="309085"/>
            <a:ext cx="10742930" cy="5051425"/>
          </a:xfrm>
          <a:prstGeom prst="rect">
            <a:avLst/>
          </a:prstGeom>
        </p:spPr>
        <p:txBody>
          <a:bodyPr wrap="square" lIns="0" tIns="205740" rIns="0" bIns="0" rtlCol="0" vert="horz">
            <a:spAutoFit/>
          </a:bodyPr>
          <a:lstStyle/>
          <a:p>
            <a:pPr marL="474345" indent="-462280">
              <a:lnSpc>
                <a:spcPct val="100000"/>
              </a:lnSpc>
              <a:spcBef>
                <a:spcPts val="1620"/>
              </a:spcBef>
              <a:buAutoNum type="alphaLcParenR" startAt="2"/>
              <a:tabLst>
                <a:tab pos="474980" algn="l"/>
              </a:tabLst>
            </a:pPr>
            <a:r>
              <a:rPr dirty="0" sz="3200" b="1">
                <a:latin typeface="Times New Roman"/>
                <a:cs typeface="Times New Roman"/>
              </a:rPr>
              <a:t>Physiological</a:t>
            </a:r>
            <a:r>
              <a:rPr dirty="0" sz="3200" spc="-4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Density:</a:t>
            </a:r>
            <a:endParaRPr sz="3200">
              <a:latin typeface="Times New Roman"/>
              <a:cs typeface="Times New Roman"/>
            </a:endParaRPr>
          </a:p>
          <a:p>
            <a:pPr lvl="1" marL="624205" indent="-457834">
              <a:lnSpc>
                <a:spcPct val="100000"/>
              </a:lnSpc>
              <a:spcBef>
                <a:spcPts val="1515"/>
              </a:spcBef>
              <a:buFont typeface="Wingdings"/>
              <a:buChar char=""/>
              <a:tabLst>
                <a:tab pos="624840" algn="l"/>
              </a:tabLst>
            </a:pPr>
            <a:r>
              <a:rPr dirty="0" sz="3200">
                <a:latin typeface="Times New Roman"/>
                <a:cs typeface="Times New Roman"/>
              </a:rPr>
              <a:t>is a ratio between total population and arable part of a</a:t>
            </a:r>
            <a:r>
              <a:rPr dirty="0" sz="3200" spc="-1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country</a:t>
            </a:r>
            <a:endParaRPr sz="3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buFont typeface="Wingdings"/>
              <a:buChar char=""/>
            </a:pPr>
            <a:endParaRPr sz="35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buFont typeface="Wingdings"/>
              <a:buChar char=""/>
            </a:pPr>
            <a:endParaRPr sz="2950">
              <a:latin typeface="Times New Roman"/>
              <a:cs typeface="Times New Roman"/>
            </a:endParaRPr>
          </a:p>
          <a:p>
            <a:pPr lvl="1" marL="624205" indent="-457834">
              <a:lnSpc>
                <a:spcPct val="100000"/>
              </a:lnSpc>
              <a:buFont typeface="Wingdings"/>
              <a:buChar char=""/>
              <a:tabLst>
                <a:tab pos="624840" algn="l"/>
              </a:tabLst>
            </a:pPr>
            <a:r>
              <a:rPr dirty="0" sz="3200" b="1">
                <a:latin typeface="Times New Roman"/>
                <a:cs typeface="Times New Roman"/>
              </a:rPr>
              <a:t>Agricultural/rural</a:t>
            </a:r>
            <a:r>
              <a:rPr dirty="0" sz="3200" spc="-3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Density:</a:t>
            </a:r>
            <a:endParaRPr sz="3200">
              <a:latin typeface="Times New Roman"/>
              <a:cs typeface="Times New Roman"/>
            </a:endParaRPr>
          </a:p>
          <a:p>
            <a:pPr marL="546735" marR="433705" indent="-457200">
              <a:lnSpc>
                <a:spcPts val="3760"/>
              </a:lnSpc>
              <a:spcBef>
                <a:spcPts val="2065"/>
              </a:spcBef>
              <a:buFont typeface="Wingdings"/>
              <a:buChar char=""/>
              <a:tabLst>
                <a:tab pos="547370" algn="l"/>
              </a:tabLst>
            </a:pPr>
            <a:r>
              <a:rPr dirty="0" sz="3200">
                <a:latin typeface="Times New Roman"/>
                <a:cs typeface="Times New Roman"/>
              </a:rPr>
              <a:t>which takes only agricultural population as a numerator</a:t>
            </a:r>
            <a:r>
              <a:rPr dirty="0" sz="3200" spc="-15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and  cultivated land as a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 spc="-15">
                <a:latin typeface="Times New Roman"/>
                <a:cs typeface="Times New Roman"/>
              </a:rPr>
              <a:t>denominator.</a:t>
            </a:r>
            <a:endParaRPr sz="3200">
              <a:latin typeface="Times New Roman"/>
              <a:cs typeface="Times New Roman"/>
            </a:endParaRPr>
          </a:p>
          <a:p>
            <a:pPr marL="546735" marR="207010" indent="-457200">
              <a:lnSpc>
                <a:spcPts val="3760"/>
              </a:lnSpc>
              <a:spcBef>
                <a:spcPts val="605"/>
              </a:spcBef>
              <a:buFont typeface="Wingdings"/>
              <a:buChar char=""/>
              <a:tabLst>
                <a:tab pos="546735" algn="l"/>
                <a:tab pos="547370" algn="l"/>
              </a:tabLst>
            </a:pPr>
            <a:r>
              <a:rPr dirty="0" sz="3200">
                <a:latin typeface="Times New Roman"/>
                <a:cs typeface="Times New Roman"/>
              </a:rPr>
              <a:t>gives a better indication of the pressure of population on</a:t>
            </a:r>
            <a:r>
              <a:rPr dirty="0" sz="3200" spc="-1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land  resources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56047" y="1798320"/>
            <a:ext cx="4722876" cy="9418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887723" y="5380682"/>
            <a:ext cx="5059680" cy="9817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2579" y="634111"/>
            <a:ext cx="11454765" cy="23520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469900" algn="l"/>
              </a:tabLst>
            </a:pPr>
            <a:r>
              <a:rPr dirty="0" sz="3200">
                <a:latin typeface="Times New Roman"/>
                <a:cs typeface="Times New Roman"/>
              </a:rPr>
              <a:t>Rural population per square kilometer of cropland is the highest</a:t>
            </a:r>
            <a:r>
              <a:rPr dirty="0" sz="3200" spc="-1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for  Somali Afar and</a:t>
            </a:r>
            <a:r>
              <a:rPr dirty="0" sz="3200" spc="-2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Gambella</a:t>
            </a:r>
            <a:r>
              <a:rPr dirty="0" sz="180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"/>
            </a:pPr>
            <a:endParaRPr sz="2800">
              <a:latin typeface="Times New Roman"/>
              <a:cs typeface="Times New Roman"/>
            </a:endParaRPr>
          </a:p>
          <a:p>
            <a:pPr lvl="1" marL="713105" marR="773430" indent="-457200">
              <a:lnSpc>
                <a:spcPts val="3760"/>
              </a:lnSpc>
              <a:buFont typeface="Wingdings"/>
              <a:buChar char=""/>
              <a:tabLst>
                <a:tab pos="713105" algn="l"/>
                <a:tab pos="713740" algn="l"/>
              </a:tabLst>
            </a:pPr>
            <a:r>
              <a:rPr dirty="0" sz="3200">
                <a:latin typeface="Times New Roman"/>
                <a:cs typeface="Times New Roman"/>
              </a:rPr>
              <a:t>is </a:t>
            </a:r>
            <a:r>
              <a:rPr dirty="0" sz="3200" spc="5">
                <a:latin typeface="Times New Roman"/>
                <a:cs typeface="Times New Roman"/>
              </a:rPr>
              <a:t>due </a:t>
            </a:r>
            <a:r>
              <a:rPr dirty="0" sz="3200">
                <a:latin typeface="Times New Roman"/>
                <a:cs typeface="Times New Roman"/>
              </a:rPr>
              <a:t>to the smaller proportion of land that is appropriate for  agriculture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2579" y="3492175"/>
            <a:ext cx="7528559" cy="1489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900" marR="5080" indent="-457200">
              <a:lnSpc>
                <a:spcPct val="150100"/>
              </a:lnSpc>
              <a:spcBef>
                <a:spcPts val="100"/>
              </a:spcBef>
              <a:buFont typeface="Wingdings"/>
              <a:buChar char=""/>
              <a:tabLst>
                <a:tab pos="469900" algn="l"/>
                <a:tab pos="1402715" algn="l"/>
                <a:tab pos="3035935" algn="l"/>
                <a:tab pos="5208270" algn="l"/>
                <a:tab pos="6684009" algn="l"/>
              </a:tabLst>
            </a:pPr>
            <a:r>
              <a:rPr dirty="0" sz="3200">
                <a:latin typeface="Times New Roman"/>
                <a:cs typeface="Times New Roman"/>
              </a:rPr>
              <a:t>The	smallest	agricultural	density	lies  Amahra (5), Oromia (5.6) </a:t>
            </a:r>
            <a:r>
              <a:rPr dirty="0" sz="3200" spc="5">
                <a:latin typeface="Times New Roman"/>
                <a:cs typeface="Times New Roman"/>
              </a:rPr>
              <a:t>and </a:t>
            </a:r>
            <a:r>
              <a:rPr dirty="0" sz="3200" spc="-20">
                <a:latin typeface="Times New Roman"/>
                <a:cs typeface="Times New Roman"/>
              </a:rPr>
              <a:t>Tigray</a:t>
            </a:r>
            <a:r>
              <a:rPr dirty="0" sz="3200" spc="-19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(5.9).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59648" y="3735781"/>
            <a:ext cx="3852545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28650" algn="l"/>
                <a:tab pos="2961640" algn="l"/>
              </a:tabLst>
            </a:pPr>
            <a:r>
              <a:rPr dirty="0" sz="3200">
                <a:latin typeface="Times New Roman"/>
                <a:cs typeface="Times New Roman"/>
              </a:rPr>
              <a:t>in	Benishangul	</a:t>
            </a:r>
            <a:r>
              <a:rPr dirty="0" sz="3200" spc="-10">
                <a:latin typeface="Times New Roman"/>
                <a:cs typeface="Times New Roman"/>
              </a:rPr>
              <a:t>(3.8),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06742" y="717169"/>
          <a:ext cx="11465560" cy="5732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51660"/>
                <a:gridCol w="1223645"/>
                <a:gridCol w="1195705"/>
                <a:gridCol w="1266189"/>
                <a:gridCol w="1280159"/>
                <a:gridCol w="1083309"/>
                <a:gridCol w="1237615"/>
                <a:gridCol w="1223645"/>
                <a:gridCol w="1082675"/>
              </a:tblGrid>
              <a:tr h="2635504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315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tabLst>
                          <a:tab pos="1085850" algn="l"/>
                        </a:tabLst>
                      </a:pPr>
                      <a:r>
                        <a:rPr dirty="0" sz="2000" spc="5">
                          <a:latin typeface="Times New Roman"/>
                          <a:cs typeface="Times New Roman"/>
                        </a:rPr>
                        <a:t>Age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sex	Composition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381986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2000" spc="-30">
                          <a:latin typeface="Times New Roman"/>
                          <a:cs typeface="Times New Roman"/>
                        </a:rPr>
                        <a:t>Total</a:t>
                      </a:r>
                      <a:r>
                        <a:rPr dirty="0" sz="20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population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2000" spc="-30">
                          <a:latin typeface="Times New Roman"/>
                          <a:cs typeface="Times New Roman"/>
                        </a:rPr>
                        <a:t>Total</a:t>
                      </a:r>
                      <a:r>
                        <a:rPr dirty="0" sz="20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area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(Km</a:t>
                      </a:r>
                      <a:r>
                        <a:rPr dirty="0" baseline="25641" sz="195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2000" spc="-5">
                          <a:latin typeface="Carlito"/>
                          <a:cs typeface="Carlito"/>
                        </a:rPr>
                        <a:t>Arable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dirty="0" sz="2000" spc="-5">
                          <a:latin typeface="Carlito"/>
                          <a:cs typeface="Carlito"/>
                        </a:rPr>
                        <a:t>Land</a:t>
                      </a:r>
                      <a:r>
                        <a:rPr dirty="0" sz="2000" spc="-4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Km</a:t>
                      </a:r>
                      <a:r>
                        <a:rPr dirty="0" baseline="25641" sz="1950">
                          <a:latin typeface="Times New Roman"/>
                          <a:cs typeface="Times New Roman"/>
                        </a:rPr>
                        <a:t>2</a:t>
                      </a:r>
                      <a:endParaRPr baseline="25641" sz="1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2000" spc="-10">
                          <a:latin typeface="Carlito"/>
                          <a:cs typeface="Carlito"/>
                        </a:rPr>
                        <a:t>Rural</a:t>
                      </a:r>
                      <a:endParaRPr sz="2000">
                        <a:latin typeface="Carlito"/>
                        <a:cs typeface="Carlito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dirty="0" sz="2000" spc="-15">
                          <a:latin typeface="Carlito"/>
                          <a:cs typeface="Carlito"/>
                        </a:rPr>
                        <a:t>Pop.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birth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Death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Male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2000" spc="5">
                          <a:latin typeface="Times New Roman"/>
                          <a:cs typeface="Times New Roman"/>
                        </a:rPr>
                        <a:t>0-14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2000" spc="5">
                          <a:latin typeface="Times New Roman"/>
                          <a:cs typeface="Times New Roman"/>
                        </a:rPr>
                        <a:t>65+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01992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110,000,000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1,106,000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2000">
                          <a:latin typeface="Carlito"/>
                          <a:cs typeface="Carlito"/>
                        </a:rPr>
                        <a:t>6,000,000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2000">
                          <a:latin typeface="Carlito"/>
                          <a:cs typeface="Carlito"/>
                        </a:rPr>
                        <a:t>80% </a:t>
                      </a:r>
                      <a:r>
                        <a:rPr dirty="0" sz="2000" spc="-5">
                          <a:latin typeface="Carlito"/>
                          <a:cs typeface="Carlito"/>
                        </a:rPr>
                        <a:t>of</a:t>
                      </a:r>
                      <a:r>
                        <a:rPr dirty="0" sz="2000" spc="-6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2000" spc="-125">
                          <a:latin typeface="Carlito"/>
                          <a:cs typeface="Carlito"/>
                        </a:rPr>
                        <a:t>Tp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dirty="0" sz="20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million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z="20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million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50</a:t>
                      </a:r>
                      <a:r>
                        <a:rPr dirty="0" sz="20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million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2000" spc="5">
                          <a:latin typeface="Times New Roman"/>
                          <a:cs typeface="Times New Roman"/>
                        </a:rPr>
                        <a:t>10%</a:t>
                      </a:r>
                      <a:r>
                        <a:rPr dirty="0" sz="20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of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TP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2000" spc="5">
                          <a:latin typeface="Times New Roman"/>
                          <a:cs typeface="Times New Roman"/>
                        </a:rPr>
                        <a:t>5%</a:t>
                      </a:r>
                      <a:r>
                        <a:rPr dirty="0" sz="20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of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Tp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4319" y="161923"/>
            <a:ext cx="10742930" cy="5187315"/>
          </a:xfrm>
          <a:prstGeom prst="rect">
            <a:avLst/>
          </a:prstGeom>
        </p:spPr>
        <p:txBody>
          <a:bodyPr wrap="square" lIns="0" tIns="2038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5"/>
              </a:spcBef>
            </a:pPr>
            <a:r>
              <a:rPr dirty="0" sz="2800" spc="-5" b="1">
                <a:latin typeface="Times New Roman"/>
                <a:cs typeface="Times New Roman"/>
              </a:rPr>
              <a:t>Calculate: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500"/>
              </a:spcBef>
              <a:buAutoNum type="romanUcPeriod"/>
              <a:tabLst>
                <a:tab pos="354965" algn="l"/>
                <a:tab pos="355600" algn="l"/>
              </a:tabLst>
            </a:pP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rate of natural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increase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14999"/>
              </a:lnSpc>
              <a:buAutoNum type="romanUcPeriod"/>
              <a:tabLst>
                <a:tab pos="355600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</a:t>
            </a:r>
            <a:r>
              <a:rPr dirty="0" sz="2800">
                <a:latin typeface="Times New Roman"/>
                <a:cs typeface="Times New Roman"/>
              </a:rPr>
              <a:t>total </a:t>
            </a:r>
            <a:r>
              <a:rPr dirty="0" sz="2800" spc="-5">
                <a:latin typeface="Times New Roman"/>
                <a:cs typeface="Times New Roman"/>
              </a:rPr>
              <a:t>population of the country at the end </a:t>
            </a:r>
            <a:r>
              <a:rPr dirty="0" sz="2800">
                <a:latin typeface="Times New Roman"/>
                <a:cs typeface="Times New Roman"/>
              </a:rPr>
              <a:t>of the </a:t>
            </a:r>
            <a:r>
              <a:rPr dirty="0" sz="2800" spc="-5">
                <a:latin typeface="Times New Roman"/>
                <a:cs typeface="Times New Roman"/>
              </a:rPr>
              <a:t>year if migration has  no significant</a:t>
            </a:r>
            <a:r>
              <a:rPr dirty="0" sz="2800" spc="-35">
                <a:latin typeface="Times New Roman"/>
                <a:cs typeface="Times New Roman"/>
              </a:rPr>
              <a:t> </a:t>
            </a:r>
            <a:r>
              <a:rPr dirty="0" sz="2800" spc="-15">
                <a:latin typeface="Times New Roman"/>
                <a:cs typeface="Times New Roman"/>
              </a:rPr>
              <a:t>effect</a:t>
            </a:r>
            <a:endParaRPr sz="2800">
              <a:latin typeface="Times New Roman"/>
              <a:cs typeface="Times New Roman"/>
            </a:endParaRPr>
          </a:p>
          <a:p>
            <a:pPr marL="459105" indent="-447040">
              <a:lnSpc>
                <a:spcPct val="100000"/>
              </a:lnSpc>
              <a:spcBef>
                <a:spcPts val="509"/>
              </a:spcBef>
              <a:buAutoNum type="romanUcPeriod"/>
              <a:tabLst>
                <a:tab pos="459740" algn="l"/>
              </a:tabLst>
            </a:pPr>
            <a:r>
              <a:rPr dirty="0" sz="2800" spc="-5">
                <a:latin typeface="Times New Roman"/>
                <a:cs typeface="Times New Roman"/>
              </a:rPr>
              <a:t>Sex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ratio</a:t>
            </a:r>
            <a:endParaRPr sz="2800">
              <a:latin typeface="Times New Roman"/>
              <a:cs typeface="Times New Roman"/>
            </a:endParaRPr>
          </a:p>
          <a:p>
            <a:pPr marL="12700" marR="7139940">
              <a:lnSpc>
                <a:spcPct val="114999"/>
              </a:lnSpc>
              <a:buAutoNum type="romanUcPeriod"/>
              <a:tabLst>
                <a:tab pos="477520" algn="l"/>
              </a:tabLst>
            </a:pPr>
            <a:r>
              <a:rPr dirty="0" sz="2800" spc="-5">
                <a:latin typeface="Times New Roman"/>
                <a:cs typeface="Times New Roman"/>
              </a:rPr>
              <a:t>Age dependency</a:t>
            </a:r>
            <a:r>
              <a:rPr dirty="0" sz="2800" spc="-4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ratio  V.Crude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density</a:t>
            </a:r>
            <a:endParaRPr sz="2800">
              <a:latin typeface="Times New Roman"/>
              <a:cs typeface="Times New Roman"/>
            </a:endParaRPr>
          </a:p>
          <a:p>
            <a:pPr marL="565785" indent="-553720">
              <a:lnSpc>
                <a:spcPct val="100000"/>
              </a:lnSpc>
              <a:spcBef>
                <a:spcPts val="505"/>
              </a:spcBef>
              <a:buAutoNum type="romanUcPeriod" startAt="6"/>
              <a:tabLst>
                <a:tab pos="566420" algn="l"/>
              </a:tabLst>
            </a:pPr>
            <a:r>
              <a:rPr dirty="0" sz="2800" spc="-5">
                <a:latin typeface="Times New Roman"/>
                <a:cs typeface="Times New Roman"/>
              </a:rPr>
              <a:t>Dependency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ratio</a:t>
            </a:r>
            <a:endParaRPr sz="2800">
              <a:latin typeface="Times New Roman"/>
              <a:cs typeface="Times New Roman"/>
            </a:endParaRPr>
          </a:p>
          <a:p>
            <a:pPr marL="664845" indent="-652780">
              <a:lnSpc>
                <a:spcPct val="100000"/>
              </a:lnSpc>
              <a:spcBef>
                <a:spcPts val="505"/>
              </a:spcBef>
              <a:buAutoNum type="romanUcPeriod" startAt="6"/>
              <a:tabLst>
                <a:tab pos="665480" algn="l"/>
              </a:tabLst>
            </a:pPr>
            <a:r>
              <a:rPr dirty="0" sz="2800">
                <a:latin typeface="Times New Roman"/>
                <a:cs typeface="Times New Roman"/>
              </a:rPr>
              <a:t>Agricultural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Density</a:t>
            </a:r>
            <a:endParaRPr sz="2800">
              <a:latin typeface="Times New Roman"/>
              <a:cs typeface="Times New Roman"/>
            </a:endParaRPr>
          </a:p>
          <a:p>
            <a:pPr marL="803910" indent="-791845">
              <a:lnSpc>
                <a:spcPct val="100000"/>
              </a:lnSpc>
              <a:spcBef>
                <a:spcPts val="505"/>
              </a:spcBef>
              <a:buAutoNum type="romanUcPeriod" startAt="6"/>
              <a:tabLst>
                <a:tab pos="804545" algn="l"/>
              </a:tabLst>
            </a:pPr>
            <a:r>
              <a:rPr dirty="0" sz="2800">
                <a:latin typeface="Times New Roman"/>
                <a:cs typeface="Times New Roman"/>
              </a:rPr>
              <a:t>physiological</a:t>
            </a:r>
            <a:r>
              <a:rPr dirty="0" sz="2800" spc="-5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density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0446" y="184175"/>
            <a:ext cx="11616055" cy="5854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611505" marR="5080" indent="-457200">
              <a:lnSpc>
                <a:spcPct val="150000"/>
              </a:lnSpc>
              <a:spcBef>
                <a:spcPts val="100"/>
              </a:spcBef>
              <a:buFont typeface="Wingdings"/>
              <a:buChar char=""/>
              <a:tabLst>
                <a:tab pos="612140" algn="l"/>
              </a:tabLst>
            </a:pPr>
            <a:r>
              <a:rPr dirty="0" sz="2800" spc="-5">
                <a:latin typeface="Times New Roman"/>
                <a:cs typeface="Times New Roman"/>
              </a:rPr>
              <a:t>Maps are powerful </a:t>
            </a:r>
            <a:r>
              <a:rPr dirty="0" sz="2800">
                <a:latin typeface="Times New Roman"/>
                <a:cs typeface="Times New Roman"/>
              </a:rPr>
              <a:t>tools for </a:t>
            </a:r>
            <a:r>
              <a:rPr dirty="0" sz="2800" spc="-5">
                <a:latin typeface="Times New Roman"/>
                <a:cs typeface="Times New Roman"/>
              </a:rPr>
              <a:t>making spatial analysis </a:t>
            </a:r>
            <a:r>
              <a:rPr dirty="0" sz="2800">
                <a:latin typeface="Times New Roman"/>
                <a:cs typeface="Times New Roman"/>
              </a:rPr>
              <a:t>of </a:t>
            </a:r>
            <a:r>
              <a:rPr dirty="0" sz="2800" spc="-5">
                <a:latin typeface="Times New Roman"/>
                <a:cs typeface="Times New Roman"/>
              </a:rPr>
              <a:t>geographical facts </a:t>
            </a:r>
            <a:r>
              <a:rPr dirty="0" sz="2800">
                <a:latin typeface="Times New Roman"/>
                <a:cs typeface="Times New Roman"/>
              </a:rPr>
              <a:t>of  </a:t>
            </a:r>
            <a:r>
              <a:rPr dirty="0" sz="2800" spc="-5">
                <a:latin typeface="Times New Roman"/>
                <a:cs typeface="Times New Roman"/>
              </a:rPr>
              <a:t>areas represented.</a:t>
            </a:r>
            <a:endParaRPr sz="2800">
              <a:latin typeface="Times New Roman"/>
              <a:cs typeface="Times New Roman"/>
            </a:endParaRPr>
          </a:p>
          <a:p>
            <a:pPr algn="just" marL="469900" marR="7620" indent="-457200">
              <a:lnSpc>
                <a:spcPct val="150100"/>
              </a:lnSpc>
              <a:spcBef>
                <a:spcPts val="1215"/>
              </a:spcBef>
              <a:buFont typeface="Wingdings"/>
              <a:buChar char=""/>
              <a:tabLst>
                <a:tab pos="469900" algn="l"/>
              </a:tabLst>
            </a:pPr>
            <a:r>
              <a:rPr dirty="0" sz="2800" spc="-5">
                <a:latin typeface="Times New Roman"/>
                <a:cs typeface="Times New Roman"/>
              </a:rPr>
              <a:t>Maps are </a:t>
            </a:r>
            <a:r>
              <a:rPr dirty="0" sz="2800">
                <a:latin typeface="Times New Roman"/>
                <a:cs typeface="Times New Roman"/>
              </a:rPr>
              <a:t>useful </a:t>
            </a:r>
            <a:r>
              <a:rPr dirty="0" sz="2800" spc="-5">
                <a:latin typeface="Times New Roman"/>
                <a:cs typeface="Times New Roman"/>
              </a:rPr>
              <a:t>for giving location of geographical features by varied  methods </a:t>
            </a:r>
            <a:r>
              <a:rPr dirty="0" sz="2800">
                <a:latin typeface="Times New Roman"/>
                <a:cs typeface="Times New Roman"/>
              </a:rPr>
              <a:t>of </a:t>
            </a:r>
            <a:r>
              <a:rPr dirty="0" sz="2800" spc="-5">
                <a:latin typeface="Times New Roman"/>
                <a:cs typeface="Times New Roman"/>
              </a:rPr>
              <a:t>grid reference, place naming</a:t>
            </a:r>
            <a:r>
              <a:rPr dirty="0" sz="280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etc.</a:t>
            </a:r>
            <a:endParaRPr sz="2800">
              <a:latin typeface="Times New Roman"/>
              <a:cs typeface="Times New Roman"/>
            </a:endParaRPr>
          </a:p>
          <a:p>
            <a:pPr algn="just" marL="469900" marR="146685" indent="-457200">
              <a:lnSpc>
                <a:spcPct val="150000"/>
              </a:lnSpc>
              <a:spcBef>
                <a:spcPts val="1215"/>
              </a:spcBef>
              <a:buFont typeface="Wingdings"/>
              <a:buChar char=""/>
              <a:tabLst>
                <a:tab pos="469900" algn="l"/>
              </a:tabLst>
            </a:pPr>
            <a:r>
              <a:rPr dirty="0" sz="2800" spc="-5">
                <a:latin typeface="Times New Roman"/>
                <a:cs typeface="Times New Roman"/>
              </a:rPr>
              <a:t>Maps are used </a:t>
            </a:r>
            <a:r>
              <a:rPr dirty="0" sz="2800">
                <a:latin typeface="Times New Roman"/>
                <a:cs typeface="Times New Roman"/>
              </a:rPr>
              <a:t>on </a:t>
            </a:r>
            <a:r>
              <a:rPr dirty="0" sz="2800" spc="-5">
                <a:latin typeface="Times New Roman"/>
                <a:cs typeface="Times New Roman"/>
              </a:rPr>
              <a:t>various disciplines like land use planning, military science,  aviation, tourism, marine science, population studies, </a:t>
            </a:r>
            <a:r>
              <a:rPr dirty="0" sz="2800" spc="-20">
                <a:latin typeface="Times New Roman"/>
                <a:cs typeface="Times New Roman"/>
              </a:rPr>
              <a:t>epidemiology, </a:t>
            </a:r>
            <a:r>
              <a:rPr dirty="0" sz="2800" spc="-25">
                <a:latin typeface="Times New Roman"/>
                <a:cs typeface="Times New Roman"/>
              </a:rPr>
              <a:t>geology,  </a:t>
            </a:r>
            <a:r>
              <a:rPr dirty="0" sz="2800" spc="-5">
                <a:latin typeface="Times New Roman"/>
                <a:cs typeface="Times New Roman"/>
              </a:rPr>
              <a:t>economics, </a:t>
            </a:r>
            <a:r>
              <a:rPr dirty="0" sz="2800" spc="-25">
                <a:latin typeface="Times New Roman"/>
                <a:cs typeface="Times New Roman"/>
              </a:rPr>
              <a:t>history, </a:t>
            </a:r>
            <a:r>
              <a:rPr dirty="0" sz="2800" spc="-20">
                <a:latin typeface="Times New Roman"/>
                <a:cs typeface="Times New Roman"/>
              </a:rPr>
              <a:t>archaeology, </a:t>
            </a:r>
            <a:r>
              <a:rPr dirty="0" sz="2800">
                <a:latin typeface="Times New Roman"/>
                <a:cs typeface="Times New Roman"/>
              </a:rPr>
              <a:t>agriculture</a:t>
            </a:r>
            <a:r>
              <a:rPr dirty="0" sz="2800" spc="-2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etc.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"/>
            </a:pPr>
            <a:endParaRPr sz="4150">
              <a:latin typeface="Times New Roman"/>
              <a:cs typeface="Times New Roman"/>
            </a:endParaRPr>
          </a:p>
          <a:p>
            <a:pPr lvl="1" marL="611505" indent="-457834">
              <a:lnSpc>
                <a:spcPct val="100000"/>
              </a:lnSpc>
              <a:buFont typeface="Wingdings"/>
              <a:buChar char=""/>
              <a:tabLst>
                <a:tab pos="611505" algn="l"/>
                <a:tab pos="612140" algn="l"/>
              </a:tabLst>
            </a:pPr>
            <a:r>
              <a:rPr dirty="0" sz="2800" spc="-10">
                <a:latin typeface="Times New Roman"/>
                <a:cs typeface="Times New Roman"/>
              </a:rPr>
              <a:t>Map </a:t>
            </a:r>
            <a:r>
              <a:rPr dirty="0" sz="2800" spc="-5">
                <a:latin typeface="Times New Roman"/>
                <a:cs typeface="Times New Roman"/>
              </a:rPr>
              <a:t>makes </a:t>
            </a:r>
            <a:r>
              <a:rPr dirty="0" sz="2800">
                <a:latin typeface="Times New Roman"/>
                <a:cs typeface="Times New Roman"/>
              </a:rPr>
              <a:t>storage </a:t>
            </a:r>
            <a:r>
              <a:rPr dirty="0" sz="2800" spc="-5">
                <a:latin typeface="Times New Roman"/>
                <a:cs typeface="Times New Roman"/>
              </a:rPr>
              <a:t>of the geographical data of areas</a:t>
            </a:r>
            <a:r>
              <a:rPr dirty="0" sz="2800" spc="1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represented.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9052" y="133502"/>
            <a:ext cx="11741785" cy="6104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900" marR="132080" indent="-457200">
              <a:lnSpc>
                <a:spcPct val="150100"/>
              </a:lnSpc>
              <a:spcBef>
                <a:spcPts val="100"/>
              </a:spcBef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dirty="0" sz="2800" spc="-5">
                <a:latin typeface="Times New Roman"/>
                <a:cs typeface="Times New Roman"/>
              </a:rPr>
              <a:t>Maps are potentially used to asses’ reliable measurements </a:t>
            </a:r>
            <a:r>
              <a:rPr dirty="0" sz="2800">
                <a:latin typeface="Times New Roman"/>
                <a:cs typeface="Times New Roman"/>
              </a:rPr>
              <a:t>of the </a:t>
            </a:r>
            <a:r>
              <a:rPr dirty="0" sz="2800" spc="-5">
                <a:latin typeface="Times New Roman"/>
                <a:cs typeface="Times New Roman"/>
              </a:rPr>
              <a:t>geographical  features like area, size, distance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etc.</a:t>
            </a:r>
            <a:endParaRPr sz="2800">
              <a:latin typeface="Times New Roman"/>
              <a:cs typeface="Times New Roman"/>
            </a:endParaRPr>
          </a:p>
          <a:p>
            <a:pPr lvl="1" marL="626110" indent="-458470">
              <a:lnSpc>
                <a:spcPct val="100000"/>
              </a:lnSpc>
              <a:spcBef>
                <a:spcPts val="1630"/>
              </a:spcBef>
              <a:buFont typeface="Wingdings"/>
              <a:buChar char=""/>
              <a:tabLst>
                <a:tab pos="626110" algn="l"/>
                <a:tab pos="626745" algn="l"/>
              </a:tabLst>
            </a:pPr>
            <a:r>
              <a:rPr dirty="0" sz="2800" spc="-45" b="1">
                <a:latin typeface="Times New Roman"/>
                <a:cs typeface="Times New Roman"/>
              </a:rPr>
              <a:t>Types </a:t>
            </a:r>
            <a:r>
              <a:rPr dirty="0" sz="2800" spc="-5" b="1">
                <a:latin typeface="Times New Roman"/>
                <a:cs typeface="Times New Roman"/>
              </a:rPr>
              <a:t>of</a:t>
            </a:r>
            <a:r>
              <a:rPr dirty="0" sz="2800" spc="30" b="1">
                <a:latin typeface="Times New Roman"/>
                <a:cs typeface="Times New Roman"/>
              </a:rPr>
              <a:t> </a:t>
            </a:r>
            <a:r>
              <a:rPr dirty="0" sz="2800" spc="-5" b="1">
                <a:latin typeface="Times New Roman"/>
                <a:cs typeface="Times New Roman"/>
              </a:rPr>
              <a:t>Maps:</a:t>
            </a:r>
            <a:endParaRPr sz="2800">
              <a:latin typeface="Times New Roman"/>
              <a:cs typeface="Times New Roman"/>
            </a:endParaRPr>
          </a:p>
          <a:p>
            <a:pPr lvl="2" marL="741680" indent="-457834">
              <a:lnSpc>
                <a:spcPct val="100000"/>
              </a:lnSpc>
              <a:spcBef>
                <a:spcPts val="1700"/>
              </a:spcBef>
              <a:buFont typeface="Wingdings"/>
              <a:buChar char=""/>
              <a:tabLst>
                <a:tab pos="741680" algn="l"/>
                <a:tab pos="742315" algn="l"/>
              </a:tabLst>
            </a:pPr>
            <a:r>
              <a:rPr dirty="0" sz="2800" spc="-5">
                <a:latin typeface="Times New Roman"/>
                <a:cs typeface="Times New Roman"/>
              </a:rPr>
              <a:t>Based on their purpose and functions </a:t>
            </a:r>
            <a:r>
              <a:rPr dirty="0" sz="2800" spc="-10">
                <a:latin typeface="Times New Roman"/>
                <a:cs typeface="Times New Roman"/>
              </a:rPr>
              <a:t>maps can </a:t>
            </a:r>
            <a:r>
              <a:rPr dirty="0" sz="2800">
                <a:latin typeface="Times New Roman"/>
                <a:cs typeface="Times New Roman"/>
              </a:rPr>
              <a:t>be </a:t>
            </a:r>
            <a:r>
              <a:rPr dirty="0" sz="2800" spc="-5">
                <a:latin typeface="Times New Roman"/>
                <a:cs typeface="Times New Roman"/>
              </a:rPr>
              <a:t>classified</a:t>
            </a:r>
            <a:r>
              <a:rPr dirty="0" sz="2800" spc="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as:</a:t>
            </a:r>
            <a:endParaRPr sz="2800">
              <a:latin typeface="Times New Roman"/>
              <a:cs typeface="Times New Roman"/>
            </a:endParaRPr>
          </a:p>
          <a:p>
            <a:pPr marL="479425" indent="-386080">
              <a:lnSpc>
                <a:spcPct val="100000"/>
              </a:lnSpc>
              <a:spcBef>
                <a:spcPts val="2220"/>
              </a:spcBef>
              <a:buAutoNum type="alphaLcParenR"/>
              <a:tabLst>
                <a:tab pos="480059" algn="l"/>
              </a:tabLst>
            </a:pPr>
            <a:r>
              <a:rPr dirty="0" sz="2800" spc="-25" b="1" i="1">
                <a:latin typeface="Times New Roman"/>
                <a:cs typeface="Times New Roman"/>
              </a:rPr>
              <a:t>Topographical</a:t>
            </a:r>
            <a:r>
              <a:rPr dirty="0" sz="2800" spc="-30" b="1" i="1">
                <a:latin typeface="Times New Roman"/>
                <a:cs typeface="Times New Roman"/>
              </a:rPr>
              <a:t> </a:t>
            </a:r>
            <a:r>
              <a:rPr dirty="0" sz="2800" spc="-5" b="1" i="1">
                <a:latin typeface="Times New Roman"/>
                <a:cs typeface="Times New Roman"/>
              </a:rPr>
              <a:t>maps:</a:t>
            </a:r>
            <a:endParaRPr sz="2800">
              <a:latin typeface="Times New Roman"/>
              <a:cs typeface="Times New Roman"/>
            </a:endParaRPr>
          </a:p>
          <a:p>
            <a:pPr lvl="1" marL="795655" indent="-457834">
              <a:lnSpc>
                <a:spcPct val="100000"/>
              </a:lnSpc>
              <a:spcBef>
                <a:spcPts val="1770"/>
              </a:spcBef>
              <a:buFont typeface="Wingdings"/>
              <a:buChar char=""/>
              <a:tabLst>
                <a:tab pos="795655" algn="l"/>
                <a:tab pos="796290" algn="l"/>
              </a:tabLst>
            </a:pPr>
            <a:r>
              <a:rPr dirty="0" sz="2800" spc="-5">
                <a:latin typeface="Times New Roman"/>
                <a:cs typeface="Times New Roman"/>
              </a:rPr>
              <a:t>depict </a:t>
            </a:r>
            <a:r>
              <a:rPr dirty="0" sz="2800">
                <a:latin typeface="Times New Roman"/>
                <a:cs typeface="Times New Roman"/>
              </a:rPr>
              <a:t>one </a:t>
            </a:r>
            <a:r>
              <a:rPr dirty="0" sz="2800" spc="-5">
                <a:latin typeface="Times New Roman"/>
                <a:cs typeface="Times New Roman"/>
              </a:rPr>
              <a:t>or more </a:t>
            </a:r>
            <a:r>
              <a:rPr dirty="0" sz="2800">
                <a:latin typeface="Times New Roman"/>
                <a:cs typeface="Times New Roman"/>
              </a:rPr>
              <a:t>natural </a:t>
            </a:r>
            <a:r>
              <a:rPr dirty="0" sz="2800" spc="-5">
                <a:latin typeface="Times New Roman"/>
                <a:cs typeface="Times New Roman"/>
              </a:rPr>
              <a:t>and </a:t>
            </a:r>
            <a:r>
              <a:rPr dirty="0" sz="2800">
                <a:latin typeface="Times New Roman"/>
                <a:cs typeface="Times New Roman"/>
              </a:rPr>
              <a:t>cultural </a:t>
            </a:r>
            <a:r>
              <a:rPr dirty="0" sz="2800" spc="-5">
                <a:latin typeface="Times New Roman"/>
                <a:cs typeface="Times New Roman"/>
              </a:rPr>
              <a:t>features of an</a:t>
            </a:r>
            <a:r>
              <a:rPr dirty="0" sz="2800" spc="-40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area.</a:t>
            </a:r>
            <a:endParaRPr sz="2800">
              <a:latin typeface="Times New Roman"/>
              <a:cs typeface="Times New Roman"/>
            </a:endParaRPr>
          </a:p>
          <a:p>
            <a:pPr lvl="2" marL="974090" marR="471805" indent="-457200">
              <a:lnSpc>
                <a:spcPts val="3300"/>
              </a:lnSpc>
              <a:spcBef>
                <a:spcPts val="1989"/>
              </a:spcBef>
              <a:buFont typeface="Wingdings"/>
              <a:buChar char=""/>
              <a:tabLst>
                <a:tab pos="974090" algn="l"/>
                <a:tab pos="974725" algn="l"/>
              </a:tabLst>
            </a:pPr>
            <a:r>
              <a:rPr dirty="0" sz="2800" spc="-5">
                <a:latin typeface="Times New Roman"/>
                <a:cs typeface="Times New Roman"/>
              </a:rPr>
              <a:t>They could </a:t>
            </a:r>
            <a:r>
              <a:rPr dirty="0" sz="2800">
                <a:latin typeface="Times New Roman"/>
                <a:cs typeface="Times New Roman"/>
              </a:rPr>
              <a:t>be </a:t>
            </a:r>
            <a:r>
              <a:rPr dirty="0" sz="2800" spc="-5">
                <a:latin typeface="Times New Roman"/>
                <a:cs typeface="Times New Roman"/>
              </a:rPr>
              <a:t>small, medium or </a:t>
            </a:r>
            <a:r>
              <a:rPr dirty="0" sz="2800" spc="-15">
                <a:latin typeface="Times New Roman"/>
                <a:cs typeface="Times New Roman"/>
              </a:rPr>
              <a:t>large </a:t>
            </a:r>
            <a:r>
              <a:rPr dirty="0" sz="2800" spc="-5">
                <a:latin typeface="Times New Roman"/>
                <a:cs typeface="Times New Roman"/>
              </a:rPr>
              <a:t>scale depending on the size of the  area represented.</a:t>
            </a:r>
            <a:endParaRPr sz="2800">
              <a:latin typeface="Times New Roman"/>
              <a:cs typeface="Times New Roman"/>
            </a:endParaRPr>
          </a:p>
          <a:p>
            <a:pPr marL="795655" marR="5080" indent="-457200">
              <a:lnSpc>
                <a:spcPts val="3300"/>
              </a:lnSpc>
              <a:spcBef>
                <a:spcPts val="1925"/>
              </a:spcBef>
              <a:buFont typeface="Wingdings"/>
              <a:buChar char=""/>
              <a:tabLst>
                <a:tab pos="795655" algn="l"/>
                <a:tab pos="796290" algn="l"/>
              </a:tabLst>
            </a:pPr>
            <a:r>
              <a:rPr dirty="0" sz="2800" spc="-5">
                <a:latin typeface="Times New Roman"/>
                <a:cs typeface="Times New Roman"/>
              </a:rPr>
              <a:t>Contents of topographical </a:t>
            </a:r>
            <a:r>
              <a:rPr dirty="0" sz="2800" spc="-10">
                <a:latin typeface="Times New Roman"/>
                <a:cs typeface="Times New Roman"/>
              </a:rPr>
              <a:t>maps </a:t>
            </a:r>
            <a:r>
              <a:rPr dirty="0" sz="2800" spc="-5">
                <a:latin typeface="Times New Roman"/>
                <a:cs typeface="Times New Roman"/>
              </a:rPr>
              <a:t>depend on </a:t>
            </a:r>
            <a:r>
              <a:rPr dirty="0" sz="2800">
                <a:latin typeface="Times New Roman"/>
                <a:cs typeface="Times New Roman"/>
              </a:rPr>
              <a:t>purpose </a:t>
            </a:r>
            <a:r>
              <a:rPr dirty="0" sz="2800" spc="-5">
                <a:latin typeface="Times New Roman"/>
                <a:cs typeface="Times New Roman"/>
              </a:rPr>
              <a:t>of a </a:t>
            </a:r>
            <a:r>
              <a:rPr dirty="0" sz="2800" spc="-10">
                <a:latin typeface="Times New Roman"/>
                <a:cs typeface="Times New Roman"/>
              </a:rPr>
              <a:t>map, </a:t>
            </a:r>
            <a:r>
              <a:rPr dirty="0" sz="2800" spc="-5">
                <a:latin typeface="Times New Roman"/>
                <a:cs typeface="Times New Roman"/>
              </a:rPr>
              <a:t>scale of a map,  date of compilation, and nature of the land</a:t>
            </a:r>
            <a:r>
              <a:rPr dirty="0" sz="280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represented.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6834" y="83464"/>
            <a:ext cx="10384790" cy="3975100"/>
          </a:xfrm>
          <a:prstGeom prst="rect">
            <a:avLst/>
          </a:prstGeom>
        </p:spPr>
        <p:txBody>
          <a:bodyPr wrap="square" lIns="0" tIns="254000" rIns="0" bIns="0" rtlCol="0" vert="horz">
            <a:spAutoFit/>
          </a:bodyPr>
          <a:lstStyle/>
          <a:p>
            <a:pPr marL="398145" indent="-386080">
              <a:lnSpc>
                <a:spcPct val="100000"/>
              </a:lnSpc>
              <a:spcBef>
                <a:spcPts val="2000"/>
              </a:spcBef>
              <a:buAutoNum type="alphaLcParenR" startAt="2"/>
              <a:tabLst>
                <a:tab pos="398780" algn="l"/>
              </a:tabLst>
            </a:pPr>
            <a:r>
              <a:rPr dirty="0" sz="2800" spc="-5" b="1" i="1">
                <a:latin typeface="Times New Roman"/>
                <a:cs typeface="Times New Roman"/>
              </a:rPr>
              <a:t>Special purpose/statistical</a:t>
            </a:r>
            <a:r>
              <a:rPr dirty="0" sz="2800" spc="-50" b="1" i="1">
                <a:latin typeface="Times New Roman"/>
                <a:cs typeface="Times New Roman"/>
              </a:rPr>
              <a:t> </a:t>
            </a:r>
            <a:r>
              <a:rPr dirty="0" sz="2800" spc="-5" b="1" i="1">
                <a:latin typeface="Times New Roman"/>
                <a:cs typeface="Times New Roman"/>
              </a:rPr>
              <a:t>maps:</a:t>
            </a:r>
            <a:endParaRPr sz="2800">
              <a:latin typeface="Times New Roman"/>
              <a:cs typeface="Times New Roman"/>
            </a:endParaRPr>
          </a:p>
          <a:p>
            <a:pPr lvl="1" marL="649605" marR="55880" indent="-457200">
              <a:lnSpc>
                <a:spcPct val="150000"/>
              </a:lnSpc>
              <a:spcBef>
                <a:spcPts val="220"/>
              </a:spcBef>
              <a:buFont typeface="Wingdings"/>
              <a:buChar char=""/>
              <a:tabLst>
                <a:tab pos="649605" algn="l"/>
                <a:tab pos="650240" algn="l"/>
                <a:tab pos="1687830" algn="l"/>
                <a:tab pos="3614420" algn="l"/>
                <a:tab pos="4197985" algn="l"/>
                <a:tab pos="5704205" algn="l"/>
                <a:tab pos="7014845" algn="l"/>
                <a:tab pos="7954009" algn="l"/>
                <a:tab pos="8536305" algn="l"/>
              </a:tabLst>
            </a:pPr>
            <a:r>
              <a:rPr dirty="0" sz="2800" spc="-5">
                <a:latin typeface="Times New Roman"/>
                <a:cs typeface="Times New Roman"/>
              </a:rPr>
              <a:t>s</a:t>
            </a:r>
            <a:r>
              <a:rPr dirty="0" sz="2800">
                <a:latin typeface="Times New Roman"/>
                <a:cs typeface="Times New Roman"/>
              </a:rPr>
              <a:t>h</a:t>
            </a:r>
            <a:r>
              <a:rPr dirty="0" sz="2800" spc="-5">
                <a:latin typeface="Times New Roman"/>
                <a:cs typeface="Times New Roman"/>
              </a:rPr>
              <a:t>ow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d</a:t>
            </a:r>
            <a:r>
              <a:rPr dirty="0" sz="2800">
                <a:latin typeface="Times New Roman"/>
                <a:cs typeface="Times New Roman"/>
              </a:rPr>
              <a:t>i</a:t>
            </a:r>
            <a:r>
              <a:rPr dirty="0" sz="2800" spc="-5">
                <a:latin typeface="Times New Roman"/>
                <a:cs typeface="Times New Roman"/>
              </a:rPr>
              <a:t>stri</a:t>
            </a:r>
            <a:r>
              <a:rPr dirty="0" sz="2800">
                <a:latin typeface="Times New Roman"/>
                <a:cs typeface="Times New Roman"/>
              </a:rPr>
              <a:t>b</a:t>
            </a:r>
            <a:r>
              <a:rPr dirty="0" sz="2800" spc="-5">
                <a:latin typeface="Times New Roman"/>
                <a:cs typeface="Times New Roman"/>
              </a:rPr>
              <a:t>ution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>
                <a:latin typeface="Times New Roman"/>
                <a:cs typeface="Times New Roman"/>
              </a:rPr>
              <a:t>o</a:t>
            </a:r>
            <a:r>
              <a:rPr dirty="0" sz="2800" spc="-5">
                <a:latin typeface="Times New Roman"/>
                <a:cs typeface="Times New Roman"/>
              </a:rPr>
              <a:t>f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d</a:t>
            </a:r>
            <a:r>
              <a:rPr dirty="0" sz="2800">
                <a:latin typeface="Times New Roman"/>
                <a:cs typeface="Times New Roman"/>
              </a:rPr>
              <a:t>i</a:t>
            </a:r>
            <a:r>
              <a:rPr dirty="0" sz="2800" spc="-50">
                <a:latin typeface="Times New Roman"/>
                <a:cs typeface="Times New Roman"/>
              </a:rPr>
              <a:t>f</a:t>
            </a:r>
            <a:r>
              <a:rPr dirty="0" sz="2800" spc="-5">
                <a:latin typeface="Times New Roman"/>
                <a:cs typeface="Times New Roman"/>
              </a:rPr>
              <a:t>ferent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aspec</a:t>
            </a:r>
            <a:r>
              <a:rPr dirty="0" sz="2800" spc="-20">
                <a:latin typeface="Times New Roman"/>
                <a:cs typeface="Times New Roman"/>
              </a:rPr>
              <a:t>t</a:t>
            </a:r>
            <a:r>
              <a:rPr dirty="0" sz="2800" spc="-5">
                <a:latin typeface="Times New Roman"/>
                <a:cs typeface="Times New Roman"/>
              </a:rPr>
              <a:t>s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s</a:t>
            </a:r>
            <a:r>
              <a:rPr dirty="0" sz="2800">
                <a:latin typeface="Times New Roman"/>
                <a:cs typeface="Times New Roman"/>
              </a:rPr>
              <a:t>u</a:t>
            </a:r>
            <a:r>
              <a:rPr dirty="0" sz="2800" spc="-5">
                <a:latin typeface="Times New Roman"/>
                <a:cs typeface="Times New Roman"/>
              </a:rPr>
              <a:t>ch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15">
                <a:latin typeface="Times New Roman"/>
                <a:cs typeface="Times New Roman"/>
              </a:rPr>
              <a:t>a</a:t>
            </a:r>
            <a:r>
              <a:rPr dirty="0" sz="2800" spc="-5">
                <a:latin typeface="Times New Roman"/>
                <a:cs typeface="Times New Roman"/>
              </a:rPr>
              <a:t>s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te</a:t>
            </a:r>
            <a:r>
              <a:rPr dirty="0" sz="2800" spc="-25">
                <a:latin typeface="Times New Roman"/>
                <a:cs typeface="Times New Roman"/>
              </a:rPr>
              <a:t>m</a:t>
            </a:r>
            <a:r>
              <a:rPr dirty="0" sz="2800" spc="-5">
                <a:latin typeface="Times New Roman"/>
                <a:cs typeface="Times New Roman"/>
              </a:rPr>
              <a:t>pe</a:t>
            </a:r>
            <a:r>
              <a:rPr dirty="0" sz="2800" spc="5">
                <a:latin typeface="Times New Roman"/>
                <a:cs typeface="Times New Roman"/>
              </a:rPr>
              <a:t>r</a:t>
            </a:r>
            <a:r>
              <a:rPr dirty="0" sz="2800" spc="-5">
                <a:latin typeface="Times New Roman"/>
                <a:cs typeface="Times New Roman"/>
              </a:rPr>
              <a:t>ature,  </a:t>
            </a:r>
            <a:r>
              <a:rPr dirty="0" sz="2800" spc="-5">
                <a:latin typeface="Times New Roman"/>
                <a:cs typeface="Times New Roman"/>
              </a:rPr>
              <a:t>settlement, vegetation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etc.</a:t>
            </a:r>
            <a:endParaRPr sz="28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630"/>
              </a:spcBef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dirty="0" sz="2800" spc="-5" b="1" i="1">
                <a:latin typeface="Times New Roman"/>
                <a:cs typeface="Times New Roman"/>
              </a:rPr>
              <a:t>Marginal Information on Maps (Elements </a:t>
            </a:r>
            <a:r>
              <a:rPr dirty="0" sz="2800" b="1" i="1">
                <a:latin typeface="Times New Roman"/>
                <a:cs typeface="Times New Roman"/>
              </a:rPr>
              <a:t>of</a:t>
            </a:r>
            <a:r>
              <a:rPr dirty="0" sz="2800" spc="-5" b="1" i="1">
                <a:latin typeface="Times New Roman"/>
                <a:cs typeface="Times New Roman"/>
              </a:rPr>
              <a:t> Maps):</a:t>
            </a:r>
            <a:endParaRPr sz="2800">
              <a:latin typeface="Times New Roman"/>
              <a:cs typeface="Times New Roman"/>
            </a:endParaRPr>
          </a:p>
          <a:p>
            <a:pPr lvl="1" marL="649605" marR="5080" indent="-457200">
              <a:lnSpc>
                <a:spcPct val="150000"/>
              </a:lnSpc>
              <a:spcBef>
                <a:spcPts val="465"/>
              </a:spcBef>
              <a:buFont typeface="Wingdings"/>
              <a:buChar char=""/>
              <a:tabLst>
                <a:tab pos="649605" algn="l"/>
                <a:tab pos="650240" algn="l"/>
              </a:tabLst>
            </a:pPr>
            <a:r>
              <a:rPr dirty="0" sz="2800" spc="-10">
                <a:latin typeface="Times New Roman"/>
                <a:cs typeface="Times New Roman"/>
              </a:rPr>
              <a:t>Marginal </a:t>
            </a:r>
            <a:r>
              <a:rPr dirty="0" sz="2800" spc="-5">
                <a:latin typeface="Times New Roman"/>
                <a:cs typeface="Times New Roman"/>
              </a:rPr>
              <a:t>information is shown on a </a:t>
            </a:r>
            <a:r>
              <a:rPr dirty="0" sz="2800" spc="-10">
                <a:latin typeface="Times New Roman"/>
                <a:cs typeface="Times New Roman"/>
              </a:rPr>
              <a:t>map </a:t>
            </a:r>
            <a:r>
              <a:rPr dirty="0" sz="2800" spc="-5">
                <a:latin typeface="Times New Roman"/>
                <a:cs typeface="Times New Roman"/>
              </a:rPr>
              <a:t>to enable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reading and  interpretation of the geographical information of </a:t>
            </a:r>
            <a:r>
              <a:rPr dirty="0" sz="2800" spc="-10">
                <a:latin typeface="Times New Roman"/>
                <a:cs typeface="Times New Roman"/>
              </a:rPr>
              <a:t>an </a:t>
            </a:r>
            <a:r>
              <a:rPr dirty="0" sz="2800" spc="-5">
                <a:latin typeface="Times New Roman"/>
                <a:cs typeface="Times New Roman"/>
              </a:rPr>
              <a:t>area</a:t>
            </a:r>
            <a:r>
              <a:rPr dirty="0" sz="2800" spc="9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represented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72038" y="993393"/>
            <a:ext cx="114109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latin typeface="Times New Roman"/>
                <a:cs typeface="Times New Roman"/>
              </a:rPr>
              <a:t>rainfall,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6834" y="4509008"/>
            <a:ext cx="11457305" cy="18357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91795" indent="-379730">
              <a:lnSpc>
                <a:spcPct val="100000"/>
              </a:lnSpc>
              <a:spcBef>
                <a:spcPts val="95"/>
              </a:spcBef>
              <a:buAutoNum type="alphaLcParenR"/>
              <a:tabLst>
                <a:tab pos="392430" algn="l"/>
              </a:tabLst>
            </a:pPr>
            <a:r>
              <a:rPr dirty="0" sz="2800" spc="-15" b="1">
                <a:latin typeface="Times New Roman"/>
                <a:cs typeface="Times New Roman"/>
              </a:rPr>
              <a:t>Title: </a:t>
            </a:r>
            <a:r>
              <a:rPr dirty="0" sz="2800" spc="-5">
                <a:latin typeface="Times New Roman"/>
                <a:cs typeface="Times New Roman"/>
              </a:rPr>
              <a:t>It is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heading </a:t>
            </a:r>
            <a:r>
              <a:rPr dirty="0" sz="2800">
                <a:latin typeface="Times New Roman"/>
                <a:cs typeface="Times New Roman"/>
              </a:rPr>
              <a:t>of the given </a:t>
            </a:r>
            <a:r>
              <a:rPr dirty="0" sz="2800" spc="-10">
                <a:latin typeface="Times New Roman"/>
                <a:cs typeface="Times New Roman"/>
              </a:rPr>
              <a:t>map </a:t>
            </a:r>
            <a:r>
              <a:rPr dirty="0" sz="2800" spc="-5">
                <a:latin typeface="Times New Roman"/>
                <a:cs typeface="Times New Roman"/>
              </a:rPr>
              <a:t>which tells what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10">
                <a:latin typeface="Times New Roman"/>
                <a:cs typeface="Times New Roman"/>
              </a:rPr>
              <a:t>map </a:t>
            </a:r>
            <a:r>
              <a:rPr dirty="0" sz="2800" spc="-5">
                <a:latin typeface="Times New Roman"/>
                <a:cs typeface="Times New Roman"/>
              </a:rPr>
              <a:t>is all</a:t>
            </a:r>
            <a:r>
              <a:rPr dirty="0" sz="2800" spc="4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about.</a:t>
            </a:r>
            <a:endParaRPr sz="2800">
              <a:latin typeface="Times New Roman"/>
              <a:cs typeface="Times New Roman"/>
            </a:endParaRPr>
          </a:p>
          <a:p>
            <a:pPr marL="12700" marR="179070">
              <a:lnSpc>
                <a:spcPct val="150000"/>
              </a:lnSpc>
              <a:spcBef>
                <a:spcPts val="815"/>
              </a:spcBef>
              <a:buAutoNum type="alphaLcParenR"/>
              <a:tabLst>
                <a:tab pos="434975" algn="l"/>
              </a:tabLst>
            </a:pPr>
            <a:r>
              <a:rPr dirty="0" sz="2800" spc="-10" b="1">
                <a:latin typeface="Times New Roman"/>
                <a:cs typeface="Times New Roman"/>
              </a:rPr>
              <a:t>Key </a:t>
            </a:r>
            <a:r>
              <a:rPr dirty="0" sz="2800" b="1">
                <a:latin typeface="Times New Roman"/>
                <a:cs typeface="Times New Roman"/>
              </a:rPr>
              <a:t>(legend): </a:t>
            </a:r>
            <a:r>
              <a:rPr dirty="0" sz="2800" spc="-5">
                <a:latin typeface="Times New Roman"/>
                <a:cs typeface="Times New Roman"/>
              </a:rPr>
              <a:t>It is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list </a:t>
            </a:r>
            <a:r>
              <a:rPr dirty="0" sz="2800" spc="-10">
                <a:latin typeface="Times New Roman"/>
                <a:cs typeface="Times New Roman"/>
              </a:rPr>
              <a:t>of </a:t>
            </a:r>
            <a:r>
              <a:rPr dirty="0" sz="2800" spc="-5">
                <a:latin typeface="Times New Roman"/>
                <a:cs typeface="Times New Roman"/>
              </a:rPr>
              <a:t>all convectional symbols and </a:t>
            </a:r>
            <a:r>
              <a:rPr dirty="0" sz="2800">
                <a:latin typeface="Times New Roman"/>
                <a:cs typeface="Times New Roman"/>
              </a:rPr>
              <a:t>signs </a:t>
            </a:r>
            <a:r>
              <a:rPr dirty="0" sz="2800" spc="-5">
                <a:latin typeface="Times New Roman"/>
                <a:cs typeface="Times New Roman"/>
              </a:rPr>
              <a:t>shown </a:t>
            </a:r>
            <a:r>
              <a:rPr dirty="0" sz="2800">
                <a:latin typeface="Times New Roman"/>
                <a:cs typeface="Times New Roman"/>
              </a:rPr>
              <a:t>on  the </a:t>
            </a:r>
            <a:r>
              <a:rPr dirty="0" sz="2800" spc="-10">
                <a:latin typeface="Times New Roman"/>
                <a:cs typeface="Times New Roman"/>
              </a:rPr>
              <a:t>map </a:t>
            </a:r>
            <a:r>
              <a:rPr dirty="0" sz="2800" spc="-5">
                <a:latin typeface="Times New Roman"/>
                <a:cs typeface="Times New Roman"/>
              </a:rPr>
              <a:t>with their</a:t>
            </a:r>
            <a:r>
              <a:rPr dirty="0" sz="2800">
                <a:latin typeface="Times New Roman"/>
                <a:cs typeface="Times New Roman"/>
              </a:rPr>
              <a:t> interpretation.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901" y="241808"/>
            <a:ext cx="11555730" cy="6010275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138430" marR="378460">
              <a:lnSpc>
                <a:spcPts val="3300"/>
              </a:lnSpc>
              <a:spcBef>
                <a:spcPts val="254"/>
              </a:spcBef>
            </a:pPr>
            <a:r>
              <a:rPr dirty="0" sz="2800" spc="-5" b="1">
                <a:latin typeface="Times New Roman"/>
                <a:cs typeface="Times New Roman"/>
              </a:rPr>
              <a:t>c) Scale: </a:t>
            </a:r>
            <a:r>
              <a:rPr dirty="0" sz="2800" spc="-5">
                <a:latin typeface="Times New Roman"/>
                <a:cs typeface="Times New Roman"/>
              </a:rPr>
              <a:t>It is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ratio between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distance on the </a:t>
            </a:r>
            <a:r>
              <a:rPr dirty="0" sz="2800" spc="-10">
                <a:latin typeface="Times New Roman"/>
                <a:cs typeface="Times New Roman"/>
              </a:rPr>
              <a:t>map </a:t>
            </a:r>
            <a:r>
              <a:rPr dirty="0" sz="2800" spc="-5">
                <a:latin typeface="Times New Roman"/>
                <a:cs typeface="Times New Roman"/>
              </a:rPr>
              <a:t>and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actual ground  distance.</a:t>
            </a:r>
            <a:endParaRPr sz="2800">
              <a:latin typeface="Times New Roman"/>
              <a:cs typeface="Times New Roman"/>
            </a:endParaRPr>
          </a:p>
          <a:p>
            <a:pPr algn="just" marL="595630" marR="183515" indent="-457834">
              <a:lnSpc>
                <a:spcPts val="3300"/>
              </a:lnSpc>
              <a:spcBef>
                <a:spcPts val="1964"/>
              </a:spcBef>
              <a:buFont typeface="Wingdings"/>
              <a:buChar char=""/>
              <a:tabLst>
                <a:tab pos="596265" algn="l"/>
              </a:tabLst>
            </a:pPr>
            <a:r>
              <a:rPr dirty="0" sz="2800" spc="-5">
                <a:latin typeface="Times New Roman"/>
                <a:cs typeface="Times New Roman"/>
              </a:rPr>
              <a:t>enable the </a:t>
            </a:r>
            <a:r>
              <a:rPr dirty="0" sz="2800" spc="-10">
                <a:latin typeface="Times New Roman"/>
                <a:cs typeface="Times New Roman"/>
              </a:rPr>
              <a:t>map </a:t>
            </a:r>
            <a:r>
              <a:rPr dirty="0" sz="2800" spc="-5">
                <a:latin typeface="Times New Roman"/>
                <a:cs typeface="Times New Roman"/>
              </a:rPr>
              <a:t>user to </a:t>
            </a:r>
            <a:r>
              <a:rPr dirty="0" sz="2800">
                <a:latin typeface="Times New Roman"/>
                <a:cs typeface="Times New Roman"/>
              </a:rPr>
              <a:t>interpret </a:t>
            </a:r>
            <a:r>
              <a:rPr dirty="0" sz="2800" spc="-5">
                <a:latin typeface="Times New Roman"/>
                <a:cs typeface="Times New Roman"/>
              </a:rPr>
              <a:t>the </a:t>
            </a:r>
            <a:r>
              <a:rPr dirty="0" sz="2800">
                <a:latin typeface="Times New Roman"/>
                <a:cs typeface="Times New Roman"/>
              </a:rPr>
              <a:t>ground </a:t>
            </a:r>
            <a:r>
              <a:rPr dirty="0" sz="2800" spc="-10">
                <a:latin typeface="Times New Roman"/>
                <a:cs typeface="Times New Roman"/>
              </a:rPr>
              <a:t>measurement </a:t>
            </a:r>
            <a:r>
              <a:rPr dirty="0" sz="2800">
                <a:latin typeface="Times New Roman"/>
                <a:cs typeface="Times New Roman"/>
              </a:rPr>
              <a:t>like road </a:t>
            </a:r>
            <a:r>
              <a:rPr dirty="0" sz="2800" spc="-5">
                <a:latin typeface="Times New Roman"/>
                <a:cs typeface="Times New Roman"/>
              </a:rPr>
              <a:t>distance,  areal sizes, gradient</a:t>
            </a:r>
            <a:r>
              <a:rPr dirty="0" sz="2800" spc="-2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etc.</a:t>
            </a:r>
            <a:endParaRPr sz="28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50000"/>
              </a:lnSpc>
              <a:spcBef>
                <a:spcPts val="1210"/>
              </a:spcBef>
              <a:buAutoNum type="alphaLcParenR" startAt="4"/>
              <a:tabLst>
                <a:tab pos="429259" algn="l"/>
              </a:tabLst>
            </a:pPr>
            <a:r>
              <a:rPr dirty="0" sz="2800" spc="-5" b="1">
                <a:latin typeface="Times New Roman"/>
                <a:cs typeface="Times New Roman"/>
              </a:rPr>
              <a:t>North </a:t>
            </a:r>
            <a:r>
              <a:rPr dirty="0" sz="2800" spc="-15" b="1">
                <a:latin typeface="Times New Roman"/>
                <a:cs typeface="Times New Roman"/>
              </a:rPr>
              <a:t>arrow: </a:t>
            </a:r>
            <a:r>
              <a:rPr dirty="0" sz="2800" spc="-5">
                <a:latin typeface="Times New Roman"/>
                <a:cs typeface="Times New Roman"/>
              </a:rPr>
              <a:t>It </a:t>
            </a:r>
            <a:r>
              <a:rPr dirty="0" sz="2800">
                <a:latin typeface="Times New Roman"/>
                <a:cs typeface="Times New Roman"/>
              </a:rPr>
              <a:t>is </a:t>
            </a:r>
            <a:r>
              <a:rPr dirty="0" sz="2800" spc="-5">
                <a:latin typeface="Times New Roman"/>
                <a:cs typeface="Times New Roman"/>
              </a:rPr>
              <a:t>indicated with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north direction </a:t>
            </a:r>
            <a:r>
              <a:rPr dirty="0" sz="2800" spc="-10">
                <a:latin typeface="Times New Roman"/>
                <a:cs typeface="Times New Roman"/>
              </a:rPr>
              <a:t>on </a:t>
            </a:r>
            <a:r>
              <a:rPr dirty="0" sz="2800" spc="-5">
                <a:latin typeface="Times New Roman"/>
                <a:cs typeface="Times New Roman"/>
              </a:rPr>
              <a:t>a map; </a:t>
            </a:r>
            <a:r>
              <a:rPr dirty="0" sz="2800" spc="-10">
                <a:latin typeface="Times New Roman"/>
                <a:cs typeface="Times New Roman"/>
              </a:rPr>
              <a:t>used </a:t>
            </a:r>
            <a:r>
              <a:rPr dirty="0" sz="2800" spc="-5">
                <a:latin typeface="Times New Roman"/>
                <a:cs typeface="Times New Roman"/>
              </a:rPr>
              <a:t>to </a:t>
            </a:r>
            <a:r>
              <a:rPr dirty="0" sz="2800">
                <a:latin typeface="Times New Roman"/>
                <a:cs typeface="Times New Roman"/>
              </a:rPr>
              <a:t>know  </a:t>
            </a:r>
            <a:r>
              <a:rPr dirty="0" sz="2800" spc="-5">
                <a:latin typeface="Times New Roman"/>
                <a:cs typeface="Times New Roman"/>
              </a:rPr>
              <a:t>the </a:t>
            </a:r>
            <a:r>
              <a:rPr dirty="0" sz="2800">
                <a:latin typeface="Times New Roman"/>
                <a:cs typeface="Times New Roman"/>
              </a:rPr>
              <a:t>other </a:t>
            </a:r>
            <a:r>
              <a:rPr dirty="0" sz="2800" spc="-5">
                <a:latin typeface="Times New Roman"/>
                <a:cs typeface="Times New Roman"/>
              </a:rPr>
              <a:t>important directions </a:t>
            </a:r>
            <a:r>
              <a:rPr dirty="0" sz="2800">
                <a:latin typeface="Times New Roman"/>
                <a:cs typeface="Times New Roman"/>
              </a:rPr>
              <a:t>of </a:t>
            </a:r>
            <a:r>
              <a:rPr dirty="0" sz="2800" spc="-5">
                <a:latin typeface="Times New Roman"/>
                <a:cs typeface="Times New Roman"/>
              </a:rPr>
              <a:t>the mapped area </a:t>
            </a:r>
            <a:r>
              <a:rPr dirty="0" sz="2800">
                <a:latin typeface="Times New Roman"/>
                <a:cs typeface="Times New Roman"/>
              </a:rPr>
              <a:t>like </a:t>
            </a:r>
            <a:r>
              <a:rPr dirty="0" sz="2800" spc="-5">
                <a:latin typeface="Times New Roman"/>
                <a:cs typeface="Times New Roman"/>
              </a:rPr>
              <a:t>east, west, </a:t>
            </a:r>
            <a:r>
              <a:rPr dirty="0" sz="2800">
                <a:latin typeface="Times New Roman"/>
                <a:cs typeface="Times New Roman"/>
              </a:rPr>
              <a:t>south, </a:t>
            </a:r>
            <a:r>
              <a:rPr dirty="0" sz="2800" spc="-5">
                <a:latin typeface="Times New Roman"/>
                <a:cs typeface="Times New Roman"/>
              </a:rPr>
              <a:t>and  </a:t>
            </a:r>
            <a:r>
              <a:rPr dirty="0" sz="2800">
                <a:latin typeface="Times New Roman"/>
                <a:cs typeface="Times New Roman"/>
              </a:rPr>
              <a:t>north.</a:t>
            </a:r>
            <a:endParaRPr sz="2800">
              <a:latin typeface="Times New Roman"/>
              <a:cs typeface="Times New Roman"/>
            </a:endParaRPr>
          </a:p>
          <a:p>
            <a:pPr marL="74930" marR="429259">
              <a:lnSpc>
                <a:spcPts val="3300"/>
              </a:lnSpc>
              <a:spcBef>
                <a:spcPts val="2690"/>
              </a:spcBef>
              <a:buAutoNum type="alphaLcParenR" startAt="4"/>
              <a:tabLst>
                <a:tab pos="442595" algn="l"/>
              </a:tabLst>
            </a:pPr>
            <a:r>
              <a:rPr dirty="0" sz="2800" spc="-5" b="1">
                <a:latin typeface="Times New Roman"/>
                <a:cs typeface="Times New Roman"/>
              </a:rPr>
              <a:t>Margin: </a:t>
            </a:r>
            <a:r>
              <a:rPr dirty="0" sz="2800" spc="-5">
                <a:latin typeface="Times New Roman"/>
                <a:cs typeface="Times New Roman"/>
              </a:rPr>
              <a:t>Is the frame of the </a:t>
            </a:r>
            <a:r>
              <a:rPr dirty="0" sz="2800" spc="-10">
                <a:latin typeface="Times New Roman"/>
                <a:cs typeface="Times New Roman"/>
              </a:rPr>
              <a:t>map. </a:t>
            </a:r>
            <a:r>
              <a:rPr dirty="0" sz="2800" spc="-5">
                <a:latin typeface="Times New Roman"/>
                <a:cs typeface="Times New Roman"/>
              </a:rPr>
              <a:t>It is important for showing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end of </a:t>
            </a:r>
            <a:r>
              <a:rPr dirty="0" sz="2800">
                <a:latin typeface="Times New Roman"/>
                <a:cs typeface="Times New Roman"/>
              </a:rPr>
              <a:t>the  </a:t>
            </a:r>
            <a:r>
              <a:rPr dirty="0" sz="2800" spc="-5">
                <a:latin typeface="Times New Roman"/>
                <a:cs typeface="Times New Roman"/>
              </a:rPr>
              <a:t>mapped</a:t>
            </a:r>
            <a:r>
              <a:rPr dirty="0" sz="2800" spc="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area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Times New Roman"/>
              <a:buAutoNum type="alphaLcParenR" startAt="4"/>
            </a:pPr>
            <a:endParaRPr sz="2450">
              <a:latin typeface="Times New Roman"/>
              <a:cs typeface="Times New Roman"/>
            </a:endParaRPr>
          </a:p>
          <a:p>
            <a:pPr algn="just" marL="465455" indent="-327660">
              <a:lnSpc>
                <a:spcPct val="100000"/>
              </a:lnSpc>
              <a:buAutoNum type="alphaLcParenR" startAt="4"/>
              <a:tabLst>
                <a:tab pos="466090" algn="l"/>
              </a:tabLst>
            </a:pPr>
            <a:r>
              <a:rPr dirty="0" sz="2800" spc="-5" b="1">
                <a:latin typeface="Times New Roman"/>
                <a:cs typeface="Times New Roman"/>
              </a:rPr>
              <a:t>Date </a:t>
            </a:r>
            <a:r>
              <a:rPr dirty="0" sz="2800" b="1">
                <a:latin typeface="Times New Roman"/>
                <a:cs typeface="Times New Roman"/>
              </a:rPr>
              <a:t>of </a:t>
            </a:r>
            <a:r>
              <a:rPr dirty="0" sz="2800" spc="-5" b="1">
                <a:latin typeface="Times New Roman"/>
                <a:cs typeface="Times New Roman"/>
              </a:rPr>
              <a:t>compilation: </a:t>
            </a:r>
            <a:r>
              <a:rPr dirty="0" sz="2800" spc="-5">
                <a:latin typeface="Times New Roman"/>
                <a:cs typeface="Times New Roman"/>
              </a:rPr>
              <a:t>It is a date of </a:t>
            </a:r>
            <a:r>
              <a:rPr dirty="0" sz="2800" spc="-10">
                <a:latin typeface="Times New Roman"/>
                <a:cs typeface="Times New Roman"/>
              </a:rPr>
              <a:t>map</a:t>
            </a:r>
            <a:r>
              <a:rPr dirty="0" sz="2800" spc="4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publication.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8079" y="331165"/>
            <a:ext cx="11043920" cy="52527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43560" indent="-457834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543560" algn="l"/>
                <a:tab pos="544195" algn="l"/>
              </a:tabLst>
            </a:pPr>
            <a:r>
              <a:rPr dirty="0" sz="2800" spc="-5">
                <a:latin typeface="Times New Roman"/>
                <a:cs typeface="Times New Roman"/>
              </a:rPr>
              <a:t>This enables </a:t>
            </a:r>
            <a:r>
              <a:rPr dirty="0" sz="2800" spc="-10">
                <a:latin typeface="Times New Roman"/>
                <a:cs typeface="Times New Roman"/>
              </a:rPr>
              <a:t>map </a:t>
            </a:r>
            <a:r>
              <a:rPr dirty="0" sz="2800" spc="-5">
                <a:latin typeface="Times New Roman"/>
                <a:cs typeface="Times New Roman"/>
              </a:rPr>
              <a:t>users to realize whether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10">
                <a:latin typeface="Times New Roman"/>
                <a:cs typeface="Times New Roman"/>
              </a:rPr>
              <a:t>map </a:t>
            </a:r>
            <a:r>
              <a:rPr dirty="0" sz="2800" spc="-5">
                <a:latin typeface="Times New Roman"/>
                <a:cs typeface="Times New Roman"/>
              </a:rPr>
              <a:t>is </a:t>
            </a:r>
            <a:r>
              <a:rPr dirty="0" sz="2800">
                <a:latin typeface="Times New Roman"/>
                <a:cs typeface="Times New Roman"/>
              </a:rPr>
              <a:t>updated </a:t>
            </a:r>
            <a:r>
              <a:rPr dirty="0" sz="2800" spc="-5">
                <a:latin typeface="Times New Roman"/>
                <a:cs typeface="Times New Roman"/>
              </a:rPr>
              <a:t>or</a:t>
            </a:r>
            <a:r>
              <a:rPr dirty="0" sz="2800" spc="6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outdated.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7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dirty="0" sz="2800" spc="-5" b="1">
                <a:latin typeface="Times New Roman"/>
                <a:cs typeface="Times New Roman"/>
              </a:rPr>
              <a:t>Basic Principles </a:t>
            </a:r>
            <a:r>
              <a:rPr dirty="0" sz="2800" b="1">
                <a:latin typeface="Times New Roman"/>
                <a:cs typeface="Times New Roman"/>
              </a:rPr>
              <a:t>of </a:t>
            </a:r>
            <a:r>
              <a:rPr dirty="0" sz="2800" spc="-5" b="1">
                <a:latin typeface="Times New Roman"/>
                <a:cs typeface="Times New Roman"/>
              </a:rPr>
              <a:t>Map</a:t>
            </a:r>
            <a:r>
              <a:rPr dirty="0" sz="2800" spc="15" b="1">
                <a:latin typeface="Times New Roman"/>
                <a:cs typeface="Times New Roman"/>
              </a:rPr>
              <a:t> </a:t>
            </a:r>
            <a:r>
              <a:rPr dirty="0" sz="2800" spc="-5" b="1">
                <a:latin typeface="Times New Roman"/>
                <a:cs typeface="Times New Roman"/>
              </a:rPr>
              <a:t>Reading: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"/>
            </a:pPr>
            <a:endParaRPr sz="2400">
              <a:latin typeface="Times New Roman"/>
              <a:cs typeface="Times New Roman"/>
            </a:endParaRPr>
          </a:p>
          <a:p>
            <a:pPr lvl="1" marL="543560" marR="353060" indent="-457200">
              <a:lnSpc>
                <a:spcPts val="3300"/>
              </a:lnSpc>
              <a:spcBef>
                <a:spcPts val="5"/>
              </a:spcBef>
              <a:buFont typeface="Wingdings"/>
              <a:buChar char=""/>
              <a:tabLst>
                <a:tab pos="543560" algn="l"/>
                <a:tab pos="544195" algn="l"/>
              </a:tabLst>
            </a:pPr>
            <a:r>
              <a:rPr dirty="0" sz="2800" spc="-5">
                <a:latin typeface="Times New Roman"/>
                <a:cs typeface="Times New Roman"/>
              </a:rPr>
              <a:t>Map </a:t>
            </a:r>
            <a:r>
              <a:rPr dirty="0" sz="2800" spc="-10">
                <a:latin typeface="Times New Roman"/>
                <a:cs typeface="Times New Roman"/>
              </a:rPr>
              <a:t>Readers </a:t>
            </a:r>
            <a:r>
              <a:rPr dirty="0" sz="2800" spc="-5">
                <a:latin typeface="Times New Roman"/>
                <a:cs typeface="Times New Roman"/>
              </a:rPr>
              <a:t>must have ideas about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symbol and also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real </a:t>
            </a:r>
            <a:r>
              <a:rPr dirty="0" sz="2800" spc="-50">
                <a:latin typeface="Times New Roman"/>
                <a:cs typeface="Times New Roman"/>
              </a:rPr>
              <a:t>World  </a:t>
            </a:r>
            <a:r>
              <a:rPr dirty="0" sz="2800" spc="-5">
                <a:latin typeface="Times New Roman"/>
                <a:cs typeface="Times New Roman"/>
              </a:rPr>
              <a:t>(landscapes).</a:t>
            </a:r>
            <a:endParaRPr sz="2800">
              <a:latin typeface="Times New Roman"/>
              <a:cs typeface="Times New Roman"/>
            </a:endParaRPr>
          </a:p>
          <a:p>
            <a:pPr lvl="1" marL="543560" indent="-457834">
              <a:lnSpc>
                <a:spcPct val="100000"/>
              </a:lnSpc>
              <a:spcBef>
                <a:spcPts val="2255"/>
              </a:spcBef>
              <a:buFont typeface="Wingdings"/>
              <a:buChar char=""/>
              <a:tabLst>
                <a:tab pos="543560" algn="l"/>
                <a:tab pos="544195" algn="l"/>
              </a:tabLst>
            </a:pPr>
            <a:r>
              <a:rPr dirty="0" sz="2800" spc="-5">
                <a:latin typeface="Times New Roman"/>
                <a:cs typeface="Times New Roman"/>
              </a:rPr>
              <a:t>knowledge of directions is an important principle in reading</a:t>
            </a:r>
            <a:r>
              <a:rPr dirty="0" sz="2800" spc="-20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maps</a:t>
            </a:r>
            <a:endParaRPr sz="2800">
              <a:latin typeface="Times New Roman"/>
              <a:cs typeface="Times New Roman"/>
            </a:endParaRPr>
          </a:p>
          <a:p>
            <a:pPr lvl="2" marL="701040" marR="92710" indent="-457200">
              <a:lnSpc>
                <a:spcPts val="3300"/>
              </a:lnSpc>
              <a:spcBef>
                <a:spcPts val="2550"/>
              </a:spcBef>
              <a:buFont typeface="Wingdings"/>
              <a:buChar char=""/>
              <a:tabLst>
                <a:tab pos="701040" algn="l"/>
                <a:tab pos="701675" algn="l"/>
              </a:tabLst>
            </a:pPr>
            <a:r>
              <a:rPr dirty="0" sz="2800" spc="-5">
                <a:latin typeface="Times New Roman"/>
                <a:cs typeface="Times New Roman"/>
              </a:rPr>
              <a:t>Unless a reader knows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basic directions, he or she </a:t>
            </a:r>
            <a:r>
              <a:rPr dirty="0" sz="2800" spc="-10">
                <a:latin typeface="Times New Roman"/>
                <a:cs typeface="Times New Roman"/>
              </a:rPr>
              <a:t>may </a:t>
            </a:r>
            <a:r>
              <a:rPr dirty="0" sz="2800">
                <a:latin typeface="Times New Roman"/>
                <a:cs typeface="Times New Roman"/>
              </a:rPr>
              <a:t>not </a:t>
            </a:r>
            <a:r>
              <a:rPr dirty="0" sz="2800" spc="-5">
                <a:latin typeface="Times New Roman"/>
                <a:cs typeface="Times New Roman"/>
              </a:rPr>
              <a:t>use a </a:t>
            </a:r>
            <a:r>
              <a:rPr dirty="0" sz="2800" spc="-10">
                <a:latin typeface="Times New Roman"/>
                <a:cs typeface="Times New Roman"/>
              </a:rPr>
              <a:t>map  </a:t>
            </a:r>
            <a:r>
              <a:rPr dirty="0" sz="2800" spc="-25">
                <a:latin typeface="Times New Roman"/>
                <a:cs typeface="Times New Roman"/>
              </a:rPr>
              <a:t>effectively.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400">
              <a:latin typeface="Times New Roman"/>
              <a:cs typeface="Times New Roman"/>
            </a:endParaRPr>
          </a:p>
          <a:p>
            <a:pPr algn="ctr" marR="601980">
              <a:lnSpc>
                <a:spcPct val="100000"/>
              </a:lnSpc>
            </a:pPr>
            <a:r>
              <a:rPr dirty="0" sz="3600" b="1" i="1">
                <a:latin typeface="Times New Roman"/>
                <a:cs typeface="Times New Roman"/>
              </a:rPr>
              <a:t>………………</a:t>
            </a:r>
            <a:r>
              <a:rPr dirty="0" sz="3600" spc="-5" b="1" i="1">
                <a:latin typeface="Times New Roman"/>
                <a:cs typeface="Times New Roman"/>
              </a:rPr>
              <a:t> </a:t>
            </a:r>
            <a:r>
              <a:rPr dirty="0" sz="3600" b="1" i="1">
                <a:latin typeface="Times New Roman"/>
                <a:cs typeface="Times New Roman"/>
              </a:rPr>
              <a:t>//……………..!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2638" y="322224"/>
            <a:ext cx="11522075" cy="5464175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marL="2639695">
              <a:lnSpc>
                <a:spcPct val="100000"/>
              </a:lnSpc>
              <a:spcBef>
                <a:spcPts val="960"/>
              </a:spcBef>
            </a:pPr>
            <a:r>
              <a:rPr dirty="0" sz="2800" spc="-5" b="1" i="1">
                <a:solidFill>
                  <a:srgbClr val="006FC0"/>
                </a:solidFill>
                <a:latin typeface="Times New Roman"/>
                <a:cs typeface="Times New Roman"/>
              </a:rPr>
              <a:t>CHAPTER</a:t>
            </a:r>
            <a:r>
              <a:rPr dirty="0" sz="2800" spc="15" b="1" i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 i="1">
                <a:solidFill>
                  <a:srgbClr val="006FC0"/>
                </a:solidFill>
                <a:latin typeface="Times New Roman"/>
                <a:cs typeface="Times New Roman"/>
              </a:rPr>
              <a:t>TWO</a:t>
            </a:r>
            <a:endParaRPr sz="2800">
              <a:latin typeface="Times New Roman"/>
              <a:cs typeface="Times New Roman"/>
            </a:endParaRPr>
          </a:p>
          <a:p>
            <a:pPr marL="682625">
              <a:lnSpc>
                <a:spcPct val="100000"/>
              </a:lnSpc>
              <a:spcBef>
                <a:spcPts val="865"/>
              </a:spcBef>
            </a:pPr>
            <a:r>
              <a:rPr dirty="0" sz="2800" spc="-5" b="1" i="1">
                <a:solidFill>
                  <a:srgbClr val="006FC0"/>
                </a:solidFill>
                <a:latin typeface="Times New Roman"/>
                <a:cs typeface="Times New Roman"/>
              </a:rPr>
              <a:t>2. THE </a:t>
            </a:r>
            <a:r>
              <a:rPr dirty="0" sz="2800" spc="-10" b="1" i="1">
                <a:solidFill>
                  <a:srgbClr val="006FC0"/>
                </a:solidFill>
                <a:latin typeface="Times New Roman"/>
                <a:cs typeface="Times New Roman"/>
              </a:rPr>
              <a:t>GEOLOGY </a:t>
            </a:r>
            <a:r>
              <a:rPr dirty="0" sz="2800" spc="-5" b="1" i="1">
                <a:solidFill>
                  <a:srgbClr val="006FC0"/>
                </a:solidFill>
                <a:latin typeface="Times New Roman"/>
                <a:cs typeface="Times New Roman"/>
              </a:rPr>
              <a:t>OF ETHIOPIA AND THE</a:t>
            </a:r>
            <a:r>
              <a:rPr dirty="0" sz="2800" spc="85" b="1" i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2800" spc="-10" b="1" i="1">
                <a:solidFill>
                  <a:srgbClr val="006FC0"/>
                </a:solidFill>
                <a:latin typeface="Times New Roman"/>
                <a:cs typeface="Times New Roman"/>
              </a:rPr>
              <a:t>HORN</a:t>
            </a:r>
            <a:endParaRPr sz="2800">
              <a:latin typeface="Times New Roman"/>
              <a:cs typeface="Times New Roman"/>
            </a:endParaRPr>
          </a:p>
          <a:p>
            <a:pPr marL="139700">
              <a:lnSpc>
                <a:spcPct val="100000"/>
              </a:lnSpc>
              <a:spcBef>
                <a:spcPts val="2065"/>
              </a:spcBef>
            </a:pPr>
            <a:r>
              <a:rPr dirty="0" sz="2800" spc="-5" b="1" i="1">
                <a:solidFill>
                  <a:srgbClr val="00AFEF"/>
                </a:solidFill>
                <a:latin typeface="Times New Roman"/>
                <a:cs typeface="Times New Roman"/>
              </a:rPr>
              <a:t>2.1.</a:t>
            </a:r>
            <a:r>
              <a:rPr dirty="0" sz="2800" spc="-10" b="1" i="1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dirty="0" sz="2800" b="1" i="1">
                <a:solidFill>
                  <a:srgbClr val="00AFEF"/>
                </a:solidFill>
                <a:latin typeface="Times New Roman"/>
                <a:cs typeface="Times New Roman"/>
              </a:rPr>
              <a:t>Introduction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00">
              <a:latin typeface="Times New Roman"/>
              <a:cs typeface="Times New Roman"/>
            </a:endParaRPr>
          </a:p>
          <a:p>
            <a:pPr marL="469900" marR="1019175" indent="-457200">
              <a:lnSpc>
                <a:spcPts val="3300"/>
              </a:lnSpc>
              <a:spcBef>
                <a:spcPts val="5"/>
              </a:spcBef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dirty="0" sz="2800" spc="-5">
                <a:latin typeface="Times New Roman"/>
                <a:cs typeface="Times New Roman"/>
              </a:rPr>
              <a:t>Geology: is an Earth science that </a:t>
            </a:r>
            <a:r>
              <a:rPr dirty="0" sz="2800">
                <a:latin typeface="Times New Roman"/>
                <a:cs typeface="Times New Roman"/>
              </a:rPr>
              <a:t>studies the evolution </a:t>
            </a:r>
            <a:r>
              <a:rPr dirty="0" sz="2800" spc="-5">
                <a:latin typeface="Times New Roman"/>
                <a:cs typeface="Times New Roman"/>
              </a:rPr>
              <a:t>of the earth, the  materials of which it is made </a:t>
            </a:r>
            <a:r>
              <a:rPr dirty="0" sz="2800">
                <a:latin typeface="Times New Roman"/>
                <a:cs typeface="Times New Roman"/>
              </a:rPr>
              <a:t>of, </a:t>
            </a:r>
            <a:r>
              <a:rPr dirty="0" sz="2800" spc="-5">
                <a:latin typeface="Times New Roman"/>
                <a:cs typeface="Times New Roman"/>
              </a:rPr>
              <a:t>and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processes acting </a:t>
            </a:r>
            <a:r>
              <a:rPr dirty="0" sz="2800">
                <a:latin typeface="Times New Roman"/>
                <a:cs typeface="Times New Roman"/>
              </a:rPr>
              <a:t>upon</a:t>
            </a:r>
            <a:r>
              <a:rPr dirty="0" sz="2800" spc="-2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them.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"/>
            </a:pPr>
            <a:endParaRPr sz="2800">
              <a:latin typeface="Times New Roman"/>
              <a:cs typeface="Times New Roman"/>
            </a:endParaRPr>
          </a:p>
          <a:p>
            <a:pPr marL="469900" indent="-457200">
              <a:lnSpc>
                <a:spcPts val="3329"/>
              </a:lnSpc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</a:t>
            </a:r>
            <a:r>
              <a:rPr dirty="0" sz="2800" spc="-25">
                <a:latin typeface="Times New Roman"/>
                <a:cs typeface="Times New Roman"/>
              </a:rPr>
              <a:t>earth’s </a:t>
            </a:r>
            <a:r>
              <a:rPr dirty="0" sz="2800" spc="-5">
                <a:latin typeface="Times New Roman"/>
                <a:cs typeface="Times New Roman"/>
              </a:rPr>
              <a:t>continents </a:t>
            </a:r>
            <a:r>
              <a:rPr dirty="0" sz="2800" spc="-10">
                <a:latin typeface="Times New Roman"/>
                <a:cs typeface="Times New Roman"/>
              </a:rPr>
              <a:t>were </a:t>
            </a:r>
            <a:r>
              <a:rPr dirty="0" sz="2800" spc="-5">
                <a:latin typeface="Times New Roman"/>
                <a:cs typeface="Times New Roman"/>
              </a:rPr>
              <a:t>once punched up together in to a single</a:t>
            </a:r>
            <a:r>
              <a:rPr dirty="0" sz="2800" spc="2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huge</a:t>
            </a:r>
            <a:endParaRPr sz="2800">
              <a:latin typeface="Times New Roman"/>
              <a:cs typeface="Times New Roman"/>
            </a:endParaRPr>
          </a:p>
          <a:p>
            <a:pPr marL="469900">
              <a:lnSpc>
                <a:spcPts val="3329"/>
              </a:lnSpc>
            </a:pPr>
            <a:r>
              <a:rPr dirty="0" sz="2800" spc="-5">
                <a:latin typeface="Times New Roman"/>
                <a:cs typeface="Times New Roman"/>
              </a:rPr>
              <a:t>continent called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 spc="-5" b="1" i="1">
                <a:latin typeface="Times New Roman"/>
                <a:cs typeface="Times New Roman"/>
              </a:rPr>
              <a:t>Pangaea</a:t>
            </a:r>
            <a:r>
              <a:rPr dirty="0" sz="2800" spc="-5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700">
              <a:latin typeface="Times New Roman"/>
              <a:cs typeface="Times New Roman"/>
            </a:endParaRPr>
          </a:p>
          <a:p>
            <a:pPr marL="469900" marR="5080" indent="-457200">
              <a:lnSpc>
                <a:spcPts val="3300"/>
              </a:lnSpc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</a:t>
            </a:r>
            <a:r>
              <a:rPr dirty="0" sz="2800" spc="-15">
                <a:latin typeface="Times New Roman"/>
                <a:cs typeface="Times New Roman"/>
              </a:rPr>
              <a:t>large </a:t>
            </a:r>
            <a:r>
              <a:rPr dirty="0" sz="2800">
                <a:latin typeface="Times New Roman"/>
                <a:cs typeface="Times New Roman"/>
              </a:rPr>
              <a:t>super </a:t>
            </a:r>
            <a:r>
              <a:rPr dirty="0" sz="2800" spc="-5">
                <a:latin typeface="Times New Roman"/>
                <a:cs typeface="Times New Roman"/>
              </a:rPr>
              <a:t>continent was </a:t>
            </a:r>
            <a:r>
              <a:rPr dirty="0" sz="2800">
                <a:latin typeface="Times New Roman"/>
                <a:cs typeface="Times New Roman"/>
              </a:rPr>
              <a:t>then </a:t>
            </a:r>
            <a:r>
              <a:rPr dirty="0" sz="2800" spc="-5">
                <a:latin typeface="Times New Roman"/>
                <a:cs typeface="Times New Roman"/>
              </a:rPr>
              <a:t>split into Gondwanaland where Africa is</a:t>
            </a:r>
            <a:r>
              <a:rPr dirty="0" sz="2800" spc="-10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a  part and Laurasia; and later into smaller fragments over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last million</a:t>
            </a:r>
            <a:r>
              <a:rPr dirty="0" sz="2800" spc="7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years.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87753" y="249174"/>
            <a:ext cx="3555365" cy="34404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">
                <a:latin typeface="Wingdings"/>
                <a:cs typeface="Wingdings"/>
              </a:rPr>
              <a:t></a:t>
            </a:r>
            <a:r>
              <a:rPr dirty="0" sz="3200" spc="-5" b="1">
                <a:latin typeface="Times New Roman"/>
                <a:cs typeface="Times New Roman"/>
              </a:rPr>
              <a:t>Gondwanaland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3200">
                <a:latin typeface="Times New Roman"/>
                <a:cs typeface="Times New Roman"/>
              </a:rPr>
              <a:t>into;</a:t>
            </a:r>
            <a:endParaRPr sz="3200">
              <a:latin typeface="Times New Roman"/>
              <a:cs typeface="Times New Roman"/>
            </a:endParaRPr>
          </a:p>
          <a:p>
            <a:pPr marL="1113790" indent="-187325">
              <a:lnSpc>
                <a:spcPct val="100000"/>
              </a:lnSpc>
              <a:spcBef>
                <a:spcPts val="5"/>
              </a:spcBef>
              <a:buSzPct val="96875"/>
              <a:buFont typeface="Wingdings"/>
              <a:buChar char=""/>
              <a:tabLst>
                <a:tab pos="1114425" algn="l"/>
              </a:tabLst>
            </a:pPr>
            <a:r>
              <a:rPr dirty="0" sz="3200">
                <a:latin typeface="Times New Roman"/>
                <a:cs typeface="Times New Roman"/>
              </a:rPr>
              <a:t>Africa</a:t>
            </a:r>
            <a:endParaRPr sz="3200">
              <a:latin typeface="Times New Roman"/>
              <a:cs typeface="Times New Roman"/>
            </a:endParaRPr>
          </a:p>
          <a:p>
            <a:pPr marL="1113790" indent="-187325">
              <a:lnSpc>
                <a:spcPct val="100000"/>
              </a:lnSpc>
              <a:buSzPct val="96875"/>
              <a:buFont typeface="Wingdings"/>
              <a:buChar char=""/>
              <a:tabLst>
                <a:tab pos="1114425" algn="l"/>
              </a:tabLst>
            </a:pPr>
            <a:r>
              <a:rPr dirty="0" sz="3200">
                <a:latin typeface="Times New Roman"/>
                <a:cs typeface="Times New Roman"/>
              </a:rPr>
              <a:t>South</a:t>
            </a:r>
            <a:r>
              <a:rPr dirty="0" sz="3200" spc="-254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America</a:t>
            </a:r>
            <a:endParaRPr sz="3200">
              <a:latin typeface="Times New Roman"/>
              <a:cs typeface="Times New Roman"/>
            </a:endParaRPr>
          </a:p>
          <a:p>
            <a:pPr marL="1113790" indent="-187325">
              <a:lnSpc>
                <a:spcPct val="100000"/>
              </a:lnSpc>
              <a:buSzPct val="96875"/>
              <a:buFont typeface="Wingdings"/>
              <a:buChar char=""/>
              <a:tabLst>
                <a:tab pos="1114425" algn="l"/>
              </a:tabLst>
            </a:pPr>
            <a:r>
              <a:rPr dirty="0" sz="3200">
                <a:latin typeface="Times New Roman"/>
                <a:cs typeface="Times New Roman"/>
              </a:rPr>
              <a:t>Antarctica</a:t>
            </a:r>
            <a:endParaRPr sz="3200">
              <a:latin typeface="Times New Roman"/>
              <a:cs typeface="Times New Roman"/>
            </a:endParaRPr>
          </a:p>
          <a:p>
            <a:pPr marL="1113790" indent="-187325">
              <a:lnSpc>
                <a:spcPct val="100000"/>
              </a:lnSpc>
              <a:buSzPct val="96875"/>
              <a:buFont typeface="Wingdings"/>
              <a:buChar char=""/>
              <a:tabLst>
                <a:tab pos="1114425" algn="l"/>
              </a:tabLst>
            </a:pPr>
            <a:r>
              <a:rPr dirty="0" sz="3200">
                <a:latin typeface="Times New Roman"/>
                <a:cs typeface="Times New Roman"/>
              </a:rPr>
              <a:t>Australia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 spc="5">
                <a:latin typeface="Times New Roman"/>
                <a:cs typeface="Times New Roman"/>
              </a:rPr>
              <a:t>and</a:t>
            </a:r>
            <a:endParaRPr sz="3200">
              <a:latin typeface="Times New Roman"/>
              <a:cs typeface="Times New Roman"/>
            </a:endParaRPr>
          </a:p>
          <a:p>
            <a:pPr marL="1113790" indent="-187325">
              <a:lnSpc>
                <a:spcPct val="100000"/>
              </a:lnSpc>
              <a:buSzPct val="96875"/>
              <a:buFont typeface="Wingdings"/>
              <a:buChar char=""/>
              <a:tabLst>
                <a:tab pos="1114425" algn="l"/>
              </a:tabLst>
            </a:pPr>
            <a:r>
              <a:rPr dirty="0" sz="3200">
                <a:latin typeface="Times New Roman"/>
                <a:cs typeface="Times New Roman"/>
              </a:rPr>
              <a:t>India.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95442" y="249174"/>
            <a:ext cx="187706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 b="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dirty="0" b="0">
                <a:solidFill>
                  <a:srgbClr val="000000"/>
                </a:solidFill>
                <a:latin typeface="Times New Roman"/>
                <a:cs typeface="Times New Roman"/>
              </a:rPr>
              <a:t>ragmented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67610" y="3789426"/>
            <a:ext cx="3555365" cy="2952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15265">
              <a:lnSpc>
                <a:spcPct val="100000"/>
              </a:lnSpc>
              <a:spcBef>
                <a:spcPts val="100"/>
              </a:spcBef>
              <a:tabLst>
                <a:tab pos="2225675" algn="l"/>
              </a:tabLst>
            </a:pPr>
            <a:r>
              <a:rPr dirty="0" sz="3200" spc="-5">
                <a:latin typeface="Wingdings"/>
                <a:cs typeface="Wingdings"/>
              </a:rPr>
              <a:t></a:t>
            </a:r>
            <a:r>
              <a:rPr dirty="0" sz="3200" b="1">
                <a:latin typeface="Times New Roman"/>
                <a:cs typeface="Times New Roman"/>
              </a:rPr>
              <a:t>Laurasia</a:t>
            </a:r>
            <a:r>
              <a:rPr dirty="0" sz="3200" b="1">
                <a:latin typeface="Times New Roman"/>
                <a:cs typeface="Times New Roman"/>
              </a:rPr>
              <a:t>	</a:t>
            </a:r>
            <a:r>
              <a:rPr dirty="0" sz="3200" spc="-10">
                <a:latin typeface="Times New Roman"/>
                <a:cs typeface="Times New Roman"/>
              </a:rPr>
              <a:t>f</a:t>
            </a:r>
            <a:r>
              <a:rPr dirty="0" sz="3200">
                <a:latin typeface="Times New Roman"/>
                <a:cs typeface="Times New Roman"/>
              </a:rPr>
              <a:t>urther  </a:t>
            </a:r>
            <a:r>
              <a:rPr dirty="0" sz="3200">
                <a:latin typeface="Times New Roman"/>
                <a:cs typeface="Times New Roman"/>
              </a:rPr>
              <a:t>into;</a:t>
            </a:r>
            <a:endParaRPr sz="3200">
              <a:latin typeface="Times New Roman"/>
              <a:cs typeface="Times New Roman"/>
            </a:endParaRPr>
          </a:p>
          <a:p>
            <a:pPr marL="1113790" indent="-187325">
              <a:lnSpc>
                <a:spcPct val="100000"/>
              </a:lnSpc>
              <a:spcBef>
                <a:spcPts val="5"/>
              </a:spcBef>
              <a:buSzPct val="96875"/>
              <a:buFont typeface="Wingdings"/>
              <a:buChar char=""/>
              <a:tabLst>
                <a:tab pos="1114425" algn="l"/>
              </a:tabLst>
            </a:pPr>
            <a:r>
              <a:rPr dirty="0" sz="3200">
                <a:latin typeface="Times New Roman"/>
                <a:cs typeface="Times New Roman"/>
              </a:rPr>
              <a:t>North</a:t>
            </a:r>
            <a:r>
              <a:rPr dirty="0" sz="3200" spc="-254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America</a:t>
            </a:r>
            <a:endParaRPr sz="3200">
              <a:latin typeface="Times New Roman"/>
              <a:cs typeface="Times New Roman"/>
            </a:endParaRPr>
          </a:p>
          <a:p>
            <a:pPr marL="1113790" indent="-187325">
              <a:lnSpc>
                <a:spcPct val="100000"/>
              </a:lnSpc>
              <a:buSzPct val="96875"/>
              <a:buFont typeface="Wingdings"/>
              <a:buChar char=""/>
              <a:tabLst>
                <a:tab pos="1114425" algn="l"/>
              </a:tabLst>
            </a:pPr>
            <a:r>
              <a:rPr dirty="0" sz="3200">
                <a:latin typeface="Times New Roman"/>
                <a:cs typeface="Times New Roman"/>
              </a:rPr>
              <a:t>Europe</a:t>
            </a:r>
            <a:endParaRPr sz="3200">
              <a:latin typeface="Times New Roman"/>
              <a:cs typeface="Times New Roman"/>
            </a:endParaRPr>
          </a:p>
          <a:p>
            <a:pPr marL="1113790" indent="-187325">
              <a:lnSpc>
                <a:spcPct val="100000"/>
              </a:lnSpc>
              <a:buSzPct val="96875"/>
              <a:buFont typeface="Wingdings"/>
              <a:buChar char=""/>
              <a:tabLst>
                <a:tab pos="1114425" algn="l"/>
              </a:tabLst>
            </a:pPr>
            <a:r>
              <a:rPr dirty="0" sz="3200">
                <a:latin typeface="Times New Roman"/>
                <a:cs typeface="Times New Roman"/>
              </a:rPr>
              <a:t>Asia</a:t>
            </a:r>
            <a:r>
              <a:rPr dirty="0" sz="3200" spc="-10">
                <a:latin typeface="Times New Roman"/>
                <a:cs typeface="Times New Roman"/>
              </a:rPr>
              <a:t> </a:t>
            </a:r>
            <a:r>
              <a:rPr dirty="0" sz="3200" spc="5">
                <a:latin typeface="Times New Roman"/>
                <a:cs typeface="Times New Roman"/>
              </a:rPr>
              <a:t>and</a:t>
            </a:r>
            <a:endParaRPr sz="3200">
              <a:latin typeface="Times New Roman"/>
              <a:cs typeface="Times New Roman"/>
            </a:endParaRPr>
          </a:p>
          <a:p>
            <a:pPr marL="1113790" indent="-187325">
              <a:lnSpc>
                <a:spcPct val="100000"/>
              </a:lnSpc>
              <a:buSzPct val="96875"/>
              <a:buFont typeface="Wingdings"/>
              <a:buChar char=""/>
              <a:tabLst>
                <a:tab pos="1114425" algn="l"/>
              </a:tabLst>
            </a:pPr>
            <a:r>
              <a:rPr dirty="0" sz="3200">
                <a:latin typeface="Times New Roman"/>
                <a:cs typeface="Times New Roman"/>
              </a:rPr>
              <a:t>Green</a:t>
            </a:r>
            <a:r>
              <a:rPr dirty="0" sz="3200" spc="-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land.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77078" y="3789426"/>
            <a:ext cx="1875789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">
                <a:latin typeface="Times New Roman"/>
                <a:cs typeface="Times New Roman"/>
              </a:rPr>
              <a:t>fragmented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088" y="266700"/>
            <a:ext cx="11577828" cy="6281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059" y="114660"/>
            <a:ext cx="6711950" cy="53384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580390" marR="5080" indent="-287020">
              <a:lnSpc>
                <a:spcPct val="150000"/>
              </a:lnSpc>
              <a:spcBef>
                <a:spcPts val="105"/>
              </a:spcBef>
              <a:buSzPct val="96428"/>
              <a:buFont typeface="Wingdings"/>
              <a:buChar char=""/>
              <a:tabLst>
                <a:tab pos="611505" algn="l"/>
              </a:tabLst>
            </a:pPr>
            <a:r>
              <a:rPr dirty="0" sz="2800" spc="-5">
                <a:latin typeface="Times New Roman"/>
                <a:cs typeface="Times New Roman"/>
              </a:rPr>
              <a:t>A German Climatologist </a:t>
            </a:r>
            <a:r>
              <a:rPr dirty="0" sz="2800" spc="-10" b="1">
                <a:latin typeface="Times New Roman"/>
                <a:cs typeface="Times New Roman"/>
              </a:rPr>
              <a:t>Alfred </a:t>
            </a:r>
            <a:r>
              <a:rPr dirty="0" sz="2800" spc="-25" b="1">
                <a:latin typeface="Times New Roman"/>
                <a:cs typeface="Times New Roman"/>
              </a:rPr>
              <a:t>Wegener  </a:t>
            </a:r>
            <a:r>
              <a:rPr dirty="0" sz="2800" spc="-5">
                <a:latin typeface="Times New Roman"/>
                <a:cs typeface="Times New Roman"/>
              </a:rPr>
              <a:t>proposed the hypothesis (continental drift  theory) that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continents were once  assembled together </a:t>
            </a:r>
            <a:r>
              <a:rPr dirty="0" sz="2800" spc="-10">
                <a:latin typeface="Times New Roman"/>
                <a:cs typeface="Times New Roman"/>
              </a:rPr>
              <a:t>as </a:t>
            </a:r>
            <a:r>
              <a:rPr dirty="0" sz="2800" spc="-5">
                <a:latin typeface="Times New Roman"/>
                <a:cs typeface="Times New Roman"/>
              </a:rPr>
              <a:t>a</a:t>
            </a:r>
            <a:r>
              <a:rPr dirty="0" sz="2800" spc="2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supercontinent.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35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dirty="0" sz="2800" spc="-30" b="1">
                <a:latin typeface="Times New Roman"/>
                <a:cs typeface="Times New Roman"/>
              </a:rPr>
              <a:t>Wegener’s </a:t>
            </a:r>
            <a:r>
              <a:rPr dirty="0" sz="2800" spc="-5" b="1">
                <a:latin typeface="Times New Roman"/>
                <a:cs typeface="Times New Roman"/>
              </a:rPr>
              <a:t>principal observations</a:t>
            </a:r>
            <a:r>
              <a:rPr dirty="0" sz="2800" spc="70" b="1">
                <a:latin typeface="Times New Roman"/>
                <a:cs typeface="Times New Roman"/>
              </a:rPr>
              <a:t> </a:t>
            </a:r>
            <a:r>
              <a:rPr dirty="0" sz="2800" spc="-25" b="1">
                <a:latin typeface="Times New Roman"/>
                <a:cs typeface="Times New Roman"/>
              </a:rPr>
              <a:t>were:</a:t>
            </a:r>
            <a:endParaRPr sz="2800">
              <a:latin typeface="Times New Roman"/>
              <a:cs typeface="Times New Roman"/>
            </a:endParaRPr>
          </a:p>
          <a:p>
            <a:pPr marL="469900" marR="234950" indent="-457200">
              <a:lnSpc>
                <a:spcPct val="150100"/>
              </a:lnSpc>
              <a:spcBef>
                <a:spcPts val="775"/>
              </a:spcBef>
              <a:buFont typeface="Wingdings"/>
              <a:buChar char=""/>
              <a:tabLst>
                <a:tab pos="469265" algn="l"/>
                <a:tab pos="469900" algn="l"/>
                <a:tab pos="1167765" algn="l"/>
                <a:tab pos="1728470" algn="l"/>
                <a:tab pos="2444750" algn="l"/>
                <a:tab pos="4350385" algn="l"/>
                <a:tab pos="5165725" algn="l"/>
              </a:tabLst>
            </a:pPr>
            <a:r>
              <a:rPr dirty="0" sz="2800" spc="-5" b="1" i="1">
                <a:latin typeface="Times New Roman"/>
                <a:cs typeface="Times New Roman"/>
              </a:rPr>
              <a:t>Fit</a:t>
            </a:r>
            <a:r>
              <a:rPr dirty="0" sz="2800" spc="-5" b="1" i="1">
                <a:latin typeface="Times New Roman"/>
                <a:cs typeface="Times New Roman"/>
              </a:rPr>
              <a:t>	</a:t>
            </a:r>
            <a:r>
              <a:rPr dirty="0" sz="2800" spc="-5" b="1" i="1">
                <a:latin typeface="Times New Roman"/>
                <a:cs typeface="Times New Roman"/>
              </a:rPr>
              <a:t>of</a:t>
            </a:r>
            <a:r>
              <a:rPr dirty="0" sz="2800" spc="-5" b="1" i="1">
                <a:latin typeface="Times New Roman"/>
                <a:cs typeface="Times New Roman"/>
              </a:rPr>
              <a:t>	</a:t>
            </a:r>
            <a:r>
              <a:rPr dirty="0" sz="2800" spc="-5" b="1" i="1">
                <a:latin typeface="Times New Roman"/>
                <a:cs typeface="Times New Roman"/>
              </a:rPr>
              <a:t>the</a:t>
            </a:r>
            <a:r>
              <a:rPr dirty="0" sz="2800" spc="-5" b="1" i="1">
                <a:latin typeface="Times New Roman"/>
                <a:cs typeface="Times New Roman"/>
              </a:rPr>
              <a:t>	</a:t>
            </a:r>
            <a:r>
              <a:rPr dirty="0" sz="2800" spc="-5" b="1" i="1">
                <a:latin typeface="Times New Roman"/>
                <a:cs typeface="Times New Roman"/>
              </a:rPr>
              <a:t>conti</a:t>
            </a:r>
            <a:r>
              <a:rPr dirty="0" sz="2800" b="1" i="1">
                <a:latin typeface="Times New Roman"/>
                <a:cs typeface="Times New Roman"/>
              </a:rPr>
              <a:t>n</a:t>
            </a:r>
            <a:r>
              <a:rPr dirty="0" sz="2800" spc="-5" b="1" i="1">
                <a:latin typeface="Times New Roman"/>
                <a:cs typeface="Times New Roman"/>
              </a:rPr>
              <a:t>ent</a:t>
            </a:r>
            <a:r>
              <a:rPr dirty="0" sz="2800" b="1" i="1">
                <a:latin typeface="Times New Roman"/>
                <a:cs typeface="Times New Roman"/>
              </a:rPr>
              <a:t>s</a:t>
            </a:r>
            <a:r>
              <a:rPr dirty="0" sz="2800" spc="-5" b="1" i="1">
                <a:latin typeface="Times New Roman"/>
                <a:cs typeface="Times New Roman"/>
              </a:rPr>
              <a:t>:</a:t>
            </a:r>
            <a:r>
              <a:rPr dirty="0" sz="2800" b="1" i="1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The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o</a:t>
            </a:r>
            <a:r>
              <a:rPr dirty="0" sz="2800">
                <a:latin typeface="Times New Roman"/>
                <a:cs typeface="Times New Roman"/>
              </a:rPr>
              <a:t>p</a:t>
            </a:r>
            <a:r>
              <a:rPr dirty="0" sz="2800" spc="-5">
                <a:latin typeface="Times New Roman"/>
                <a:cs typeface="Times New Roman"/>
              </a:rPr>
              <a:t>pos</a:t>
            </a:r>
            <a:r>
              <a:rPr dirty="0" sz="2800" spc="-15">
                <a:latin typeface="Times New Roman"/>
                <a:cs typeface="Times New Roman"/>
              </a:rPr>
              <a:t>i</a:t>
            </a:r>
            <a:r>
              <a:rPr dirty="0" sz="2800" spc="-5">
                <a:latin typeface="Times New Roman"/>
                <a:cs typeface="Times New Roman"/>
              </a:rPr>
              <a:t>ng  </a:t>
            </a:r>
            <a:r>
              <a:rPr dirty="0" sz="2800" spc="-5">
                <a:latin typeface="Times New Roman"/>
                <a:cs typeface="Times New Roman"/>
              </a:rPr>
              <a:t>coastlines </a:t>
            </a:r>
            <a:r>
              <a:rPr dirty="0" sz="2800">
                <a:latin typeface="Times New Roman"/>
                <a:cs typeface="Times New Roman"/>
              </a:rPr>
              <a:t>of </a:t>
            </a:r>
            <a:r>
              <a:rPr dirty="0" sz="2800" spc="-5">
                <a:latin typeface="Times New Roman"/>
                <a:cs typeface="Times New Roman"/>
              </a:rPr>
              <a:t>continents often fit</a:t>
            </a:r>
            <a:r>
              <a:rPr dirty="0" sz="2800" spc="5">
                <a:latin typeface="Times New Roman"/>
                <a:cs typeface="Times New Roman"/>
              </a:rPr>
              <a:t> </a:t>
            </a:r>
            <a:r>
              <a:rPr dirty="0" sz="2800" spc="-20">
                <a:latin typeface="Times New Roman"/>
                <a:cs typeface="Times New Roman"/>
              </a:rPr>
              <a:t>together.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731166" y="31320"/>
            <a:ext cx="3639185" cy="3038475"/>
            <a:chOff x="7731166" y="31320"/>
            <a:chExt cx="3639185" cy="3038475"/>
          </a:xfrm>
        </p:grpSpPr>
        <p:sp>
          <p:nvSpPr>
            <p:cNvPr id="4" name="object 4"/>
            <p:cNvSpPr/>
            <p:nvPr/>
          </p:nvSpPr>
          <p:spPr>
            <a:xfrm>
              <a:off x="7731166" y="31320"/>
              <a:ext cx="3638720" cy="30380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8043672" y="274320"/>
              <a:ext cx="3028187" cy="249783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999222" y="229870"/>
              <a:ext cx="3117850" cy="2586990"/>
            </a:xfrm>
            <a:custGeom>
              <a:avLst/>
              <a:gdLst/>
              <a:ahLst/>
              <a:cxnLst/>
              <a:rect l="l" t="t" r="r" b="b"/>
              <a:pathLst>
                <a:path w="3117850" h="2586990">
                  <a:moveTo>
                    <a:pt x="459739" y="0"/>
                  </a:moveTo>
                  <a:lnTo>
                    <a:pt x="3117469" y="0"/>
                  </a:lnTo>
                  <a:lnTo>
                    <a:pt x="3117469" y="2127122"/>
                  </a:lnTo>
                  <a:lnTo>
                    <a:pt x="3115309" y="2172969"/>
                  </a:lnTo>
                  <a:lnTo>
                    <a:pt x="3108325" y="2219197"/>
                  </a:lnTo>
                  <a:lnTo>
                    <a:pt x="3096895" y="2263013"/>
                  </a:lnTo>
                  <a:lnTo>
                    <a:pt x="3081401" y="2305812"/>
                  </a:lnTo>
                  <a:lnTo>
                    <a:pt x="3061716" y="2345816"/>
                  </a:lnTo>
                  <a:lnTo>
                    <a:pt x="3038855" y="2383916"/>
                  </a:lnTo>
                  <a:lnTo>
                    <a:pt x="3012058" y="2419477"/>
                  </a:lnTo>
                  <a:lnTo>
                    <a:pt x="2982595" y="2451989"/>
                  </a:lnTo>
                  <a:lnTo>
                    <a:pt x="2949575" y="2481960"/>
                  </a:lnTo>
                  <a:lnTo>
                    <a:pt x="2914142" y="2508250"/>
                  </a:lnTo>
                  <a:lnTo>
                    <a:pt x="2876423" y="2531491"/>
                  </a:lnTo>
                  <a:lnTo>
                    <a:pt x="2835909" y="2550921"/>
                  </a:lnTo>
                  <a:lnTo>
                    <a:pt x="2793746" y="2566289"/>
                  </a:lnTo>
                  <a:lnTo>
                    <a:pt x="2749423" y="2577591"/>
                  </a:lnTo>
                  <a:lnTo>
                    <a:pt x="2703576" y="2584704"/>
                  </a:lnTo>
                  <a:lnTo>
                    <a:pt x="2657729" y="2586863"/>
                  </a:lnTo>
                  <a:lnTo>
                    <a:pt x="0" y="2586863"/>
                  </a:lnTo>
                  <a:lnTo>
                    <a:pt x="0" y="459739"/>
                  </a:lnTo>
                  <a:lnTo>
                    <a:pt x="2158" y="413892"/>
                  </a:lnTo>
                  <a:lnTo>
                    <a:pt x="9144" y="368045"/>
                  </a:lnTo>
                  <a:lnTo>
                    <a:pt x="20574" y="323722"/>
                  </a:lnTo>
                  <a:lnTo>
                    <a:pt x="36068" y="281431"/>
                  </a:lnTo>
                  <a:lnTo>
                    <a:pt x="55752" y="241045"/>
                  </a:lnTo>
                  <a:lnTo>
                    <a:pt x="78612" y="203326"/>
                  </a:lnTo>
                  <a:lnTo>
                    <a:pt x="105282" y="167766"/>
                  </a:lnTo>
                  <a:lnTo>
                    <a:pt x="134747" y="134746"/>
                  </a:lnTo>
                  <a:lnTo>
                    <a:pt x="167767" y="105282"/>
                  </a:lnTo>
                  <a:lnTo>
                    <a:pt x="203326" y="78612"/>
                  </a:lnTo>
                  <a:lnTo>
                    <a:pt x="241046" y="55752"/>
                  </a:lnTo>
                  <a:lnTo>
                    <a:pt x="281431" y="36068"/>
                  </a:lnTo>
                  <a:lnTo>
                    <a:pt x="323723" y="20574"/>
                  </a:lnTo>
                  <a:lnTo>
                    <a:pt x="368046" y="9144"/>
                  </a:lnTo>
                  <a:lnTo>
                    <a:pt x="413893" y="2158"/>
                  </a:lnTo>
                  <a:lnTo>
                    <a:pt x="459739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6662928" y="3122676"/>
            <a:ext cx="5337048" cy="32339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342631" y="6452615"/>
            <a:ext cx="4216908" cy="2100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818" y="306146"/>
            <a:ext cx="855154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/>
              <a:t>1.1.2. The Scope, </a:t>
            </a:r>
            <a:r>
              <a:rPr dirty="0" sz="2800" spc="-10"/>
              <a:t>Approaches </a:t>
            </a:r>
            <a:r>
              <a:rPr dirty="0" sz="2800" spc="-5"/>
              <a:t>and Themes of</a:t>
            </a:r>
            <a:r>
              <a:rPr dirty="0" sz="2800" spc="-165"/>
              <a:t> </a:t>
            </a:r>
            <a:r>
              <a:rPr dirty="0" sz="2800" spc="-5"/>
              <a:t>Geography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22275" y="825064"/>
            <a:ext cx="11189970" cy="5317490"/>
          </a:xfrm>
          <a:prstGeom prst="rect">
            <a:avLst/>
          </a:prstGeom>
        </p:spPr>
        <p:txBody>
          <a:bodyPr wrap="square" lIns="0" tIns="237490" rIns="0" bIns="0" rtlCol="0" vert="horz">
            <a:spAutoFit/>
          </a:bodyPr>
          <a:lstStyle/>
          <a:p>
            <a:pPr algn="just" marL="469900" indent="-457200">
              <a:lnSpc>
                <a:spcPct val="100000"/>
              </a:lnSpc>
              <a:spcBef>
                <a:spcPts val="1870"/>
              </a:spcBef>
              <a:buFont typeface="Wingdings"/>
              <a:buChar char=""/>
              <a:tabLst>
                <a:tab pos="469900" algn="l"/>
              </a:tabLst>
            </a:pPr>
            <a:r>
              <a:rPr dirty="0" sz="2800" spc="-5">
                <a:latin typeface="Times New Roman"/>
                <a:cs typeface="Times New Roman"/>
              </a:rPr>
              <a:t>Geography is a </a:t>
            </a:r>
            <a:r>
              <a:rPr dirty="0" sz="2800">
                <a:latin typeface="Times New Roman"/>
                <a:cs typeface="Times New Roman"/>
              </a:rPr>
              <a:t>holistic </a:t>
            </a:r>
            <a:r>
              <a:rPr dirty="0" sz="2800" spc="-5">
                <a:latin typeface="Times New Roman"/>
                <a:cs typeface="Times New Roman"/>
              </a:rPr>
              <a:t>and interdisciplinary field of</a:t>
            </a:r>
            <a:r>
              <a:rPr dirty="0" sz="2800" spc="-60">
                <a:latin typeface="Times New Roman"/>
                <a:cs typeface="Times New Roman"/>
              </a:rPr>
              <a:t> </a:t>
            </a:r>
            <a:r>
              <a:rPr dirty="0" sz="2800" spc="-30">
                <a:latin typeface="Times New Roman"/>
                <a:cs typeface="Times New Roman"/>
              </a:rPr>
              <a:t>study.</a:t>
            </a:r>
            <a:endParaRPr sz="2800">
              <a:latin typeface="Times New Roman"/>
              <a:cs typeface="Times New Roman"/>
            </a:endParaRPr>
          </a:p>
          <a:p>
            <a:pPr algn="just" marL="469900" marR="5080" indent="-457200">
              <a:lnSpc>
                <a:spcPct val="150000"/>
              </a:lnSpc>
              <a:spcBef>
                <a:spcPts val="120"/>
              </a:spcBef>
              <a:buFont typeface="Wingdings"/>
              <a:buChar char=""/>
              <a:tabLst>
                <a:tab pos="469900" algn="l"/>
              </a:tabLst>
            </a:pPr>
            <a:r>
              <a:rPr dirty="0" sz="3200">
                <a:latin typeface="Times New Roman"/>
                <a:cs typeface="Times New Roman"/>
              </a:rPr>
              <a:t>the </a:t>
            </a:r>
            <a:r>
              <a:rPr dirty="0" sz="3200" spc="-5">
                <a:latin typeface="Times New Roman"/>
                <a:cs typeface="Times New Roman"/>
              </a:rPr>
              <a:t>scope of </a:t>
            </a:r>
            <a:r>
              <a:rPr dirty="0" sz="3200">
                <a:latin typeface="Times New Roman"/>
                <a:cs typeface="Times New Roman"/>
              </a:rPr>
              <a:t>Geography </a:t>
            </a:r>
            <a:r>
              <a:rPr dirty="0" sz="3200" spc="-5">
                <a:latin typeface="Times New Roman"/>
                <a:cs typeface="Times New Roman"/>
              </a:rPr>
              <a:t>is </a:t>
            </a:r>
            <a:r>
              <a:rPr dirty="0" sz="3200">
                <a:latin typeface="Times New Roman"/>
                <a:cs typeface="Times New Roman"/>
              </a:rPr>
              <a:t>the surface of the Earth (atmosphere,  lithosphere, hydrosphere and biosphere) which </a:t>
            </a:r>
            <a:r>
              <a:rPr dirty="0" sz="3200" spc="-5">
                <a:latin typeface="Times New Roman"/>
                <a:cs typeface="Times New Roman"/>
              </a:rPr>
              <a:t>provides </a:t>
            </a:r>
            <a:r>
              <a:rPr dirty="0" sz="3200">
                <a:latin typeface="Times New Roman"/>
                <a:cs typeface="Times New Roman"/>
              </a:rPr>
              <a:t>the  habitable </a:t>
            </a:r>
            <a:r>
              <a:rPr dirty="0" sz="3200" spc="5">
                <a:latin typeface="Times New Roman"/>
                <a:cs typeface="Times New Roman"/>
              </a:rPr>
              <a:t>zone </a:t>
            </a:r>
            <a:r>
              <a:rPr dirty="0" sz="3200" spc="-5">
                <a:latin typeface="Times New Roman"/>
                <a:cs typeface="Times New Roman"/>
              </a:rPr>
              <a:t>in </a:t>
            </a:r>
            <a:r>
              <a:rPr dirty="0" sz="3200">
                <a:latin typeface="Times New Roman"/>
                <a:cs typeface="Times New Roman"/>
              </a:rPr>
              <a:t>which humans are able </a:t>
            </a:r>
            <a:r>
              <a:rPr dirty="0" sz="3200" spc="-5">
                <a:latin typeface="Times New Roman"/>
                <a:cs typeface="Times New Roman"/>
              </a:rPr>
              <a:t>to</a:t>
            </a:r>
            <a:r>
              <a:rPr dirty="0" sz="3200" spc="-11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live.</a:t>
            </a:r>
            <a:endParaRPr sz="3200">
              <a:latin typeface="Times New Roman"/>
              <a:cs typeface="Times New Roman"/>
            </a:endParaRPr>
          </a:p>
          <a:p>
            <a:pPr marL="149860">
              <a:lnSpc>
                <a:spcPct val="100000"/>
              </a:lnSpc>
              <a:spcBef>
                <a:spcPts val="2900"/>
              </a:spcBef>
            </a:pPr>
            <a:r>
              <a:rPr dirty="0" sz="2800" spc="-5" b="1" i="1">
                <a:latin typeface="Times New Roman"/>
                <a:cs typeface="Times New Roman"/>
              </a:rPr>
              <a:t>Note: </a:t>
            </a:r>
            <a:r>
              <a:rPr dirty="0" sz="2800" spc="-5">
                <a:latin typeface="Times New Roman"/>
                <a:cs typeface="Times New Roman"/>
              </a:rPr>
              <a:t>Geography has </a:t>
            </a:r>
            <a:r>
              <a:rPr dirty="0" sz="2800">
                <a:latin typeface="Times New Roman"/>
                <a:cs typeface="Times New Roman"/>
              </a:rPr>
              <a:t>five </a:t>
            </a:r>
            <a:r>
              <a:rPr dirty="0" sz="2800" spc="-5">
                <a:latin typeface="Times New Roman"/>
                <a:cs typeface="Times New Roman"/>
              </a:rPr>
              <a:t>basic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themes:</a:t>
            </a:r>
            <a:endParaRPr sz="2800">
              <a:latin typeface="Times New Roman"/>
              <a:cs typeface="Times New Roman"/>
            </a:endParaRPr>
          </a:p>
          <a:p>
            <a:pPr lvl="1" marL="535940" indent="-386715">
              <a:lnSpc>
                <a:spcPct val="100000"/>
              </a:lnSpc>
              <a:spcBef>
                <a:spcPts val="1025"/>
              </a:spcBef>
              <a:buAutoNum type="arabicParenR"/>
              <a:tabLst>
                <a:tab pos="536575" algn="l"/>
              </a:tabLst>
            </a:pPr>
            <a:r>
              <a:rPr dirty="0" sz="2800" spc="-5" b="1">
                <a:latin typeface="Times New Roman"/>
                <a:cs typeface="Times New Roman"/>
              </a:rPr>
              <a:t>Location:</a:t>
            </a:r>
            <a:endParaRPr sz="2800">
              <a:latin typeface="Times New Roman"/>
              <a:cs typeface="Times New Roman"/>
            </a:endParaRPr>
          </a:p>
          <a:p>
            <a:pPr lvl="2" marL="1013460" indent="-457834">
              <a:lnSpc>
                <a:spcPct val="100000"/>
              </a:lnSpc>
              <a:spcBef>
                <a:spcPts val="555"/>
              </a:spcBef>
              <a:buFont typeface="Wingdings"/>
              <a:buChar char=""/>
              <a:tabLst>
                <a:tab pos="1013460" algn="l"/>
                <a:tab pos="1014094" algn="l"/>
              </a:tabLst>
            </a:pPr>
            <a:r>
              <a:rPr dirty="0" sz="2800" spc="-5">
                <a:latin typeface="Times New Roman"/>
                <a:cs typeface="Times New Roman"/>
              </a:rPr>
              <a:t>is </a:t>
            </a:r>
            <a:r>
              <a:rPr dirty="0" sz="2800">
                <a:latin typeface="Times New Roman"/>
                <a:cs typeface="Times New Roman"/>
              </a:rPr>
              <a:t>defined </a:t>
            </a:r>
            <a:r>
              <a:rPr dirty="0" sz="2800" spc="-5">
                <a:latin typeface="Times New Roman"/>
                <a:cs typeface="Times New Roman"/>
              </a:rPr>
              <a:t>as a particular place or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position</a:t>
            </a:r>
            <a:r>
              <a:rPr dirty="0" sz="180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lvl="2" marL="1013460" indent="-457834">
              <a:lnSpc>
                <a:spcPct val="100000"/>
              </a:lnSpc>
              <a:spcBef>
                <a:spcPts val="1210"/>
              </a:spcBef>
              <a:buFont typeface="Wingdings"/>
              <a:buChar char=""/>
              <a:tabLst>
                <a:tab pos="1013460" algn="l"/>
                <a:tab pos="1014094" algn="l"/>
              </a:tabLst>
            </a:pPr>
            <a:r>
              <a:rPr dirty="0" sz="2800" spc="-5">
                <a:latin typeface="Times New Roman"/>
                <a:cs typeface="Times New Roman"/>
              </a:rPr>
              <a:t>Location </a:t>
            </a:r>
            <a:r>
              <a:rPr dirty="0" sz="2800" spc="-10">
                <a:latin typeface="Times New Roman"/>
                <a:cs typeface="Times New Roman"/>
              </a:rPr>
              <a:t>can </a:t>
            </a:r>
            <a:r>
              <a:rPr dirty="0" sz="2800" spc="-5">
                <a:latin typeface="Times New Roman"/>
                <a:cs typeface="Times New Roman"/>
              </a:rPr>
              <a:t>be of two </a:t>
            </a:r>
            <a:r>
              <a:rPr dirty="0" sz="2800">
                <a:latin typeface="Times New Roman"/>
                <a:cs typeface="Times New Roman"/>
              </a:rPr>
              <a:t>types: </a:t>
            </a:r>
            <a:r>
              <a:rPr dirty="0" sz="2800" spc="-5">
                <a:latin typeface="Times New Roman"/>
                <a:cs typeface="Times New Roman"/>
              </a:rPr>
              <a:t>absolute location </a:t>
            </a:r>
            <a:r>
              <a:rPr dirty="0" sz="2800" spc="-10">
                <a:latin typeface="Times New Roman"/>
                <a:cs typeface="Times New Roman"/>
              </a:rPr>
              <a:t>and </a:t>
            </a:r>
            <a:r>
              <a:rPr dirty="0" sz="2800" spc="-5">
                <a:latin typeface="Times New Roman"/>
                <a:cs typeface="Times New Roman"/>
              </a:rPr>
              <a:t>relative</a:t>
            </a:r>
            <a:r>
              <a:rPr dirty="0" sz="2800" spc="4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location.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46447" y="1603247"/>
            <a:ext cx="7385304" cy="4642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7320" y="193065"/>
            <a:ext cx="11843385" cy="45637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664845" marR="5080" indent="-457200">
              <a:lnSpc>
                <a:spcPct val="150000"/>
              </a:lnSpc>
              <a:spcBef>
                <a:spcPts val="100"/>
              </a:spcBef>
              <a:buFont typeface="Wingdings"/>
              <a:buChar char=""/>
              <a:tabLst>
                <a:tab pos="665480" algn="l"/>
              </a:tabLst>
            </a:pPr>
            <a:r>
              <a:rPr dirty="0" sz="2800" spc="-5" b="1" i="1">
                <a:latin typeface="Times New Roman"/>
                <a:cs typeface="Times New Roman"/>
              </a:rPr>
              <a:t>Match </a:t>
            </a:r>
            <a:r>
              <a:rPr dirty="0" sz="2800" b="1" i="1">
                <a:latin typeface="Times New Roman"/>
                <a:cs typeface="Times New Roman"/>
              </a:rPr>
              <a:t>of </a:t>
            </a:r>
            <a:r>
              <a:rPr dirty="0" sz="2800" spc="-5" b="1" i="1">
                <a:latin typeface="Times New Roman"/>
                <a:cs typeface="Times New Roman"/>
              </a:rPr>
              <a:t>mountain belts, rock types: </a:t>
            </a:r>
            <a:r>
              <a:rPr dirty="0" sz="2800" spc="-5">
                <a:latin typeface="Times New Roman"/>
                <a:cs typeface="Times New Roman"/>
              </a:rPr>
              <a:t>If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continents are reassembled </a:t>
            </a:r>
            <a:r>
              <a:rPr dirty="0" sz="2800" spc="-15">
                <a:latin typeface="Times New Roman"/>
                <a:cs typeface="Times New Roman"/>
              </a:rPr>
              <a:t>as  </a:t>
            </a:r>
            <a:r>
              <a:rPr dirty="0" sz="2800" spc="-5">
                <a:latin typeface="Times New Roman"/>
                <a:cs typeface="Times New Roman"/>
              </a:rPr>
              <a:t>Pangaea, mountains in </a:t>
            </a:r>
            <a:r>
              <a:rPr dirty="0" sz="2800" spc="-60">
                <a:latin typeface="Times New Roman"/>
                <a:cs typeface="Times New Roman"/>
              </a:rPr>
              <a:t>West </a:t>
            </a:r>
            <a:r>
              <a:rPr dirty="0" sz="2800" spc="-5">
                <a:latin typeface="Times New Roman"/>
                <a:cs typeface="Times New Roman"/>
              </a:rPr>
              <a:t>Africa, </a:t>
            </a:r>
            <a:r>
              <a:rPr dirty="0" sz="2800">
                <a:latin typeface="Times New Roman"/>
                <a:cs typeface="Times New Roman"/>
              </a:rPr>
              <a:t>North </a:t>
            </a:r>
            <a:r>
              <a:rPr dirty="0" sz="2800" spc="-5">
                <a:latin typeface="Times New Roman"/>
                <a:cs typeface="Times New Roman"/>
              </a:rPr>
              <a:t>America, Greenland, and </a:t>
            </a:r>
            <a:r>
              <a:rPr dirty="0" sz="2800" spc="-35">
                <a:latin typeface="Times New Roman"/>
                <a:cs typeface="Times New Roman"/>
              </a:rPr>
              <a:t>Western  </a:t>
            </a:r>
            <a:r>
              <a:rPr dirty="0" sz="2800" spc="-5">
                <a:latin typeface="Times New Roman"/>
                <a:cs typeface="Times New Roman"/>
              </a:rPr>
              <a:t>Europe match</a:t>
            </a:r>
            <a:r>
              <a:rPr dirty="0" sz="2800" spc="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up.</a:t>
            </a:r>
            <a:endParaRPr sz="2800">
              <a:latin typeface="Times New Roman"/>
              <a:cs typeface="Times New Roman"/>
            </a:endParaRPr>
          </a:p>
          <a:p>
            <a:pPr marL="469900" marR="7835265" indent="-457200">
              <a:lnSpc>
                <a:spcPct val="110000"/>
              </a:lnSpc>
              <a:spcBef>
                <a:spcPts val="2125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dirty="0" sz="2800" b="1">
                <a:latin typeface="Times New Roman"/>
                <a:cs typeface="Times New Roman"/>
              </a:rPr>
              <a:t>South </a:t>
            </a:r>
            <a:r>
              <a:rPr dirty="0" sz="2800" spc="-5" b="1">
                <a:latin typeface="Times New Roman"/>
                <a:cs typeface="Times New Roman"/>
              </a:rPr>
              <a:t>America </a:t>
            </a:r>
            <a:r>
              <a:rPr dirty="0" sz="2800" spc="-5">
                <a:latin typeface="Times New Roman"/>
                <a:cs typeface="Times New Roman"/>
              </a:rPr>
              <a:t>and  </a:t>
            </a:r>
            <a:r>
              <a:rPr dirty="0" sz="2800" spc="-5" b="1">
                <a:latin typeface="Times New Roman"/>
                <a:cs typeface="Times New Roman"/>
              </a:rPr>
              <a:t>Africa </a:t>
            </a:r>
            <a:r>
              <a:rPr dirty="0" sz="2800" spc="-5">
                <a:latin typeface="Times New Roman"/>
                <a:cs typeface="Times New Roman"/>
              </a:rPr>
              <a:t>fit together </a:t>
            </a:r>
            <a:r>
              <a:rPr dirty="0" sz="2800">
                <a:latin typeface="Times New Roman"/>
                <a:cs typeface="Times New Roman"/>
              </a:rPr>
              <a:t>not</a:t>
            </a:r>
            <a:r>
              <a:rPr dirty="0" sz="2800" spc="-5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in  </a:t>
            </a:r>
            <a:r>
              <a:rPr dirty="0" sz="2800">
                <a:latin typeface="Times New Roman"/>
                <a:cs typeface="Times New Roman"/>
              </a:rPr>
              <a:t>outline, but </a:t>
            </a:r>
            <a:r>
              <a:rPr dirty="0" sz="2800" spc="-5">
                <a:latin typeface="Times New Roman"/>
                <a:cs typeface="Times New Roman"/>
              </a:rPr>
              <a:t>also in </a:t>
            </a:r>
            <a:r>
              <a:rPr dirty="0" sz="2800">
                <a:latin typeface="Times New Roman"/>
                <a:cs typeface="Times New Roman"/>
              </a:rPr>
              <a:t>rock  </a:t>
            </a:r>
            <a:r>
              <a:rPr dirty="0" sz="2800" spc="-5">
                <a:latin typeface="Times New Roman"/>
                <a:cs typeface="Times New Roman"/>
              </a:rPr>
              <a:t>types and </a:t>
            </a:r>
            <a:r>
              <a:rPr dirty="0" sz="2800">
                <a:latin typeface="Times New Roman"/>
                <a:cs typeface="Times New Roman"/>
              </a:rPr>
              <a:t>geologic  </a:t>
            </a:r>
            <a:r>
              <a:rPr dirty="0" sz="2800" spc="-5">
                <a:latin typeface="Times New Roman"/>
                <a:cs typeface="Times New Roman"/>
              </a:rPr>
              <a:t>structure.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93233" y="6377127"/>
            <a:ext cx="23876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444D24"/>
                </a:solidFill>
                <a:latin typeface="Arial"/>
                <a:cs typeface="Arial"/>
              </a:rPr>
              <a:t>ROCK</a:t>
            </a:r>
            <a:r>
              <a:rPr dirty="0" sz="1800" spc="-80" b="1">
                <a:solidFill>
                  <a:srgbClr val="444D2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44D24"/>
                </a:solidFill>
                <a:latin typeface="Arial"/>
                <a:cs typeface="Arial"/>
              </a:rPr>
              <a:t>DISTRIBUTION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52307" y="1501107"/>
            <a:ext cx="7966075" cy="5047615"/>
            <a:chOff x="4052307" y="1501107"/>
            <a:chExt cx="7966075" cy="5047615"/>
          </a:xfrm>
        </p:grpSpPr>
        <p:sp>
          <p:nvSpPr>
            <p:cNvPr id="3" name="object 3"/>
            <p:cNvSpPr/>
            <p:nvPr/>
          </p:nvSpPr>
          <p:spPr>
            <a:xfrm>
              <a:off x="4052307" y="1501107"/>
              <a:ext cx="7965965" cy="504753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107180" y="1546860"/>
              <a:ext cx="7805928" cy="48966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088130" y="1527810"/>
              <a:ext cx="7844155" cy="4935220"/>
            </a:xfrm>
            <a:custGeom>
              <a:avLst/>
              <a:gdLst/>
              <a:ahLst/>
              <a:cxnLst/>
              <a:rect l="l" t="t" r="r" b="b"/>
              <a:pathLst>
                <a:path w="7844155" h="4935220">
                  <a:moveTo>
                    <a:pt x="0" y="4934712"/>
                  </a:moveTo>
                  <a:lnTo>
                    <a:pt x="7844028" y="4934712"/>
                  </a:lnTo>
                  <a:lnTo>
                    <a:pt x="7844028" y="0"/>
                  </a:lnTo>
                  <a:lnTo>
                    <a:pt x="0" y="0"/>
                  </a:lnTo>
                  <a:lnTo>
                    <a:pt x="0" y="493471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357631" y="114452"/>
            <a:ext cx="11667490" cy="4834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469900" marR="5080" indent="-457200">
              <a:lnSpc>
                <a:spcPct val="150000"/>
              </a:lnSpc>
              <a:spcBef>
                <a:spcPts val="100"/>
              </a:spcBef>
              <a:buFont typeface="Wingdings"/>
              <a:buChar char=""/>
              <a:tabLst>
                <a:tab pos="469900" algn="l"/>
              </a:tabLst>
            </a:pPr>
            <a:r>
              <a:rPr dirty="0" sz="2800" spc="-5" b="1" i="1">
                <a:latin typeface="Times New Roman"/>
                <a:cs typeface="Times New Roman"/>
              </a:rPr>
              <a:t>Distribution </a:t>
            </a:r>
            <a:r>
              <a:rPr dirty="0" sz="2800" b="1" i="1">
                <a:latin typeface="Times New Roman"/>
                <a:cs typeface="Times New Roman"/>
              </a:rPr>
              <a:t>of </a:t>
            </a:r>
            <a:r>
              <a:rPr dirty="0" sz="2800" spc="-5" b="1" i="1">
                <a:latin typeface="Times New Roman"/>
                <a:cs typeface="Times New Roman"/>
              </a:rPr>
              <a:t>fossils: </a:t>
            </a:r>
            <a:r>
              <a:rPr dirty="0" sz="2800" spc="-5">
                <a:latin typeface="Times New Roman"/>
                <a:cs typeface="Times New Roman"/>
              </a:rPr>
              <a:t>The distribution </a:t>
            </a:r>
            <a:r>
              <a:rPr dirty="0" sz="2800">
                <a:latin typeface="Times New Roman"/>
                <a:cs typeface="Times New Roman"/>
              </a:rPr>
              <a:t>of </a:t>
            </a:r>
            <a:r>
              <a:rPr dirty="0" sz="2800" spc="-5">
                <a:latin typeface="Times New Roman"/>
                <a:cs typeface="Times New Roman"/>
              </a:rPr>
              <a:t>plants and </a:t>
            </a:r>
            <a:r>
              <a:rPr dirty="0" sz="2800" spc="-10">
                <a:latin typeface="Times New Roman"/>
                <a:cs typeface="Times New Roman"/>
              </a:rPr>
              <a:t>animal </a:t>
            </a:r>
            <a:r>
              <a:rPr dirty="0" sz="2800" spc="-5">
                <a:latin typeface="Times New Roman"/>
                <a:cs typeface="Times New Roman"/>
              </a:rPr>
              <a:t>fossils </a:t>
            </a:r>
            <a:r>
              <a:rPr dirty="0" sz="2800">
                <a:latin typeface="Times New Roman"/>
                <a:cs typeface="Times New Roman"/>
              </a:rPr>
              <a:t>on  </a:t>
            </a:r>
            <a:r>
              <a:rPr dirty="0" sz="2800" spc="-5">
                <a:latin typeface="Times New Roman"/>
                <a:cs typeface="Times New Roman"/>
              </a:rPr>
              <a:t>separate continents forms </a:t>
            </a:r>
            <a:r>
              <a:rPr dirty="0" sz="2800">
                <a:latin typeface="Times New Roman"/>
                <a:cs typeface="Times New Roman"/>
              </a:rPr>
              <a:t>definite </a:t>
            </a:r>
            <a:r>
              <a:rPr dirty="0" sz="2800" spc="-5">
                <a:latin typeface="Times New Roman"/>
                <a:cs typeface="Times New Roman"/>
              </a:rPr>
              <a:t>linked patterns if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continents </a:t>
            </a:r>
            <a:r>
              <a:rPr dirty="0" sz="2800">
                <a:latin typeface="Times New Roman"/>
                <a:cs typeface="Times New Roman"/>
              </a:rPr>
              <a:t>are  </a:t>
            </a:r>
            <a:r>
              <a:rPr dirty="0" sz="2800" spc="-5">
                <a:latin typeface="Times New Roman"/>
                <a:cs typeface="Times New Roman"/>
              </a:rPr>
              <a:t>reassembled.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 marL="469900" marR="8181975" indent="-457200">
              <a:lnSpc>
                <a:spcPct val="100000"/>
              </a:lnSpc>
              <a:spcBef>
                <a:spcPts val="2375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dirty="0" sz="2800" spc="-5">
                <a:latin typeface="Times New Roman"/>
                <a:cs typeface="Times New Roman"/>
              </a:rPr>
              <a:t>Fossils and types of  </a:t>
            </a:r>
            <a:r>
              <a:rPr dirty="0" sz="2800">
                <a:latin typeface="Times New Roman"/>
                <a:cs typeface="Times New Roman"/>
              </a:rPr>
              <a:t>rocks </a:t>
            </a:r>
            <a:r>
              <a:rPr dirty="0" sz="2800" spc="-5">
                <a:latin typeface="Times New Roman"/>
                <a:cs typeface="Times New Roman"/>
              </a:rPr>
              <a:t>on the eastern  coast of S. America  matched </a:t>
            </a:r>
            <a:r>
              <a:rPr dirty="0" sz="2800">
                <a:latin typeface="Times New Roman"/>
                <a:cs typeface="Times New Roman"/>
              </a:rPr>
              <a:t>those </a:t>
            </a:r>
            <a:r>
              <a:rPr dirty="0" sz="2800" spc="-5">
                <a:latin typeface="Times New Roman"/>
                <a:cs typeface="Times New Roman"/>
              </a:rPr>
              <a:t>on</a:t>
            </a:r>
            <a:r>
              <a:rPr dirty="0" sz="2800" spc="-9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the  west coast </a:t>
            </a:r>
            <a:r>
              <a:rPr dirty="0" sz="2800">
                <a:latin typeface="Times New Roman"/>
                <a:cs typeface="Times New Roman"/>
              </a:rPr>
              <a:t>of</a:t>
            </a:r>
            <a:r>
              <a:rPr dirty="0" sz="2800" spc="-204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Africa.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7106" y="298780"/>
            <a:ext cx="11574145" cy="58013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85140" marR="367030" indent="-485140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485140" algn="l"/>
                <a:tab pos="485775" algn="l"/>
              </a:tabLst>
            </a:pPr>
            <a:r>
              <a:rPr dirty="0" baseline="-2976" sz="4200" spc="-7" b="1" i="1">
                <a:latin typeface="Times New Roman"/>
                <a:cs typeface="Times New Roman"/>
              </a:rPr>
              <a:t>Paleoclimates: </a:t>
            </a:r>
            <a:r>
              <a:rPr dirty="0" sz="2800" spc="-5">
                <a:latin typeface="Times New Roman"/>
                <a:cs typeface="Times New Roman"/>
              </a:rPr>
              <a:t>is </a:t>
            </a:r>
            <a:r>
              <a:rPr dirty="0" sz="2800">
                <a:latin typeface="Times New Roman"/>
                <a:cs typeface="Times New Roman"/>
              </a:rPr>
              <a:t>the study </a:t>
            </a:r>
            <a:r>
              <a:rPr dirty="0" sz="2800" spc="-5">
                <a:latin typeface="Times New Roman"/>
                <a:cs typeface="Times New Roman"/>
              </a:rPr>
              <a:t>of </a:t>
            </a:r>
            <a:r>
              <a:rPr dirty="0" sz="2800" spc="-5" b="1">
                <a:latin typeface="Times New Roman"/>
                <a:cs typeface="Times New Roman"/>
              </a:rPr>
              <a:t>past/ancient climates </a:t>
            </a:r>
            <a:r>
              <a:rPr dirty="0" sz="2800" spc="-15" b="1">
                <a:latin typeface="Times New Roman"/>
                <a:cs typeface="Times New Roman"/>
              </a:rPr>
              <a:t>before </a:t>
            </a:r>
            <a:r>
              <a:rPr dirty="0" sz="2800" b="1">
                <a:latin typeface="Times New Roman"/>
                <a:cs typeface="Times New Roman"/>
              </a:rPr>
              <a:t>availability </a:t>
            </a:r>
            <a:r>
              <a:rPr dirty="0" sz="2800" spc="-5" b="1">
                <a:latin typeface="Times New Roman"/>
                <a:cs typeface="Times New Roman"/>
              </a:rPr>
              <a:t>of  instrumental</a:t>
            </a:r>
            <a:r>
              <a:rPr dirty="0" sz="2800" spc="5" b="1">
                <a:latin typeface="Times New Roman"/>
                <a:cs typeface="Times New Roman"/>
              </a:rPr>
              <a:t> </a:t>
            </a:r>
            <a:r>
              <a:rPr dirty="0" sz="2800" spc="-10" b="1">
                <a:latin typeface="Times New Roman"/>
                <a:cs typeface="Times New Roman"/>
              </a:rPr>
              <a:t>records.</a:t>
            </a:r>
            <a:endParaRPr sz="2800">
              <a:latin typeface="Times New Roman"/>
              <a:cs typeface="Times New Roman"/>
            </a:endParaRPr>
          </a:p>
          <a:p>
            <a:pPr lvl="1" marL="539750" marR="313690" indent="-457200">
              <a:lnSpc>
                <a:spcPts val="3300"/>
              </a:lnSpc>
              <a:spcBef>
                <a:spcPts val="1900"/>
              </a:spcBef>
              <a:buFont typeface="Wingdings"/>
              <a:buChar char=""/>
              <a:tabLst>
                <a:tab pos="539750" algn="l"/>
                <a:tab pos="540385" algn="l"/>
              </a:tabLst>
            </a:pPr>
            <a:r>
              <a:rPr dirty="0" sz="2800">
                <a:latin typeface="Times New Roman"/>
                <a:cs typeface="Times New Roman"/>
              </a:rPr>
              <a:t>rocks </a:t>
            </a:r>
            <a:r>
              <a:rPr dirty="0" sz="2800" spc="-5">
                <a:latin typeface="Times New Roman"/>
                <a:cs typeface="Times New Roman"/>
              </a:rPr>
              <a:t>formed </a:t>
            </a:r>
            <a:r>
              <a:rPr dirty="0" sz="2800">
                <a:latin typeface="Times New Roman"/>
                <a:cs typeface="Times New Roman"/>
              </a:rPr>
              <a:t>200 </a:t>
            </a:r>
            <a:r>
              <a:rPr dirty="0" sz="2800" spc="-5">
                <a:latin typeface="Times New Roman"/>
                <a:cs typeface="Times New Roman"/>
              </a:rPr>
              <a:t>million years ago in </a:t>
            </a:r>
            <a:r>
              <a:rPr dirty="0" sz="2800">
                <a:latin typeface="Times New Roman"/>
                <a:cs typeface="Times New Roman"/>
              </a:rPr>
              <a:t>India, Australia, South </a:t>
            </a:r>
            <a:r>
              <a:rPr dirty="0" sz="2800" spc="-5">
                <a:latin typeface="Times New Roman"/>
                <a:cs typeface="Times New Roman"/>
              </a:rPr>
              <a:t>America,</a:t>
            </a:r>
            <a:r>
              <a:rPr dirty="0" sz="2800" spc="-23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and  </a:t>
            </a:r>
            <a:r>
              <a:rPr dirty="0" sz="2800">
                <a:latin typeface="Times New Roman"/>
                <a:cs typeface="Times New Roman"/>
              </a:rPr>
              <a:t>southern </a:t>
            </a:r>
            <a:r>
              <a:rPr dirty="0" sz="2800" spc="-5">
                <a:latin typeface="Times New Roman"/>
                <a:cs typeface="Times New Roman"/>
              </a:rPr>
              <a:t>Africa all </a:t>
            </a:r>
            <a:r>
              <a:rPr dirty="0" sz="2800">
                <a:latin typeface="Times New Roman"/>
                <a:cs typeface="Times New Roman"/>
              </a:rPr>
              <a:t>exhibited </a:t>
            </a:r>
            <a:r>
              <a:rPr dirty="0" sz="2800" spc="-5">
                <a:latin typeface="Times New Roman"/>
                <a:cs typeface="Times New Roman"/>
              </a:rPr>
              <a:t>evidence of </a:t>
            </a:r>
            <a:r>
              <a:rPr dirty="0" sz="2800">
                <a:latin typeface="Times New Roman"/>
                <a:cs typeface="Times New Roman"/>
              </a:rPr>
              <a:t>continental</a:t>
            </a:r>
            <a:r>
              <a:rPr dirty="0" sz="2800" spc="-19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glaciations.</a:t>
            </a:r>
            <a:endParaRPr sz="2800">
              <a:latin typeface="Times New Roman"/>
              <a:cs typeface="Times New Roman"/>
            </a:endParaRPr>
          </a:p>
          <a:p>
            <a:pPr algn="just" marL="228600">
              <a:lnSpc>
                <a:spcPct val="100000"/>
              </a:lnSpc>
              <a:spcBef>
                <a:spcPts val="1835"/>
              </a:spcBef>
            </a:pPr>
            <a:r>
              <a:rPr dirty="0" sz="2800" spc="-5" b="1" i="1">
                <a:solidFill>
                  <a:srgbClr val="006FC0"/>
                </a:solidFill>
                <a:latin typeface="Times New Roman"/>
                <a:cs typeface="Times New Roman"/>
              </a:rPr>
              <a:t>2.2. The Geologic Processes: Endogenic and Exogenic</a:t>
            </a:r>
            <a:r>
              <a:rPr dirty="0" sz="2800" spc="-10" b="1" i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 i="1">
                <a:solidFill>
                  <a:srgbClr val="006FC0"/>
                </a:solidFill>
                <a:latin typeface="Times New Roman"/>
                <a:cs typeface="Times New Roman"/>
              </a:rPr>
              <a:t>Forces</a:t>
            </a:r>
            <a:endParaRPr sz="2800">
              <a:latin typeface="Times New Roman"/>
              <a:cs typeface="Times New Roman"/>
            </a:endParaRPr>
          </a:p>
          <a:p>
            <a:pPr marL="485140" marR="5080" indent="-457834">
              <a:lnSpc>
                <a:spcPts val="3300"/>
              </a:lnSpc>
              <a:spcBef>
                <a:spcPts val="1705"/>
              </a:spcBef>
              <a:buFont typeface="Wingdings"/>
              <a:buChar char=""/>
              <a:tabLst>
                <a:tab pos="485140" algn="l"/>
                <a:tab pos="485775" algn="l"/>
              </a:tabLst>
            </a:pPr>
            <a:r>
              <a:rPr dirty="0" sz="2800" spc="-5">
                <a:latin typeface="Times New Roman"/>
                <a:cs typeface="Times New Roman"/>
              </a:rPr>
              <a:t>Geology </a:t>
            </a:r>
            <a:r>
              <a:rPr dirty="0" sz="2800">
                <a:latin typeface="Times New Roman"/>
                <a:cs typeface="Times New Roman"/>
              </a:rPr>
              <a:t>studies </a:t>
            </a:r>
            <a:r>
              <a:rPr dirty="0" sz="2800" spc="-5">
                <a:latin typeface="Times New Roman"/>
                <a:cs typeface="Times New Roman"/>
              </a:rPr>
              <a:t>of how Earth's materials, structures, processes and </a:t>
            </a:r>
            <a:r>
              <a:rPr dirty="0" sz="2800" spc="-10">
                <a:latin typeface="Times New Roman"/>
                <a:cs typeface="Times New Roman"/>
              </a:rPr>
              <a:t>organisms  </a:t>
            </a:r>
            <a:r>
              <a:rPr dirty="0" sz="2800" spc="-5">
                <a:latin typeface="Times New Roman"/>
                <a:cs typeface="Times New Roman"/>
              </a:rPr>
              <a:t>have changed </a:t>
            </a:r>
            <a:r>
              <a:rPr dirty="0" sz="2800">
                <a:latin typeface="Times New Roman"/>
                <a:cs typeface="Times New Roman"/>
              </a:rPr>
              <a:t>over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time.</a:t>
            </a:r>
            <a:endParaRPr sz="2800">
              <a:latin typeface="Times New Roman"/>
              <a:cs typeface="Times New Roman"/>
            </a:endParaRPr>
          </a:p>
          <a:p>
            <a:pPr algn="just" lvl="1" marL="734060" indent="-457834">
              <a:lnSpc>
                <a:spcPct val="100000"/>
              </a:lnSpc>
              <a:spcBef>
                <a:spcPts val="1835"/>
              </a:spcBef>
              <a:buFont typeface="Wingdings"/>
              <a:buChar char=""/>
              <a:tabLst>
                <a:tab pos="734695" algn="l"/>
              </a:tabLst>
            </a:pPr>
            <a:r>
              <a:rPr dirty="0" sz="2800" spc="-5">
                <a:latin typeface="Times New Roman"/>
                <a:cs typeface="Times New Roman"/>
              </a:rPr>
              <a:t>These processes are divided into two major </a:t>
            </a:r>
            <a:r>
              <a:rPr dirty="0" sz="2800">
                <a:latin typeface="Times New Roman"/>
                <a:cs typeface="Times New Roman"/>
              </a:rPr>
              <a:t>groups: </a:t>
            </a:r>
            <a:r>
              <a:rPr dirty="0" sz="2800" spc="-5">
                <a:latin typeface="Times New Roman"/>
                <a:cs typeface="Times New Roman"/>
              </a:rPr>
              <a:t>i</a:t>
            </a:r>
            <a:r>
              <a:rPr dirty="0" sz="2800" spc="-5" i="1">
                <a:latin typeface="Times New Roman"/>
                <a:cs typeface="Times New Roman"/>
              </a:rPr>
              <a:t>nternal </a:t>
            </a:r>
            <a:r>
              <a:rPr dirty="0" sz="2800" spc="-5">
                <a:latin typeface="Times New Roman"/>
                <a:cs typeface="Times New Roman"/>
              </a:rPr>
              <a:t>and</a:t>
            </a:r>
            <a:r>
              <a:rPr dirty="0" sz="2800" spc="40">
                <a:latin typeface="Times New Roman"/>
                <a:cs typeface="Times New Roman"/>
              </a:rPr>
              <a:t> </a:t>
            </a:r>
            <a:r>
              <a:rPr dirty="0" sz="2800" spc="-5" i="1">
                <a:latin typeface="Times New Roman"/>
                <a:cs typeface="Times New Roman"/>
              </a:rPr>
              <a:t>external</a:t>
            </a:r>
            <a:endParaRPr sz="2800">
              <a:latin typeface="Times New Roman"/>
              <a:cs typeface="Times New Roman"/>
            </a:endParaRPr>
          </a:p>
          <a:p>
            <a:pPr algn="just" marL="469900" marR="801370" indent="-457834">
              <a:lnSpc>
                <a:spcPct val="99100"/>
              </a:lnSpc>
              <a:spcBef>
                <a:spcPts val="1570"/>
              </a:spcBef>
              <a:buFont typeface="Wingdings"/>
              <a:buChar char=""/>
              <a:tabLst>
                <a:tab pos="470534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</a:t>
            </a:r>
            <a:r>
              <a:rPr dirty="0" sz="2800" spc="-5" b="1" i="1">
                <a:latin typeface="Times New Roman"/>
                <a:cs typeface="Times New Roman"/>
              </a:rPr>
              <a:t>internal processes (endogenic) </a:t>
            </a:r>
            <a:r>
              <a:rPr dirty="0" sz="2800" spc="-5">
                <a:latin typeface="Times New Roman"/>
                <a:cs typeface="Times New Roman"/>
              </a:rPr>
              <a:t>include volcanic activity and all </a:t>
            </a:r>
            <a:r>
              <a:rPr dirty="0" sz="2800">
                <a:latin typeface="Times New Roman"/>
                <a:cs typeface="Times New Roman"/>
              </a:rPr>
              <a:t>the  </a:t>
            </a:r>
            <a:r>
              <a:rPr dirty="0" sz="2800" spc="-5">
                <a:latin typeface="Times New Roman"/>
                <a:cs typeface="Times New Roman"/>
              </a:rPr>
              <a:t>tectonic processes </a:t>
            </a:r>
            <a:r>
              <a:rPr dirty="0" sz="2800">
                <a:latin typeface="Times New Roman"/>
                <a:cs typeface="Times New Roman"/>
              </a:rPr>
              <a:t>folding, </a:t>
            </a:r>
            <a:r>
              <a:rPr dirty="0" sz="2800" spc="-5">
                <a:latin typeface="Times New Roman"/>
                <a:cs typeface="Times New Roman"/>
              </a:rPr>
              <a:t>faulting, orogenesis (mountain </a:t>
            </a:r>
            <a:r>
              <a:rPr dirty="0" sz="2800">
                <a:latin typeface="Times New Roman"/>
                <a:cs typeface="Times New Roman"/>
              </a:rPr>
              <a:t>building), </a:t>
            </a:r>
            <a:r>
              <a:rPr dirty="0" sz="2800" spc="-5">
                <a:latin typeface="Times New Roman"/>
                <a:cs typeface="Times New Roman"/>
              </a:rPr>
              <a:t>and  epeirogenesis </a:t>
            </a:r>
            <a:r>
              <a:rPr dirty="0" sz="2800">
                <a:latin typeface="Times New Roman"/>
                <a:cs typeface="Times New Roman"/>
              </a:rPr>
              <a:t>(slow </a:t>
            </a:r>
            <a:r>
              <a:rPr dirty="0" sz="2800" spc="-5">
                <a:latin typeface="Times New Roman"/>
                <a:cs typeface="Times New Roman"/>
              </a:rPr>
              <a:t>rising and </a:t>
            </a:r>
            <a:r>
              <a:rPr dirty="0" sz="2800">
                <a:latin typeface="Times New Roman"/>
                <a:cs typeface="Times New Roman"/>
              </a:rPr>
              <a:t>sinking </a:t>
            </a:r>
            <a:r>
              <a:rPr dirty="0" sz="2800" spc="-5">
                <a:latin typeface="Times New Roman"/>
                <a:cs typeface="Times New Roman"/>
              </a:rPr>
              <a:t>of the</a:t>
            </a:r>
            <a:r>
              <a:rPr dirty="0" sz="2800" spc="-6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landmass).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80289"/>
            <a:ext cx="11568430" cy="4879975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667385" marR="539115" indent="-457200">
              <a:lnSpc>
                <a:spcPts val="3300"/>
              </a:lnSpc>
              <a:spcBef>
                <a:spcPts val="254"/>
              </a:spcBef>
              <a:buFont typeface="Wingdings"/>
              <a:buChar char=""/>
              <a:tabLst>
                <a:tab pos="666750" algn="l"/>
                <a:tab pos="668020" algn="l"/>
              </a:tabLst>
            </a:pPr>
            <a:r>
              <a:rPr dirty="0" sz="2800" spc="-5">
                <a:latin typeface="Times New Roman"/>
                <a:cs typeface="Times New Roman"/>
              </a:rPr>
              <a:t>These processes result in </a:t>
            </a:r>
            <a:r>
              <a:rPr dirty="0" sz="2800">
                <a:latin typeface="Times New Roman"/>
                <a:cs typeface="Times New Roman"/>
              </a:rPr>
              <a:t>building </a:t>
            </a:r>
            <a:r>
              <a:rPr dirty="0" sz="2800" spc="-5">
                <a:latin typeface="Times New Roman"/>
                <a:cs typeface="Times New Roman"/>
              </a:rPr>
              <a:t>of structural and volcanic features like  plateaus, </a:t>
            </a:r>
            <a:r>
              <a:rPr dirty="0" sz="2800">
                <a:latin typeface="Times New Roman"/>
                <a:cs typeface="Times New Roman"/>
              </a:rPr>
              <a:t>rift </a:t>
            </a:r>
            <a:r>
              <a:rPr dirty="0" sz="2800" spc="-5">
                <a:latin typeface="Times New Roman"/>
                <a:cs typeface="Times New Roman"/>
              </a:rPr>
              <a:t>valleys, Block Mountains, volcanic mountains,</a:t>
            </a:r>
            <a:r>
              <a:rPr dirty="0" sz="2800" spc="-6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etc.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8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</a:t>
            </a:r>
            <a:r>
              <a:rPr dirty="0" sz="2800" spc="-5" b="1" i="1">
                <a:latin typeface="Times New Roman"/>
                <a:cs typeface="Times New Roman"/>
              </a:rPr>
              <a:t>external (exogenic) </a:t>
            </a:r>
            <a:r>
              <a:rPr dirty="0" sz="2800" spc="-5">
                <a:latin typeface="Times New Roman"/>
                <a:cs typeface="Times New Roman"/>
              </a:rPr>
              <a:t>processes are geomorphic</a:t>
            </a:r>
            <a:r>
              <a:rPr dirty="0" sz="280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processes.</a:t>
            </a:r>
            <a:endParaRPr sz="2800">
              <a:latin typeface="Times New Roman"/>
              <a:cs typeface="Times New Roman"/>
            </a:endParaRPr>
          </a:p>
          <a:p>
            <a:pPr lvl="1" marL="667385" indent="-457834">
              <a:lnSpc>
                <a:spcPct val="100000"/>
              </a:lnSpc>
              <a:spcBef>
                <a:spcPts val="1225"/>
              </a:spcBef>
              <a:buFont typeface="Wingdings"/>
              <a:buChar char=""/>
              <a:tabLst>
                <a:tab pos="666750" algn="l"/>
                <a:tab pos="668020" algn="l"/>
              </a:tabLst>
            </a:pPr>
            <a:r>
              <a:rPr dirty="0" sz="2800" spc="-5">
                <a:latin typeface="Times New Roman"/>
                <a:cs typeface="Times New Roman"/>
              </a:rPr>
              <a:t>They include weathering, </a:t>
            </a:r>
            <a:r>
              <a:rPr dirty="0" sz="2800" spc="-10">
                <a:latin typeface="Times New Roman"/>
                <a:cs typeface="Times New Roman"/>
              </a:rPr>
              <a:t>mass </a:t>
            </a:r>
            <a:r>
              <a:rPr dirty="0" sz="2800" spc="-15">
                <a:latin typeface="Times New Roman"/>
                <a:cs typeface="Times New Roman"/>
              </a:rPr>
              <a:t>transfer, </a:t>
            </a:r>
            <a:r>
              <a:rPr dirty="0" sz="2800" spc="-5">
                <a:latin typeface="Times New Roman"/>
                <a:cs typeface="Times New Roman"/>
              </a:rPr>
              <a:t>erosion and</a:t>
            </a:r>
            <a:r>
              <a:rPr dirty="0" sz="2800" spc="1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deposition.</a:t>
            </a:r>
            <a:endParaRPr sz="2800">
              <a:latin typeface="Times New Roman"/>
              <a:cs typeface="Times New Roman"/>
            </a:endParaRPr>
          </a:p>
          <a:p>
            <a:pPr lvl="2" marL="854710" marR="5080" indent="-457200">
              <a:lnSpc>
                <a:spcPct val="100000"/>
              </a:lnSpc>
              <a:spcBef>
                <a:spcPts val="2395"/>
              </a:spcBef>
              <a:buClr>
                <a:srgbClr val="FF0000"/>
              </a:buClr>
              <a:buFont typeface="Wingdings"/>
              <a:buChar char=""/>
              <a:tabLst>
                <a:tab pos="854710" algn="l"/>
                <a:tab pos="855344" algn="l"/>
                <a:tab pos="1798320" algn="l"/>
                <a:tab pos="2424430" algn="l"/>
                <a:tab pos="3351529" algn="l"/>
                <a:tab pos="3997325" algn="l"/>
                <a:tab pos="5413375" algn="l"/>
                <a:tab pos="6140450" algn="l"/>
                <a:tab pos="7698740" algn="l"/>
                <a:tab pos="9352280" algn="l"/>
                <a:tab pos="9922510" algn="l"/>
              </a:tabLst>
            </a:pPr>
            <a:r>
              <a:rPr dirty="0" sz="2800" spc="-5">
                <a:latin typeface="Times New Roman"/>
                <a:cs typeface="Times New Roman"/>
              </a:rPr>
              <a:t>They</a:t>
            </a:r>
            <a:r>
              <a:rPr dirty="0" sz="2800" spc="-5">
                <a:latin typeface="Times New Roman"/>
                <a:cs typeface="Times New Roman"/>
              </a:rPr>
              <a:t>	</a:t>
            </a:r>
            <a:r>
              <a:rPr dirty="0" sz="2800" spc="-15">
                <a:latin typeface="Times New Roman"/>
                <a:cs typeface="Times New Roman"/>
              </a:rPr>
              <a:t>ac</a:t>
            </a:r>
            <a:r>
              <a:rPr dirty="0" sz="2800" spc="-5">
                <a:latin typeface="Times New Roman"/>
                <a:cs typeface="Times New Roman"/>
              </a:rPr>
              <a:t>t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>
                <a:latin typeface="Times New Roman"/>
                <a:cs typeface="Times New Roman"/>
              </a:rPr>
              <a:t>upo</a:t>
            </a:r>
            <a:r>
              <a:rPr dirty="0" sz="2800" spc="-5">
                <a:latin typeface="Times New Roman"/>
                <a:cs typeface="Times New Roman"/>
              </a:rPr>
              <a:t>n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the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v</a:t>
            </a:r>
            <a:r>
              <a:rPr dirty="0" sz="2800">
                <a:latin typeface="Times New Roman"/>
                <a:cs typeface="Times New Roman"/>
              </a:rPr>
              <a:t>o</a:t>
            </a:r>
            <a:r>
              <a:rPr dirty="0" sz="2800" spc="-5">
                <a:latin typeface="Times New Roman"/>
                <a:cs typeface="Times New Roman"/>
              </a:rPr>
              <a:t>lcan</a:t>
            </a:r>
            <a:r>
              <a:rPr dirty="0" sz="2800" spc="-20">
                <a:latin typeface="Times New Roman"/>
                <a:cs typeface="Times New Roman"/>
              </a:rPr>
              <a:t>i</a:t>
            </a:r>
            <a:r>
              <a:rPr dirty="0" sz="2800" spc="-5">
                <a:latin typeface="Times New Roman"/>
                <a:cs typeface="Times New Roman"/>
              </a:rPr>
              <a:t>c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and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st</a:t>
            </a:r>
            <a:r>
              <a:rPr dirty="0" sz="2800">
                <a:latin typeface="Times New Roman"/>
                <a:cs typeface="Times New Roman"/>
              </a:rPr>
              <a:t>r</a:t>
            </a:r>
            <a:r>
              <a:rPr dirty="0" sz="2800" spc="-5">
                <a:latin typeface="Times New Roman"/>
                <a:cs typeface="Times New Roman"/>
              </a:rPr>
              <a:t>uct</a:t>
            </a:r>
            <a:r>
              <a:rPr dirty="0" sz="2800">
                <a:latin typeface="Times New Roman"/>
                <a:cs typeface="Times New Roman"/>
              </a:rPr>
              <a:t>u</a:t>
            </a:r>
            <a:r>
              <a:rPr dirty="0" sz="2800" spc="-5">
                <a:latin typeface="Times New Roman"/>
                <a:cs typeface="Times New Roman"/>
              </a:rPr>
              <a:t>ral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l</a:t>
            </a:r>
            <a:r>
              <a:rPr dirty="0" sz="2800" spc="-20">
                <a:latin typeface="Times New Roman"/>
                <a:cs typeface="Times New Roman"/>
              </a:rPr>
              <a:t>a</a:t>
            </a:r>
            <a:r>
              <a:rPr dirty="0" sz="2800" spc="-5">
                <a:latin typeface="Times New Roman"/>
                <a:cs typeface="Times New Roman"/>
              </a:rPr>
              <a:t>n</a:t>
            </a:r>
            <a:r>
              <a:rPr dirty="0" sz="2800">
                <a:latin typeface="Times New Roman"/>
                <a:cs typeface="Times New Roman"/>
              </a:rPr>
              <a:t>d</a:t>
            </a:r>
            <a:r>
              <a:rPr dirty="0" sz="2800" spc="-5">
                <a:latin typeface="Times New Roman"/>
                <a:cs typeface="Times New Roman"/>
              </a:rPr>
              <a:t>f</a:t>
            </a:r>
            <a:r>
              <a:rPr dirty="0" sz="2800">
                <a:latin typeface="Times New Roman"/>
                <a:cs typeface="Times New Roman"/>
              </a:rPr>
              <a:t>o</a:t>
            </a:r>
            <a:r>
              <a:rPr dirty="0" sz="2800" spc="-5">
                <a:latin typeface="Times New Roman"/>
                <a:cs typeface="Times New Roman"/>
              </a:rPr>
              <a:t>r</a:t>
            </a:r>
            <a:r>
              <a:rPr dirty="0" sz="2800" spc="-20">
                <a:latin typeface="Times New Roman"/>
                <a:cs typeface="Times New Roman"/>
              </a:rPr>
              <a:t>m</a:t>
            </a:r>
            <a:r>
              <a:rPr dirty="0" sz="2800" spc="-5">
                <a:latin typeface="Times New Roman"/>
                <a:cs typeface="Times New Roman"/>
              </a:rPr>
              <a:t>s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>
                <a:latin typeface="Times New Roman"/>
                <a:cs typeface="Times New Roman"/>
              </a:rPr>
              <a:t>b</a:t>
            </a:r>
            <a:r>
              <a:rPr dirty="0" sz="2800" spc="-5">
                <a:latin typeface="Times New Roman"/>
                <a:cs typeface="Times New Roman"/>
              </a:rPr>
              <a:t>y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 b="1">
                <a:latin typeface="Times New Roman"/>
                <a:cs typeface="Times New Roman"/>
              </a:rPr>
              <a:t>mo</a:t>
            </a:r>
            <a:r>
              <a:rPr dirty="0" sz="2800" b="1">
                <a:latin typeface="Times New Roman"/>
                <a:cs typeface="Times New Roman"/>
              </a:rPr>
              <a:t>d</a:t>
            </a:r>
            <a:r>
              <a:rPr dirty="0" sz="2800" spc="-5" b="1">
                <a:latin typeface="Times New Roman"/>
                <a:cs typeface="Times New Roman"/>
              </a:rPr>
              <a:t>if</a:t>
            </a:r>
            <a:r>
              <a:rPr dirty="0" sz="2800" spc="5" b="1">
                <a:latin typeface="Times New Roman"/>
                <a:cs typeface="Times New Roman"/>
              </a:rPr>
              <a:t>y</a:t>
            </a:r>
            <a:r>
              <a:rPr dirty="0" sz="2800" spc="-5" b="1">
                <a:latin typeface="Times New Roman"/>
                <a:cs typeface="Times New Roman"/>
              </a:rPr>
              <a:t>in</a:t>
            </a:r>
            <a:r>
              <a:rPr dirty="0" sz="2800" spc="10" b="1">
                <a:latin typeface="Times New Roman"/>
                <a:cs typeface="Times New Roman"/>
              </a:rPr>
              <a:t>g</a:t>
            </a:r>
            <a:r>
              <a:rPr dirty="0" sz="2800" spc="-5">
                <a:latin typeface="Times New Roman"/>
                <a:cs typeface="Times New Roman"/>
              </a:rPr>
              <a:t>,  </a:t>
            </a:r>
            <a:r>
              <a:rPr dirty="0" sz="2800" spc="-10" b="1">
                <a:latin typeface="Times New Roman"/>
                <a:cs typeface="Times New Roman"/>
              </a:rPr>
              <a:t>roughening </a:t>
            </a:r>
            <a:r>
              <a:rPr dirty="0" sz="2800" spc="-5">
                <a:latin typeface="Times New Roman"/>
                <a:cs typeface="Times New Roman"/>
              </a:rPr>
              <a:t>and </a:t>
            </a:r>
            <a:r>
              <a:rPr dirty="0" sz="2800" spc="-10" b="1">
                <a:latin typeface="Times New Roman"/>
                <a:cs typeface="Times New Roman"/>
              </a:rPr>
              <a:t>lowering </a:t>
            </a:r>
            <a:r>
              <a:rPr dirty="0" sz="2800" spc="-5" b="1">
                <a:latin typeface="Times New Roman"/>
                <a:cs typeface="Times New Roman"/>
              </a:rPr>
              <a:t>them</a:t>
            </a:r>
            <a:r>
              <a:rPr dirty="0" sz="2800" spc="65" b="1">
                <a:latin typeface="Times New Roman"/>
                <a:cs typeface="Times New Roman"/>
              </a:rPr>
              <a:t> </a:t>
            </a:r>
            <a:r>
              <a:rPr dirty="0" sz="2800" spc="-10" b="1">
                <a:latin typeface="Times New Roman"/>
                <a:cs typeface="Times New Roman"/>
              </a:rPr>
              <a:t>down</a:t>
            </a:r>
            <a:r>
              <a:rPr dirty="0" sz="2800" spc="-1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050">
              <a:latin typeface="Times New Roman"/>
              <a:cs typeface="Times New Roman"/>
            </a:endParaRPr>
          </a:p>
          <a:p>
            <a:pPr marL="397510" marR="431165">
              <a:lnSpc>
                <a:spcPts val="3300"/>
              </a:lnSpc>
            </a:pPr>
            <a:r>
              <a:rPr dirty="0" sz="2800" spc="-5" b="1" i="1">
                <a:latin typeface="Times New Roman"/>
                <a:cs typeface="Times New Roman"/>
              </a:rPr>
              <a:t>Note: </a:t>
            </a:r>
            <a:r>
              <a:rPr dirty="0" sz="2800" spc="-5">
                <a:latin typeface="Times New Roman"/>
                <a:cs typeface="Times New Roman"/>
              </a:rPr>
              <a:t>The landmass of </a:t>
            </a:r>
            <a:r>
              <a:rPr dirty="0" sz="2800">
                <a:latin typeface="Times New Roman"/>
                <a:cs typeface="Times New Roman"/>
              </a:rPr>
              <a:t>Ethiopia, </a:t>
            </a:r>
            <a:r>
              <a:rPr dirty="0" sz="2800" spc="-5">
                <a:latin typeface="Times New Roman"/>
                <a:cs typeface="Times New Roman"/>
              </a:rPr>
              <a:t>as elsewhere, is the result of the combined  </a:t>
            </a:r>
            <a:r>
              <a:rPr dirty="0" sz="2800" spc="-10">
                <a:latin typeface="Times New Roman"/>
                <a:cs typeface="Times New Roman"/>
              </a:rPr>
              <a:t>effect </a:t>
            </a:r>
            <a:r>
              <a:rPr dirty="0" sz="2800" spc="-5">
                <a:latin typeface="Times New Roman"/>
                <a:cs typeface="Times New Roman"/>
              </a:rPr>
              <a:t>of endogenic and exogenic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processes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2495" y="385063"/>
            <a:ext cx="11137265" cy="58610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 i="1">
                <a:solidFill>
                  <a:srgbClr val="006FC0"/>
                </a:solidFill>
                <a:latin typeface="Times New Roman"/>
                <a:cs typeface="Times New Roman"/>
              </a:rPr>
              <a:t>2.3. The </a:t>
            </a:r>
            <a:r>
              <a:rPr dirty="0" sz="2800" b="1" i="1">
                <a:solidFill>
                  <a:srgbClr val="006FC0"/>
                </a:solidFill>
                <a:latin typeface="Times New Roman"/>
                <a:cs typeface="Times New Roman"/>
              </a:rPr>
              <a:t>Geological </a:t>
            </a:r>
            <a:r>
              <a:rPr dirty="0" sz="2800" spc="-30" b="1" i="1">
                <a:solidFill>
                  <a:srgbClr val="006FC0"/>
                </a:solidFill>
                <a:latin typeface="Times New Roman"/>
                <a:cs typeface="Times New Roman"/>
              </a:rPr>
              <a:t>Time </a:t>
            </a:r>
            <a:r>
              <a:rPr dirty="0" sz="2800" b="1" i="1">
                <a:solidFill>
                  <a:srgbClr val="006FC0"/>
                </a:solidFill>
                <a:latin typeface="Times New Roman"/>
                <a:cs typeface="Times New Roman"/>
              </a:rPr>
              <a:t>Scale </a:t>
            </a:r>
            <a:r>
              <a:rPr dirty="0" sz="2800" spc="-5" b="1" i="1">
                <a:solidFill>
                  <a:srgbClr val="006FC0"/>
                </a:solidFill>
                <a:latin typeface="Times New Roman"/>
                <a:cs typeface="Times New Roman"/>
              </a:rPr>
              <a:t>and Age Dating</a:t>
            </a:r>
            <a:r>
              <a:rPr dirty="0" sz="2800" spc="-40" b="1" i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2800" spc="-30" b="1" i="1">
                <a:solidFill>
                  <a:srgbClr val="006FC0"/>
                </a:solidFill>
                <a:latin typeface="Times New Roman"/>
                <a:cs typeface="Times New Roman"/>
              </a:rPr>
              <a:t>Techniques</a:t>
            </a:r>
            <a:endParaRPr sz="28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2500"/>
              </a:spcBef>
              <a:buFont typeface="Wingdings"/>
              <a:buChar char=""/>
              <a:tabLst>
                <a:tab pos="469900" algn="l"/>
                <a:tab pos="470534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geological </a:t>
            </a:r>
            <a:r>
              <a:rPr dirty="0" sz="2800">
                <a:latin typeface="Times New Roman"/>
                <a:cs typeface="Times New Roman"/>
              </a:rPr>
              <a:t>history </a:t>
            </a:r>
            <a:r>
              <a:rPr dirty="0" sz="2800" spc="-5">
                <a:latin typeface="Times New Roman"/>
                <a:cs typeface="Times New Roman"/>
              </a:rPr>
              <a:t>is </a:t>
            </a:r>
            <a:r>
              <a:rPr dirty="0" sz="2800">
                <a:latin typeface="Times New Roman"/>
                <a:cs typeface="Times New Roman"/>
              </a:rPr>
              <a:t>divided </a:t>
            </a:r>
            <a:r>
              <a:rPr dirty="0" sz="2800" spc="-5">
                <a:latin typeface="Times New Roman"/>
                <a:cs typeface="Times New Roman"/>
              </a:rPr>
              <a:t>in to</a:t>
            </a:r>
            <a:r>
              <a:rPr dirty="0" sz="2800" spc="-8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Eras</a:t>
            </a:r>
            <a:endParaRPr sz="2800">
              <a:latin typeface="Times New Roman"/>
              <a:cs typeface="Times New Roman"/>
            </a:endParaRPr>
          </a:p>
          <a:p>
            <a:pPr lvl="1" marL="909319" indent="-457834">
              <a:lnSpc>
                <a:spcPct val="100000"/>
              </a:lnSpc>
              <a:spcBef>
                <a:spcPts val="2555"/>
              </a:spcBef>
              <a:buFont typeface="Wingdings"/>
              <a:buChar char=""/>
              <a:tabLst>
                <a:tab pos="909319" algn="l"/>
                <a:tab pos="909955" algn="l"/>
              </a:tabLst>
            </a:pPr>
            <a:r>
              <a:rPr dirty="0" sz="2800" spc="-5">
                <a:latin typeface="Times New Roman"/>
                <a:cs typeface="Times New Roman"/>
              </a:rPr>
              <a:t>Each Era is divided into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periods</a:t>
            </a:r>
            <a:endParaRPr sz="28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2555"/>
              </a:spcBef>
              <a:buFont typeface="Wingdings"/>
              <a:buChar char=""/>
              <a:tabLst>
                <a:tab pos="469900" algn="l"/>
                <a:tab pos="470534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Eras are given </a:t>
            </a:r>
            <a:r>
              <a:rPr dirty="0" sz="2800" spc="-10">
                <a:latin typeface="Times New Roman"/>
                <a:cs typeface="Times New Roman"/>
              </a:rPr>
              <a:t>names </a:t>
            </a:r>
            <a:r>
              <a:rPr dirty="0" sz="2800" spc="-5">
                <a:latin typeface="Times New Roman"/>
                <a:cs typeface="Times New Roman"/>
              </a:rPr>
              <a:t>that indicate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kind of life that existed in</a:t>
            </a:r>
            <a:r>
              <a:rPr dirty="0" sz="2800" spc="5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them.</a:t>
            </a:r>
            <a:endParaRPr sz="2800">
              <a:latin typeface="Times New Roman"/>
              <a:cs typeface="Times New Roman"/>
            </a:endParaRPr>
          </a:p>
          <a:p>
            <a:pPr lvl="1" marL="748030" indent="-457834">
              <a:lnSpc>
                <a:spcPct val="100000"/>
              </a:lnSpc>
              <a:spcBef>
                <a:spcPts val="2555"/>
              </a:spcBef>
              <a:buFont typeface="Wingdings"/>
              <a:buChar char=""/>
              <a:tabLst>
                <a:tab pos="748030" algn="l"/>
                <a:tab pos="748665" algn="l"/>
              </a:tabLst>
            </a:pP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Paleozoic Era (ancient life) is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age of</a:t>
            </a:r>
            <a:r>
              <a:rPr dirty="0" sz="2800" spc="-2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invertebrates,</a:t>
            </a:r>
            <a:endParaRPr sz="2800">
              <a:latin typeface="Times New Roman"/>
              <a:cs typeface="Times New Roman"/>
            </a:endParaRPr>
          </a:p>
          <a:p>
            <a:pPr lvl="1" marL="718185" indent="-457834">
              <a:lnSpc>
                <a:spcPct val="100000"/>
              </a:lnSpc>
              <a:spcBef>
                <a:spcPts val="2555"/>
              </a:spcBef>
              <a:buFont typeface="Wingdings"/>
              <a:buChar char=""/>
              <a:tabLst>
                <a:tab pos="718185" algn="l"/>
                <a:tab pos="718820" algn="l"/>
              </a:tabLst>
            </a:pP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Mesozoic Era </a:t>
            </a:r>
            <a:r>
              <a:rPr dirty="0" sz="2800">
                <a:latin typeface="Times New Roman"/>
                <a:cs typeface="Times New Roman"/>
              </a:rPr>
              <a:t>(the </a:t>
            </a:r>
            <a:r>
              <a:rPr dirty="0" sz="2800" spc="-5">
                <a:latin typeface="Times New Roman"/>
                <a:cs typeface="Times New Roman"/>
              </a:rPr>
              <a:t>middle life) is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age of</a:t>
            </a:r>
            <a:r>
              <a:rPr dirty="0" sz="2800" spc="-5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reptiles</a:t>
            </a:r>
            <a:endParaRPr sz="2800">
              <a:latin typeface="Times New Roman"/>
              <a:cs typeface="Times New Roman"/>
            </a:endParaRPr>
          </a:p>
          <a:p>
            <a:pPr lvl="1" marL="718185" indent="-457834">
              <a:lnSpc>
                <a:spcPct val="100000"/>
              </a:lnSpc>
              <a:spcBef>
                <a:spcPts val="2555"/>
              </a:spcBef>
              <a:buFont typeface="Wingdings"/>
              <a:buChar char=""/>
              <a:tabLst>
                <a:tab pos="718185" algn="l"/>
                <a:tab pos="718820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Cenozoic Era (recent </a:t>
            </a:r>
            <a:r>
              <a:rPr dirty="0" sz="2800">
                <a:latin typeface="Times New Roman"/>
                <a:cs typeface="Times New Roman"/>
              </a:rPr>
              <a:t>life) </a:t>
            </a:r>
            <a:r>
              <a:rPr dirty="0" sz="2800" spc="-5">
                <a:latin typeface="Times New Roman"/>
                <a:cs typeface="Times New Roman"/>
              </a:rPr>
              <a:t>is the age of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mammals.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300">
              <a:latin typeface="Times New Roman"/>
              <a:cs typeface="Times New Roman"/>
            </a:endParaRPr>
          </a:p>
          <a:p>
            <a:pPr marL="260985">
              <a:lnSpc>
                <a:spcPct val="100000"/>
              </a:lnSpc>
              <a:spcBef>
                <a:spcPts val="5"/>
              </a:spcBef>
            </a:pPr>
            <a:r>
              <a:rPr dirty="0" sz="2800" spc="-5" b="1" i="1">
                <a:latin typeface="Times New Roman"/>
                <a:cs typeface="Times New Roman"/>
              </a:rPr>
              <a:t>Focus: </a:t>
            </a:r>
            <a:r>
              <a:rPr dirty="0" sz="2800" spc="-5">
                <a:latin typeface="Times New Roman"/>
                <a:cs typeface="Times New Roman"/>
              </a:rPr>
              <a:t>Geological </a:t>
            </a:r>
            <a:r>
              <a:rPr dirty="0" sz="2800" spc="-10">
                <a:latin typeface="Times New Roman"/>
                <a:cs typeface="Times New Roman"/>
              </a:rPr>
              <a:t>time </a:t>
            </a:r>
            <a:r>
              <a:rPr dirty="0" sz="2800" spc="-5">
                <a:latin typeface="Times New Roman"/>
                <a:cs typeface="Times New Roman"/>
              </a:rPr>
              <a:t>is difficult to measure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 spc="-20">
                <a:latin typeface="Times New Roman"/>
                <a:cs typeface="Times New Roman"/>
              </a:rPr>
              <a:t>precisely.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5958" y="454913"/>
            <a:ext cx="11710035" cy="60363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Earth is believed to have been formed approximately 4.6 billion years</a:t>
            </a:r>
            <a:r>
              <a:rPr dirty="0" sz="2800" spc="7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ago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"/>
            </a:pPr>
            <a:endParaRPr sz="2850">
              <a:latin typeface="Times New Roman"/>
              <a:cs typeface="Times New Roman"/>
            </a:endParaRPr>
          </a:p>
          <a:p>
            <a:pPr marL="469900" marR="544830" indent="-457200">
              <a:lnSpc>
                <a:spcPts val="3300"/>
              </a:lnSpc>
              <a:spcBef>
                <a:spcPts val="5"/>
              </a:spcBef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earliest forms of life were </a:t>
            </a:r>
            <a:r>
              <a:rPr dirty="0" sz="2800">
                <a:latin typeface="Times New Roman"/>
                <a:cs typeface="Times New Roman"/>
              </a:rPr>
              <a:t>thought </a:t>
            </a:r>
            <a:r>
              <a:rPr dirty="0" sz="2800" spc="-5">
                <a:latin typeface="Times New Roman"/>
                <a:cs typeface="Times New Roman"/>
              </a:rPr>
              <a:t>to have originated approximately 3.5  </a:t>
            </a:r>
            <a:r>
              <a:rPr dirty="0" sz="2800">
                <a:latin typeface="Times New Roman"/>
                <a:cs typeface="Times New Roman"/>
              </a:rPr>
              <a:t>billion </a:t>
            </a:r>
            <a:r>
              <a:rPr dirty="0" sz="2800" spc="-5">
                <a:latin typeface="Times New Roman"/>
                <a:cs typeface="Times New Roman"/>
              </a:rPr>
              <a:t>years</a:t>
            </a:r>
            <a:r>
              <a:rPr dirty="0" sz="2800" spc="-3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ago.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"/>
            </a:pPr>
            <a:endParaRPr sz="2600">
              <a:latin typeface="Times New Roman"/>
              <a:cs typeface="Times New Roman"/>
            </a:endParaRPr>
          </a:p>
          <a:p>
            <a:pPr lvl="1" marL="595630" indent="-457834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595630" algn="l"/>
                <a:tab pos="596265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span of </a:t>
            </a:r>
            <a:r>
              <a:rPr dirty="0" sz="2800" spc="-10">
                <a:latin typeface="Times New Roman"/>
                <a:cs typeface="Times New Roman"/>
              </a:rPr>
              <a:t>time </a:t>
            </a:r>
            <a:r>
              <a:rPr dirty="0" sz="2800">
                <a:latin typeface="Times New Roman"/>
                <a:cs typeface="Times New Roman"/>
              </a:rPr>
              <a:t>before </a:t>
            </a:r>
            <a:r>
              <a:rPr dirty="0" sz="2800" spc="-5">
                <a:latin typeface="Times New Roman"/>
                <a:cs typeface="Times New Roman"/>
              </a:rPr>
              <a:t>life appeared </a:t>
            </a:r>
            <a:r>
              <a:rPr dirty="0" sz="2800" spc="-10">
                <a:latin typeface="Times New Roman"/>
                <a:cs typeface="Times New Roman"/>
              </a:rPr>
              <a:t>was </a:t>
            </a:r>
            <a:r>
              <a:rPr dirty="0" sz="2800" spc="-5">
                <a:latin typeface="Times New Roman"/>
                <a:cs typeface="Times New Roman"/>
              </a:rPr>
              <a:t>termed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Precambrian</a:t>
            </a:r>
            <a:r>
              <a:rPr dirty="0" sz="2800" spc="3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Era.</a:t>
            </a:r>
            <a:endParaRPr sz="28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Wingdings"/>
              <a:buChar char=""/>
            </a:pPr>
            <a:endParaRPr sz="2850">
              <a:latin typeface="Times New Roman"/>
              <a:cs typeface="Times New Roman"/>
            </a:endParaRPr>
          </a:p>
          <a:p>
            <a:pPr marL="469900" marR="120650" indent="-457200">
              <a:lnSpc>
                <a:spcPts val="3300"/>
              </a:lnSpc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dirty="0" sz="2800" spc="-105">
                <a:latin typeface="Times New Roman"/>
                <a:cs typeface="Times New Roman"/>
              </a:rPr>
              <a:t>To </a:t>
            </a:r>
            <a:r>
              <a:rPr dirty="0" sz="2800" spc="-5">
                <a:latin typeface="Times New Roman"/>
                <a:cs typeface="Times New Roman"/>
              </a:rPr>
              <a:t>describe the </a:t>
            </a:r>
            <a:r>
              <a:rPr dirty="0" sz="2800">
                <a:latin typeface="Times New Roman"/>
                <a:cs typeface="Times New Roman"/>
              </a:rPr>
              <a:t>geology </a:t>
            </a:r>
            <a:r>
              <a:rPr dirty="0" sz="2800" spc="-5">
                <a:latin typeface="Times New Roman"/>
                <a:cs typeface="Times New Roman"/>
              </a:rPr>
              <a:t>and </a:t>
            </a:r>
            <a:r>
              <a:rPr dirty="0" sz="2800">
                <a:latin typeface="Times New Roman"/>
                <a:cs typeface="Times New Roman"/>
              </a:rPr>
              <a:t>history </a:t>
            </a:r>
            <a:r>
              <a:rPr dirty="0" sz="2800" spc="-5">
                <a:latin typeface="Times New Roman"/>
                <a:cs typeface="Times New Roman"/>
              </a:rPr>
              <a:t>of life on Earth, scientists have developed 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geological </a:t>
            </a:r>
            <a:r>
              <a:rPr dirty="0" sz="2800" spc="-10">
                <a:latin typeface="Times New Roman"/>
                <a:cs typeface="Times New Roman"/>
              </a:rPr>
              <a:t>time</a:t>
            </a:r>
            <a:r>
              <a:rPr dirty="0" sz="2800" spc="-5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scale.</a:t>
            </a:r>
            <a:endParaRPr sz="2800">
              <a:latin typeface="Times New Roman"/>
              <a:cs typeface="Times New Roman"/>
            </a:endParaRPr>
          </a:p>
          <a:p>
            <a:pPr marL="595630" indent="-457834">
              <a:lnSpc>
                <a:spcPct val="100000"/>
              </a:lnSpc>
              <a:spcBef>
                <a:spcPts val="1835"/>
              </a:spcBef>
              <a:buFont typeface="Wingdings"/>
              <a:buChar char=""/>
              <a:tabLst>
                <a:tab pos="595630" algn="l"/>
                <a:tab pos="596265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geological time scale measures time on a scale </a:t>
            </a:r>
            <a:r>
              <a:rPr dirty="0" sz="2800">
                <a:latin typeface="Times New Roman"/>
                <a:cs typeface="Times New Roman"/>
              </a:rPr>
              <a:t>involving </a:t>
            </a:r>
            <a:r>
              <a:rPr dirty="0" sz="2800" spc="-5">
                <a:latin typeface="Times New Roman"/>
                <a:cs typeface="Times New Roman"/>
              </a:rPr>
              <a:t>four </a:t>
            </a:r>
            <a:r>
              <a:rPr dirty="0" sz="2800" spc="-10">
                <a:latin typeface="Times New Roman"/>
                <a:cs typeface="Times New Roman"/>
              </a:rPr>
              <a:t>main</a:t>
            </a:r>
            <a:r>
              <a:rPr dirty="0" sz="2800" spc="3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units:</a:t>
            </a:r>
            <a:endParaRPr sz="2800">
              <a:latin typeface="Times New Roman"/>
              <a:cs typeface="Times New Roman"/>
            </a:endParaRPr>
          </a:p>
          <a:p>
            <a:pPr marL="138430" marR="5080">
              <a:lnSpc>
                <a:spcPct val="150100"/>
              </a:lnSpc>
              <a:spcBef>
                <a:spcPts val="2470"/>
              </a:spcBef>
            </a:pPr>
            <a:r>
              <a:rPr dirty="0" sz="2800" spc="-5">
                <a:latin typeface="Times New Roman"/>
                <a:cs typeface="Times New Roman"/>
              </a:rPr>
              <a:t>1) An </a:t>
            </a:r>
            <a:r>
              <a:rPr dirty="0" sz="2800" spc="-5" i="1">
                <a:latin typeface="Times New Roman"/>
                <a:cs typeface="Times New Roman"/>
              </a:rPr>
              <a:t>epoch </a:t>
            </a:r>
            <a:r>
              <a:rPr dirty="0" sz="2800" spc="-5">
                <a:latin typeface="Times New Roman"/>
                <a:cs typeface="Times New Roman"/>
              </a:rPr>
              <a:t>is </a:t>
            </a:r>
            <a:r>
              <a:rPr dirty="0" sz="2800" spc="-10">
                <a:latin typeface="Times New Roman"/>
                <a:cs typeface="Times New Roman"/>
              </a:rPr>
              <a:t>the smallest </a:t>
            </a:r>
            <a:r>
              <a:rPr dirty="0" sz="2800" spc="-5">
                <a:latin typeface="Times New Roman"/>
                <a:cs typeface="Times New Roman"/>
              </a:rPr>
              <a:t>unit of </a:t>
            </a:r>
            <a:r>
              <a:rPr dirty="0" sz="2800" spc="-10">
                <a:latin typeface="Times New Roman"/>
                <a:cs typeface="Times New Roman"/>
              </a:rPr>
              <a:t>time </a:t>
            </a:r>
            <a:r>
              <a:rPr dirty="0" sz="2800" spc="-5">
                <a:latin typeface="Times New Roman"/>
                <a:cs typeface="Times New Roman"/>
              </a:rPr>
              <a:t>on the </a:t>
            </a:r>
            <a:r>
              <a:rPr dirty="0" sz="2800" spc="-10">
                <a:latin typeface="Times New Roman"/>
                <a:cs typeface="Times New Roman"/>
              </a:rPr>
              <a:t>scale </a:t>
            </a:r>
            <a:r>
              <a:rPr dirty="0" sz="2800" spc="-5">
                <a:latin typeface="Times New Roman"/>
                <a:cs typeface="Times New Roman"/>
              </a:rPr>
              <a:t>and encompasses a </a:t>
            </a:r>
            <a:r>
              <a:rPr dirty="0" sz="2800">
                <a:latin typeface="Times New Roman"/>
                <a:cs typeface="Times New Roman"/>
              </a:rPr>
              <a:t>period of  </a:t>
            </a:r>
            <a:r>
              <a:rPr dirty="0" sz="2800" spc="-5">
                <a:latin typeface="Times New Roman"/>
                <a:cs typeface="Times New Roman"/>
              </a:rPr>
              <a:t>millions </a:t>
            </a:r>
            <a:r>
              <a:rPr dirty="0" sz="2800">
                <a:latin typeface="Times New Roman"/>
                <a:cs typeface="Times New Roman"/>
              </a:rPr>
              <a:t>of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years.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429513"/>
            <a:ext cx="11781155" cy="48983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18820" indent="-386715">
              <a:lnSpc>
                <a:spcPct val="100000"/>
              </a:lnSpc>
              <a:spcBef>
                <a:spcPts val="95"/>
              </a:spcBef>
              <a:buAutoNum type="arabicParenR" startAt="2"/>
              <a:tabLst>
                <a:tab pos="719455" algn="l"/>
              </a:tabLst>
            </a:pPr>
            <a:r>
              <a:rPr dirty="0" sz="2800" spc="-15">
                <a:latin typeface="Times New Roman"/>
                <a:cs typeface="Times New Roman"/>
              </a:rPr>
              <a:t>Chronologically, </a:t>
            </a:r>
            <a:r>
              <a:rPr dirty="0" sz="2800" spc="-5">
                <a:latin typeface="Times New Roman"/>
                <a:cs typeface="Times New Roman"/>
              </a:rPr>
              <a:t>epochs are clumped together into </a:t>
            </a:r>
            <a:r>
              <a:rPr dirty="0" sz="2800" spc="-10">
                <a:latin typeface="Times New Roman"/>
                <a:cs typeface="Times New Roman"/>
              </a:rPr>
              <a:t>larger </a:t>
            </a:r>
            <a:r>
              <a:rPr dirty="0" sz="2800" spc="-5">
                <a:latin typeface="Times New Roman"/>
                <a:cs typeface="Times New Roman"/>
              </a:rPr>
              <a:t>units called</a:t>
            </a:r>
            <a:r>
              <a:rPr dirty="0" sz="2800" spc="70">
                <a:latin typeface="Times New Roman"/>
                <a:cs typeface="Times New Roman"/>
              </a:rPr>
              <a:t> </a:t>
            </a:r>
            <a:r>
              <a:rPr dirty="0" sz="2800" i="1">
                <a:latin typeface="Times New Roman"/>
                <a:cs typeface="Times New Roman"/>
              </a:rPr>
              <a:t>periods.</a:t>
            </a:r>
            <a:endParaRPr sz="2800">
              <a:latin typeface="Times New Roman"/>
              <a:cs typeface="Times New Roman"/>
            </a:endParaRPr>
          </a:p>
          <a:p>
            <a:pPr marL="718820" indent="-386715">
              <a:lnSpc>
                <a:spcPct val="100000"/>
              </a:lnSpc>
              <a:spcBef>
                <a:spcPts val="2455"/>
              </a:spcBef>
              <a:buAutoNum type="arabicParenR" startAt="2"/>
              <a:tabLst>
                <a:tab pos="719455" algn="l"/>
              </a:tabLst>
            </a:pPr>
            <a:r>
              <a:rPr dirty="0" sz="2800" spc="-5">
                <a:latin typeface="Times New Roman"/>
                <a:cs typeface="Times New Roman"/>
              </a:rPr>
              <a:t>Periods are combined to </a:t>
            </a:r>
            <a:r>
              <a:rPr dirty="0" sz="2800" spc="-10">
                <a:latin typeface="Times New Roman"/>
                <a:cs typeface="Times New Roman"/>
              </a:rPr>
              <a:t>make </a:t>
            </a:r>
            <a:r>
              <a:rPr dirty="0" sz="2800" spc="-5">
                <a:latin typeface="Times New Roman"/>
                <a:cs typeface="Times New Roman"/>
              </a:rPr>
              <a:t>subdivisions called</a:t>
            </a:r>
            <a:r>
              <a:rPr dirty="0" sz="2800" spc="20">
                <a:latin typeface="Times New Roman"/>
                <a:cs typeface="Times New Roman"/>
              </a:rPr>
              <a:t> </a:t>
            </a:r>
            <a:r>
              <a:rPr dirty="0" sz="2800" i="1">
                <a:latin typeface="Times New Roman"/>
                <a:cs typeface="Times New Roman"/>
              </a:rPr>
              <a:t>Eras</a:t>
            </a:r>
            <a:r>
              <a:rPr dirty="0" sz="2800" b="1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698500" indent="-366395">
              <a:lnSpc>
                <a:spcPct val="100000"/>
              </a:lnSpc>
              <a:spcBef>
                <a:spcPts val="1850"/>
              </a:spcBef>
              <a:buAutoNum type="arabicParenR" startAt="2"/>
              <a:tabLst>
                <a:tab pos="699135" algn="l"/>
              </a:tabLst>
            </a:pPr>
            <a:r>
              <a:rPr dirty="0" sz="2800" spc="-10">
                <a:latin typeface="Times New Roman"/>
                <a:cs typeface="Times New Roman"/>
              </a:rPr>
              <a:t>An </a:t>
            </a:r>
            <a:r>
              <a:rPr dirty="0" sz="2800" spc="-5" i="1">
                <a:latin typeface="Times New Roman"/>
                <a:cs typeface="Times New Roman"/>
              </a:rPr>
              <a:t>eon </a:t>
            </a:r>
            <a:r>
              <a:rPr dirty="0" sz="2800" spc="-5">
                <a:latin typeface="Times New Roman"/>
                <a:cs typeface="Times New Roman"/>
              </a:rPr>
              <a:t>is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10">
                <a:latin typeface="Times New Roman"/>
                <a:cs typeface="Times New Roman"/>
              </a:rPr>
              <a:t>largest </a:t>
            </a:r>
            <a:r>
              <a:rPr dirty="0" sz="2800">
                <a:latin typeface="Times New Roman"/>
                <a:cs typeface="Times New Roman"/>
              </a:rPr>
              <a:t>period of </a:t>
            </a:r>
            <a:r>
              <a:rPr dirty="0" sz="2800" spc="-5">
                <a:latin typeface="Times New Roman"/>
                <a:cs typeface="Times New Roman"/>
              </a:rPr>
              <a:t>geological</a:t>
            </a:r>
            <a:r>
              <a:rPr dirty="0" sz="2800" spc="-25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time.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100">
              <a:latin typeface="Times New Roman"/>
              <a:cs typeface="Times New Roman"/>
            </a:endParaRPr>
          </a:p>
          <a:p>
            <a:pPr marL="469900" marR="363220" indent="-457200">
              <a:lnSpc>
                <a:spcPts val="3300"/>
              </a:lnSpc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</a:t>
            </a:r>
            <a:r>
              <a:rPr dirty="0" sz="2800">
                <a:latin typeface="Times New Roman"/>
                <a:cs typeface="Times New Roman"/>
              </a:rPr>
              <a:t>division </a:t>
            </a:r>
            <a:r>
              <a:rPr dirty="0" sz="2800" spc="-5">
                <a:latin typeface="Times New Roman"/>
                <a:cs typeface="Times New Roman"/>
              </a:rPr>
              <a:t>of </a:t>
            </a:r>
            <a:r>
              <a:rPr dirty="0" sz="2800" spc="-10">
                <a:latin typeface="Times New Roman"/>
                <a:cs typeface="Times New Roman"/>
              </a:rPr>
              <a:t>time </a:t>
            </a:r>
            <a:r>
              <a:rPr dirty="0" sz="2800">
                <a:latin typeface="Times New Roman"/>
                <a:cs typeface="Times New Roman"/>
              </a:rPr>
              <a:t>units </a:t>
            </a:r>
            <a:r>
              <a:rPr dirty="0" sz="2800" spc="-5">
                <a:latin typeface="Times New Roman"/>
                <a:cs typeface="Times New Roman"/>
              </a:rPr>
              <a:t>in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geological </a:t>
            </a:r>
            <a:r>
              <a:rPr dirty="0" sz="2800" spc="-10">
                <a:latin typeface="Times New Roman"/>
                <a:cs typeface="Times New Roman"/>
              </a:rPr>
              <a:t>time </a:t>
            </a:r>
            <a:r>
              <a:rPr dirty="0" sz="2800" spc="-5">
                <a:latin typeface="Times New Roman"/>
                <a:cs typeface="Times New Roman"/>
              </a:rPr>
              <a:t>scale is usually based on the  occurrence of significant geological events (e.g. </a:t>
            </a:r>
            <a:r>
              <a:rPr dirty="0" sz="2800" spc="-10">
                <a:latin typeface="Times New Roman"/>
                <a:cs typeface="Times New Roman"/>
              </a:rPr>
              <a:t>mass</a:t>
            </a:r>
            <a:r>
              <a:rPr dirty="0" sz="2800" spc="-5">
                <a:latin typeface="Times New Roman"/>
                <a:cs typeface="Times New Roman"/>
              </a:rPr>
              <a:t> extinctions).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Wingdings"/>
              <a:buChar char=""/>
            </a:pPr>
            <a:endParaRPr sz="3100">
              <a:latin typeface="Times New Roman"/>
              <a:cs typeface="Times New Roman"/>
            </a:endParaRPr>
          </a:p>
          <a:p>
            <a:pPr lvl="1" marL="650875" marR="478155" indent="-457200">
              <a:lnSpc>
                <a:spcPts val="3300"/>
              </a:lnSpc>
              <a:spcBef>
                <a:spcPts val="2600"/>
              </a:spcBef>
              <a:buFont typeface="Wingdings"/>
              <a:buChar char=""/>
              <a:tabLst>
                <a:tab pos="650875" algn="l"/>
                <a:tab pos="651510" algn="l"/>
              </a:tabLst>
            </a:pP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geological </a:t>
            </a:r>
            <a:r>
              <a:rPr dirty="0" sz="2800" spc="-10">
                <a:latin typeface="Times New Roman"/>
                <a:cs typeface="Times New Roman"/>
              </a:rPr>
              <a:t>time </a:t>
            </a:r>
            <a:r>
              <a:rPr dirty="0" sz="2800" spc="-5">
                <a:latin typeface="Times New Roman"/>
                <a:cs typeface="Times New Roman"/>
              </a:rPr>
              <a:t>categories do </a:t>
            </a:r>
            <a:r>
              <a:rPr dirty="0" sz="2800">
                <a:latin typeface="Times New Roman"/>
                <a:cs typeface="Times New Roman"/>
              </a:rPr>
              <a:t>not </a:t>
            </a:r>
            <a:r>
              <a:rPr dirty="0" sz="2800" spc="-5">
                <a:latin typeface="Times New Roman"/>
                <a:cs typeface="Times New Roman"/>
              </a:rPr>
              <a:t>usually consist of a </a:t>
            </a:r>
            <a:r>
              <a:rPr dirty="0" sz="2800">
                <a:latin typeface="Times New Roman"/>
                <a:cs typeface="Times New Roman"/>
              </a:rPr>
              <a:t>uniform </a:t>
            </a:r>
            <a:r>
              <a:rPr dirty="0" sz="2800" spc="-5">
                <a:latin typeface="Times New Roman"/>
                <a:cs typeface="Times New Roman"/>
              </a:rPr>
              <a:t>length of  time.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6503" y="149012"/>
            <a:ext cx="3172460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295" b="1">
                <a:latin typeface="Times New Roman"/>
                <a:cs typeface="Times New Roman"/>
              </a:rPr>
              <a:t>Table</a:t>
            </a:r>
            <a:r>
              <a:rPr dirty="0" sz="1050" spc="150" b="1">
                <a:latin typeface="Times New Roman"/>
                <a:cs typeface="Times New Roman"/>
              </a:rPr>
              <a:t> </a:t>
            </a:r>
            <a:r>
              <a:rPr dirty="0" sz="1050" spc="229" b="1">
                <a:latin typeface="Times New Roman"/>
                <a:cs typeface="Times New Roman"/>
              </a:rPr>
              <a:t>2.1</a:t>
            </a:r>
            <a:r>
              <a:rPr dirty="0" sz="1050" spc="229">
                <a:latin typeface="Times New Roman"/>
                <a:cs typeface="Times New Roman"/>
              </a:rPr>
              <a:t>:</a:t>
            </a:r>
            <a:r>
              <a:rPr dirty="0" sz="1050" spc="150">
                <a:latin typeface="Times New Roman"/>
                <a:cs typeface="Times New Roman"/>
              </a:rPr>
              <a:t> </a:t>
            </a:r>
            <a:r>
              <a:rPr dirty="0" sz="1050" spc="315">
                <a:latin typeface="Times New Roman"/>
                <a:cs typeface="Times New Roman"/>
              </a:rPr>
              <a:t>The</a:t>
            </a:r>
            <a:r>
              <a:rPr dirty="0" sz="1050" spc="150">
                <a:latin typeface="Times New Roman"/>
                <a:cs typeface="Times New Roman"/>
              </a:rPr>
              <a:t> </a:t>
            </a:r>
            <a:r>
              <a:rPr dirty="0" sz="1050" spc="260">
                <a:latin typeface="Times New Roman"/>
                <a:cs typeface="Times New Roman"/>
              </a:rPr>
              <a:t>Geological</a:t>
            </a:r>
            <a:r>
              <a:rPr dirty="0" sz="1050" spc="150">
                <a:latin typeface="Times New Roman"/>
                <a:cs typeface="Times New Roman"/>
              </a:rPr>
              <a:t> </a:t>
            </a:r>
            <a:r>
              <a:rPr dirty="0" sz="1050" spc="270">
                <a:latin typeface="Times New Roman"/>
                <a:cs typeface="Times New Roman"/>
              </a:rPr>
              <a:t>time</a:t>
            </a:r>
            <a:r>
              <a:rPr dirty="0" sz="1050" spc="145">
                <a:latin typeface="Times New Roman"/>
                <a:cs typeface="Times New Roman"/>
              </a:rPr>
              <a:t> </a:t>
            </a:r>
            <a:r>
              <a:rPr dirty="0" sz="1050" spc="240">
                <a:latin typeface="Times New Roman"/>
                <a:cs typeface="Times New Roman"/>
              </a:rPr>
              <a:t>scale</a:t>
            </a:r>
            <a:endParaRPr sz="105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84044" y="461408"/>
          <a:ext cx="8180070" cy="59074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0575"/>
                <a:gridCol w="1165225"/>
                <a:gridCol w="2293620"/>
                <a:gridCol w="1106804"/>
                <a:gridCol w="2809875"/>
              </a:tblGrid>
              <a:tr h="259736">
                <a:tc>
                  <a:txBody>
                    <a:bodyPr/>
                    <a:lstStyle/>
                    <a:p>
                      <a:pPr marL="94615">
                        <a:lnSpc>
                          <a:spcPts val="1100"/>
                        </a:lnSpc>
                      </a:pPr>
                      <a:r>
                        <a:rPr dirty="0" sz="950" spc="305" b="1">
                          <a:latin typeface="Times New Roman"/>
                          <a:cs typeface="Times New Roman"/>
                        </a:rPr>
                        <a:t>Era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1100"/>
                        </a:lnSpc>
                      </a:pPr>
                      <a:r>
                        <a:rPr dirty="0" sz="950" spc="270" b="1">
                          <a:latin typeface="Times New Roman"/>
                          <a:cs typeface="Times New Roman"/>
                        </a:rPr>
                        <a:t>Period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ts val="1100"/>
                        </a:lnSpc>
                      </a:pPr>
                      <a:r>
                        <a:rPr dirty="0" sz="950" spc="305" b="1">
                          <a:latin typeface="Times New Roman"/>
                          <a:cs typeface="Times New Roman"/>
                        </a:rPr>
                        <a:t>Began</a:t>
                      </a:r>
                      <a:r>
                        <a:rPr dirty="0" sz="950" spc="-8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220" b="1">
                          <a:latin typeface="Times New Roman"/>
                          <a:cs typeface="Times New Roman"/>
                        </a:rPr>
                        <a:t>(in </a:t>
                      </a:r>
                      <a:r>
                        <a:rPr dirty="0" sz="950" spc="250" b="1">
                          <a:latin typeface="Times New Roman"/>
                          <a:cs typeface="Times New Roman"/>
                        </a:rPr>
                        <a:t>Million </a:t>
                      </a:r>
                      <a:r>
                        <a:rPr dirty="0" sz="950" spc="265" b="1">
                          <a:latin typeface="Times New Roman"/>
                          <a:cs typeface="Times New Roman"/>
                        </a:rPr>
                        <a:t>Years)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ts val="1100"/>
                        </a:lnSpc>
                      </a:pPr>
                      <a:r>
                        <a:rPr dirty="0" sz="950" spc="335" b="1">
                          <a:latin typeface="Times New Roman"/>
                          <a:cs typeface="Times New Roman"/>
                        </a:rPr>
                        <a:t>End</a:t>
                      </a:r>
                      <a:r>
                        <a:rPr dirty="0" sz="950" spc="1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280" b="1">
                          <a:latin typeface="Times New Roman"/>
                          <a:cs typeface="Times New Roman"/>
                        </a:rPr>
                        <a:t>(my)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30480">
                        <a:lnSpc>
                          <a:spcPts val="1100"/>
                        </a:lnSpc>
                      </a:pPr>
                      <a:r>
                        <a:rPr dirty="0" sz="950" spc="310" b="1">
                          <a:latin typeface="Times New Roman"/>
                          <a:cs typeface="Times New Roman"/>
                        </a:rPr>
                        <a:t>Major</a:t>
                      </a:r>
                      <a:r>
                        <a:rPr dirty="0" sz="950" spc="1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275" b="1">
                          <a:latin typeface="Times New Roman"/>
                          <a:cs typeface="Times New Roman"/>
                        </a:rPr>
                        <a:t>Events</a:t>
                      </a:r>
                      <a:r>
                        <a:rPr dirty="0" sz="950" spc="1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235" b="1">
                          <a:latin typeface="Times New Roman"/>
                          <a:cs typeface="Times New Roman"/>
                        </a:rPr>
                        <a:t>(million</a:t>
                      </a:r>
                      <a:r>
                        <a:rPr dirty="0" sz="950" spc="114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254" b="1">
                          <a:latin typeface="Times New Roman"/>
                          <a:cs typeface="Times New Roman"/>
                        </a:rPr>
                        <a:t>years</a:t>
                      </a:r>
                      <a:r>
                        <a:rPr dirty="0" sz="950" spc="1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285" b="1">
                          <a:latin typeface="Times New Roman"/>
                          <a:cs typeface="Times New Roman"/>
                        </a:rPr>
                        <a:t>ago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426455">
                <a:tc rowSpan="2">
                  <a:txBody>
                    <a:bodyPr/>
                    <a:lstStyle/>
                    <a:p>
                      <a:pPr marL="19558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500" spc="-265" b="1">
                          <a:latin typeface="Times New Roman"/>
                          <a:cs typeface="Times New Roman"/>
                        </a:rPr>
                        <a:t>Cenozoic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5090" vert="vert27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1085"/>
                        </a:lnSpc>
                      </a:pPr>
                      <a:r>
                        <a:rPr dirty="0" sz="950" spc="254">
                          <a:latin typeface="Times New Roman"/>
                          <a:cs typeface="Times New Roman"/>
                        </a:rPr>
                        <a:t>Quaternary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ts val="1085"/>
                        </a:lnSpc>
                      </a:pPr>
                      <a:r>
                        <a:rPr dirty="0" sz="950" spc="240">
                          <a:latin typeface="Times New Roman"/>
                          <a:cs typeface="Times New Roman"/>
                        </a:rPr>
                        <a:t>1.6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ts val="1085"/>
                        </a:lnSpc>
                      </a:pPr>
                      <a:r>
                        <a:rPr dirty="0" sz="950" spc="240">
                          <a:latin typeface="Times New Roman"/>
                          <a:cs typeface="Times New Roman"/>
                        </a:rPr>
                        <a:t>Present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 marR="30480">
                        <a:lnSpc>
                          <a:spcPts val="1085"/>
                        </a:lnSpc>
                      </a:pPr>
                      <a:r>
                        <a:rPr dirty="0" sz="950" spc="275">
                          <a:latin typeface="Times New Roman"/>
                          <a:cs typeface="Times New Roman"/>
                        </a:rPr>
                        <a:t>Major</a:t>
                      </a:r>
                      <a:r>
                        <a:rPr dirty="0" sz="950" spc="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215">
                          <a:latin typeface="Times New Roman"/>
                          <a:cs typeface="Times New Roman"/>
                        </a:rPr>
                        <a:t>glaciers</a:t>
                      </a:r>
                      <a:r>
                        <a:rPr dirty="0" sz="950" spc="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225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950" spc="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265">
                          <a:latin typeface="Times New Roman"/>
                          <a:cs typeface="Times New Roman"/>
                        </a:rPr>
                        <a:t>North</a:t>
                      </a:r>
                      <a:r>
                        <a:rPr dirty="0" sz="950" spc="1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275">
                          <a:latin typeface="Times New Roman"/>
                          <a:cs typeface="Times New Roman"/>
                        </a:rPr>
                        <a:t>America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92710" marR="3048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950" spc="275">
                          <a:latin typeface="Times New Roman"/>
                          <a:cs typeface="Times New Roman"/>
                        </a:rPr>
                        <a:t>and Europe</a:t>
                      </a:r>
                      <a:r>
                        <a:rPr dirty="0" sz="95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220">
                          <a:latin typeface="Times New Roman"/>
                          <a:cs typeface="Times New Roman"/>
                        </a:rPr>
                        <a:t>(1.5)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9553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85090" vert="vert27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1080"/>
                        </a:lnSpc>
                      </a:pPr>
                      <a:r>
                        <a:rPr dirty="0" sz="950" spc="225">
                          <a:latin typeface="Times New Roman"/>
                          <a:cs typeface="Times New Roman"/>
                        </a:rPr>
                        <a:t>Tertiary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ts val="1080"/>
                        </a:lnSpc>
                      </a:pPr>
                      <a:r>
                        <a:rPr dirty="0" sz="950" spc="285">
                          <a:latin typeface="Times New Roman"/>
                          <a:cs typeface="Times New Roman"/>
                        </a:rPr>
                        <a:t>70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ts val="1080"/>
                        </a:lnSpc>
                      </a:pPr>
                      <a:r>
                        <a:rPr dirty="0" sz="950" spc="240">
                          <a:latin typeface="Times New Roman"/>
                          <a:cs typeface="Times New Roman"/>
                        </a:rPr>
                        <a:t>1.6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 marR="30480">
                        <a:lnSpc>
                          <a:spcPts val="1080"/>
                        </a:lnSpc>
                      </a:pPr>
                      <a:r>
                        <a:rPr dirty="0" sz="950" spc="295">
                          <a:latin typeface="Times New Roman"/>
                          <a:cs typeface="Times New Roman"/>
                        </a:rPr>
                        <a:t>Rocky</a:t>
                      </a:r>
                      <a:r>
                        <a:rPr dirty="0" sz="95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270">
                          <a:latin typeface="Times New Roman"/>
                          <a:cs typeface="Times New Roman"/>
                        </a:rPr>
                        <a:t>Mountains </a:t>
                      </a:r>
                      <a:r>
                        <a:rPr dirty="0" sz="950" spc="215">
                          <a:latin typeface="Times New Roman"/>
                          <a:cs typeface="Times New Roman"/>
                        </a:rPr>
                        <a:t>(65), </a:t>
                      </a:r>
                      <a:r>
                        <a:rPr dirty="0" sz="950" spc="229">
                          <a:latin typeface="Times New Roman"/>
                          <a:cs typeface="Times New Roman"/>
                        </a:rPr>
                        <a:t>individual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92710" marR="3048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950" spc="235">
                          <a:latin typeface="Times New Roman"/>
                          <a:cs typeface="Times New Roman"/>
                        </a:rPr>
                        <a:t>continents take</a:t>
                      </a:r>
                      <a:r>
                        <a:rPr dirty="0" sz="95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240">
                          <a:latin typeface="Times New Roman"/>
                          <a:cs typeface="Times New Roman"/>
                        </a:rPr>
                        <a:t>shape.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38351">
                <a:tc rowSpan="3">
                  <a:txBody>
                    <a:bodyPr/>
                    <a:lstStyle/>
                    <a:p>
                      <a:pPr marL="30988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500" spc="-270" b="1">
                          <a:latin typeface="Times New Roman"/>
                          <a:cs typeface="Times New Roman"/>
                        </a:rPr>
                        <a:t>Mesozoic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5090" vert="vert27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1090"/>
                        </a:lnSpc>
                      </a:pPr>
                      <a:r>
                        <a:rPr dirty="0" sz="950" spc="250">
                          <a:latin typeface="Times New Roman"/>
                          <a:cs typeface="Times New Roman"/>
                        </a:rPr>
                        <a:t>Cretaceous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ts val="1090"/>
                        </a:lnSpc>
                      </a:pPr>
                      <a:r>
                        <a:rPr dirty="0" sz="950" spc="285">
                          <a:latin typeface="Times New Roman"/>
                          <a:cs typeface="Times New Roman"/>
                        </a:rPr>
                        <a:t>146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ts val="1090"/>
                        </a:lnSpc>
                      </a:pPr>
                      <a:r>
                        <a:rPr dirty="0" sz="950" spc="285">
                          <a:latin typeface="Times New Roman"/>
                          <a:cs typeface="Times New Roman"/>
                        </a:rPr>
                        <a:t>70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 marR="30480">
                        <a:lnSpc>
                          <a:spcPts val="1090"/>
                        </a:lnSpc>
                      </a:pPr>
                      <a:r>
                        <a:rPr dirty="0" sz="950" spc="254">
                          <a:latin typeface="Times New Roman"/>
                          <a:cs typeface="Times New Roman"/>
                        </a:rPr>
                        <a:t>Dinosaurs </a:t>
                      </a:r>
                      <a:r>
                        <a:rPr dirty="0" sz="950" spc="220">
                          <a:latin typeface="Times New Roman"/>
                          <a:cs typeface="Times New Roman"/>
                        </a:rPr>
                        <a:t>extinct </a:t>
                      </a:r>
                      <a:r>
                        <a:rPr dirty="0" sz="950" spc="215">
                          <a:latin typeface="Times New Roman"/>
                          <a:cs typeface="Times New Roman"/>
                        </a:rPr>
                        <a:t>(65),</a:t>
                      </a:r>
                      <a:r>
                        <a:rPr dirty="0" sz="95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250">
                          <a:latin typeface="Times New Roman"/>
                          <a:cs typeface="Times New Roman"/>
                        </a:rPr>
                        <a:t>western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ts val="1660"/>
                        </a:lnSpc>
                        <a:spcBef>
                          <a:spcPts val="140"/>
                        </a:spcBef>
                      </a:pPr>
                      <a:r>
                        <a:rPr dirty="0" sz="950" spc="210">
                          <a:latin typeface="Times New Roman"/>
                          <a:cs typeface="Times New Roman"/>
                        </a:rPr>
                        <a:t>interior</a:t>
                      </a:r>
                      <a:r>
                        <a:rPr dirty="0" sz="950" spc="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280">
                          <a:latin typeface="Times New Roman"/>
                          <a:cs typeface="Times New Roman"/>
                        </a:rPr>
                        <a:t>seaway</a:t>
                      </a:r>
                      <a:r>
                        <a:rPr dirty="0" sz="950" spc="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275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950" spc="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260">
                          <a:latin typeface="Times New Roman"/>
                          <a:cs typeface="Times New Roman"/>
                        </a:rPr>
                        <a:t>marine</a:t>
                      </a:r>
                      <a:r>
                        <a:rPr dirty="0" sz="950" spc="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210">
                          <a:latin typeface="Times New Roman"/>
                          <a:cs typeface="Times New Roman"/>
                        </a:rPr>
                        <a:t>reptiles  </a:t>
                      </a:r>
                      <a:r>
                        <a:rPr dirty="0" sz="950" spc="260">
                          <a:latin typeface="Times New Roman"/>
                          <a:cs typeface="Times New Roman"/>
                        </a:rPr>
                        <a:t>(144 </a:t>
                      </a:r>
                      <a:r>
                        <a:rPr dirty="0" sz="950" spc="285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dirty="0" sz="95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245">
                          <a:latin typeface="Times New Roman"/>
                          <a:cs typeface="Times New Roman"/>
                        </a:rPr>
                        <a:t>65)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9553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85090" vert="vert27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1080"/>
                        </a:lnSpc>
                      </a:pPr>
                      <a:r>
                        <a:rPr dirty="0" sz="950" spc="225">
                          <a:latin typeface="Times New Roman"/>
                          <a:cs typeface="Times New Roman"/>
                        </a:rPr>
                        <a:t>Jurassic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ts val="1080"/>
                        </a:lnSpc>
                      </a:pPr>
                      <a:r>
                        <a:rPr dirty="0" sz="950" spc="285">
                          <a:latin typeface="Times New Roman"/>
                          <a:cs typeface="Times New Roman"/>
                        </a:rPr>
                        <a:t>208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ts val="1080"/>
                        </a:lnSpc>
                      </a:pPr>
                      <a:r>
                        <a:rPr dirty="0" sz="950" spc="285">
                          <a:latin typeface="Times New Roman"/>
                          <a:cs typeface="Times New Roman"/>
                        </a:rPr>
                        <a:t>146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 marR="30480">
                        <a:lnSpc>
                          <a:spcPts val="1080"/>
                        </a:lnSpc>
                      </a:pPr>
                      <a:r>
                        <a:rPr dirty="0" sz="950" spc="270">
                          <a:latin typeface="Times New Roman"/>
                          <a:cs typeface="Times New Roman"/>
                        </a:rPr>
                        <a:t>Pangaea</a:t>
                      </a:r>
                      <a:r>
                        <a:rPr dirty="0" sz="950" spc="1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250">
                          <a:latin typeface="Times New Roman"/>
                          <a:cs typeface="Times New Roman"/>
                        </a:rPr>
                        <a:t>(one</a:t>
                      </a:r>
                      <a:r>
                        <a:rPr dirty="0" sz="950" spc="1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245">
                          <a:latin typeface="Times New Roman"/>
                          <a:cs typeface="Times New Roman"/>
                        </a:rPr>
                        <a:t>land</a:t>
                      </a:r>
                      <a:r>
                        <a:rPr dirty="0" sz="950" spc="1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260">
                          <a:latin typeface="Times New Roman"/>
                          <a:cs typeface="Times New Roman"/>
                        </a:rPr>
                        <a:t>mass)</a:t>
                      </a:r>
                      <a:r>
                        <a:rPr dirty="0" sz="950" spc="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240">
                          <a:latin typeface="Times New Roman"/>
                          <a:cs typeface="Times New Roman"/>
                        </a:rPr>
                        <a:t>begins</a:t>
                      </a:r>
                      <a:r>
                        <a:rPr dirty="0" sz="950" spc="1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225">
                          <a:latin typeface="Times New Roman"/>
                          <a:cs typeface="Times New Roman"/>
                        </a:rPr>
                        <a:t>to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92710" marR="3048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950" spc="254">
                          <a:latin typeface="Times New Roman"/>
                          <a:cs typeface="Times New Roman"/>
                        </a:rPr>
                        <a:t>break </a:t>
                      </a:r>
                      <a:r>
                        <a:rPr dirty="0" sz="950" spc="285">
                          <a:latin typeface="Times New Roman"/>
                          <a:cs typeface="Times New Roman"/>
                        </a:rPr>
                        <a:t>up</a:t>
                      </a:r>
                      <a:r>
                        <a:rPr dirty="0" sz="95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245">
                          <a:latin typeface="Times New Roman"/>
                          <a:cs typeface="Times New Roman"/>
                        </a:rPr>
                        <a:t>(200)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971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85090" vert="vert27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1080"/>
                        </a:lnSpc>
                      </a:pPr>
                      <a:r>
                        <a:rPr dirty="0" sz="950" spc="225">
                          <a:latin typeface="Times New Roman"/>
                          <a:cs typeface="Times New Roman"/>
                        </a:rPr>
                        <a:t>Triassic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ts val="1080"/>
                        </a:lnSpc>
                      </a:pPr>
                      <a:r>
                        <a:rPr dirty="0" sz="950" spc="285">
                          <a:latin typeface="Times New Roman"/>
                          <a:cs typeface="Times New Roman"/>
                        </a:rPr>
                        <a:t>225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ts val="1080"/>
                        </a:lnSpc>
                      </a:pPr>
                      <a:r>
                        <a:rPr dirty="0" sz="950" spc="285">
                          <a:latin typeface="Times New Roman"/>
                          <a:cs typeface="Times New Roman"/>
                        </a:rPr>
                        <a:t>208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 marR="30480">
                        <a:lnSpc>
                          <a:spcPts val="1080"/>
                        </a:lnSpc>
                      </a:pPr>
                      <a:r>
                        <a:rPr dirty="0" sz="950" spc="204">
                          <a:latin typeface="Times New Roman"/>
                          <a:cs typeface="Times New Roman"/>
                        </a:rPr>
                        <a:t>First </a:t>
                      </a:r>
                      <a:r>
                        <a:rPr dirty="0" sz="950" spc="310">
                          <a:latin typeface="Times New Roman"/>
                          <a:cs typeface="Times New Roman"/>
                        </a:rPr>
                        <a:t>mammals </a:t>
                      </a:r>
                      <a:r>
                        <a:rPr dirty="0" sz="950" spc="275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9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240">
                          <a:latin typeface="Times New Roman"/>
                          <a:cs typeface="Times New Roman"/>
                        </a:rPr>
                        <a:t>dinosaurs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3096">
                <a:tc rowSpan="7">
                  <a:txBody>
                    <a:bodyPr/>
                    <a:lstStyle/>
                    <a:p>
                      <a:pPr marL="76835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500" spc="-245" b="1">
                          <a:latin typeface="Times New Roman"/>
                          <a:cs typeface="Times New Roman"/>
                        </a:rPr>
                        <a:t>Paleozoic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5090" vert="vert27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1080"/>
                        </a:lnSpc>
                      </a:pPr>
                      <a:r>
                        <a:rPr dirty="0" sz="950" spc="270">
                          <a:latin typeface="Times New Roman"/>
                          <a:cs typeface="Times New Roman"/>
                        </a:rPr>
                        <a:t>Permian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ts val="1080"/>
                        </a:lnSpc>
                      </a:pPr>
                      <a:r>
                        <a:rPr dirty="0" sz="950" spc="285">
                          <a:latin typeface="Times New Roman"/>
                          <a:cs typeface="Times New Roman"/>
                        </a:rPr>
                        <a:t>290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ts val="1080"/>
                        </a:lnSpc>
                      </a:pPr>
                      <a:r>
                        <a:rPr dirty="0" sz="950" spc="285">
                          <a:latin typeface="Times New Roman"/>
                          <a:cs typeface="Times New Roman"/>
                        </a:rPr>
                        <a:t>225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 marR="30480">
                        <a:lnSpc>
                          <a:spcPts val="1080"/>
                        </a:lnSpc>
                      </a:pPr>
                      <a:r>
                        <a:rPr dirty="0" sz="950" spc="235">
                          <a:latin typeface="Times New Roman"/>
                          <a:cs typeface="Times New Roman"/>
                        </a:rPr>
                        <a:t>Greatest</a:t>
                      </a:r>
                      <a:r>
                        <a:rPr dirty="0" sz="950" spc="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225">
                          <a:latin typeface="Times New Roman"/>
                          <a:cs typeface="Times New Roman"/>
                        </a:rPr>
                        <a:t>extinction</a:t>
                      </a:r>
                      <a:r>
                        <a:rPr dirty="0" sz="950" spc="1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285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dirty="0" sz="950" spc="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240">
                          <a:latin typeface="Times New Roman"/>
                          <a:cs typeface="Times New Roman"/>
                        </a:rPr>
                        <a:t>Earth</a:t>
                      </a:r>
                      <a:r>
                        <a:rPr dirty="0" sz="950" spc="1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245">
                          <a:latin typeface="Times New Roman"/>
                          <a:cs typeface="Times New Roman"/>
                        </a:rPr>
                        <a:t>(245)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7787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85090" vert="vert27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1080"/>
                        </a:lnSpc>
                      </a:pPr>
                      <a:r>
                        <a:rPr dirty="0" sz="950" spc="250">
                          <a:latin typeface="Times New Roman"/>
                          <a:cs typeface="Times New Roman"/>
                        </a:rPr>
                        <a:t>Pennsylvani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9461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950" spc="270">
                          <a:latin typeface="Times New Roman"/>
                          <a:cs typeface="Times New Roman"/>
                        </a:rPr>
                        <a:t>an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ts val="1080"/>
                        </a:lnSpc>
                      </a:pPr>
                      <a:r>
                        <a:rPr dirty="0" sz="950" spc="285">
                          <a:latin typeface="Times New Roman"/>
                          <a:cs typeface="Times New Roman"/>
                        </a:rPr>
                        <a:t>322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ts val="1080"/>
                        </a:lnSpc>
                      </a:pPr>
                      <a:r>
                        <a:rPr dirty="0" sz="950" spc="285">
                          <a:latin typeface="Times New Roman"/>
                          <a:cs typeface="Times New Roman"/>
                        </a:rPr>
                        <a:t>290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 marR="30480">
                        <a:lnSpc>
                          <a:spcPts val="1080"/>
                        </a:lnSpc>
                      </a:pPr>
                      <a:r>
                        <a:rPr dirty="0" sz="950" spc="204">
                          <a:latin typeface="Times New Roman"/>
                          <a:cs typeface="Times New Roman"/>
                        </a:rPr>
                        <a:t>First</a:t>
                      </a:r>
                      <a:r>
                        <a:rPr dirty="0" sz="950" spc="1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204">
                          <a:latin typeface="Times New Roman"/>
                          <a:cs typeface="Times New Roman"/>
                        </a:rPr>
                        <a:t>reptiles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6233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85090" vert="vert27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1080"/>
                        </a:lnSpc>
                      </a:pPr>
                      <a:r>
                        <a:rPr dirty="0" sz="950" spc="235">
                          <a:latin typeface="Times New Roman"/>
                          <a:cs typeface="Times New Roman"/>
                        </a:rPr>
                        <a:t>Mississippia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9461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950">
                          <a:latin typeface="Times New Roman"/>
                          <a:cs typeface="Times New Roman"/>
                        </a:rPr>
                        <a:t>n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ts val="1080"/>
                        </a:lnSpc>
                      </a:pPr>
                      <a:r>
                        <a:rPr dirty="0" sz="950" spc="285">
                          <a:latin typeface="Times New Roman"/>
                          <a:cs typeface="Times New Roman"/>
                        </a:rPr>
                        <a:t>362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ts val="1080"/>
                        </a:lnSpc>
                      </a:pPr>
                      <a:r>
                        <a:rPr dirty="0" sz="950" spc="285">
                          <a:latin typeface="Times New Roman"/>
                          <a:cs typeface="Times New Roman"/>
                        </a:rPr>
                        <a:t>322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 marR="30480">
                        <a:lnSpc>
                          <a:spcPts val="1080"/>
                        </a:lnSpc>
                      </a:pPr>
                      <a:r>
                        <a:rPr dirty="0" sz="950" spc="254">
                          <a:latin typeface="Times New Roman"/>
                          <a:cs typeface="Times New Roman"/>
                        </a:rPr>
                        <a:t>Coal-forming</a:t>
                      </a:r>
                      <a:r>
                        <a:rPr dirty="0" sz="950" spc="1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215">
                          <a:latin typeface="Times New Roman"/>
                          <a:cs typeface="Times New Roman"/>
                        </a:rPr>
                        <a:t>forests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6233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85090" vert="vert27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1080"/>
                        </a:lnSpc>
                      </a:pPr>
                      <a:r>
                        <a:rPr dirty="0" sz="950" spc="275">
                          <a:latin typeface="Times New Roman"/>
                          <a:cs typeface="Times New Roman"/>
                        </a:rPr>
                        <a:t>Devonian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ts val="1080"/>
                        </a:lnSpc>
                      </a:pPr>
                      <a:r>
                        <a:rPr dirty="0" sz="950" spc="285">
                          <a:latin typeface="Times New Roman"/>
                          <a:cs typeface="Times New Roman"/>
                        </a:rPr>
                        <a:t>408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ts val="1080"/>
                        </a:lnSpc>
                      </a:pPr>
                      <a:r>
                        <a:rPr dirty="0" sz="950" spc="285">
                          <a:latin typeface="Times New Roman"/>
                          <a:cs typeface="Times New Roman"/>
                        </a:rPr>
                        <a:t>362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 marR="30480">
                        <a:lnSpc>
                          <a:spcPts val="1080"/>
                        </a:lnSpc>
                      </a:pPr>
                      <a:r>
                        <a:rPr dirty="0" sz="950" spc="204">
                          <a:latin typeface="Times New Roman"/>
                          <a:cs typeface="Times New Roman"/>
                        </a:rPr>
                        <a:t>First</a:t>
                      </a:r>
                      <a:r>
                        <a:rPr dirty="0" sz="950" spc="1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245">
                          <a:latin typeface="Times New Roman"/>
                          <a:cs typeface="Times New Roman"/>
                        </a:rPr>
                        <a:t>land</a:t>
                      </a:r>
                      <a:r>
                        <a:rPr dirty="0" sz="950" spc="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250">
                          <a:latin typeface="Times New Roman"/>
                          <a:cs typeface="Times New Roman"/>
                        </a:rPr>
                        <a:t>animals</a:t>
                      </a:r>
                      <a:r>
                        <a:rPr dirty="0" sz="950" spc="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27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z="950" spc="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180">
                          <a:latin typeface="Times New Roman"/>
                          <a:cs typeface="Times New Roman"/>
                        </a:rPr>
                        <a:t>first</a:t>
                      </a:r>
                      <a:r>
                        <a:rPr dirty="0" sz="950" spc="1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215">
                          <a:latin typeface="Times New Roman"/>
                          <a:cs typeface="Times New Roman"/>
                        </a:rPr>
                        <a:t>forests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92710" marR="3048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950" spc="245">
                          <a:latin typeface="Times New Roman"/>
                          <a:cs typeface="Times New Roman"/>
                        </a:rPr>
                        <a:t>(408)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0048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85090" vert="vert27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1090"/>
                        </a:lnSpc>
                      </a:pPr>
                      <a:r>
                        <a:rPr dirty="0" sz="950" spc="225">
                          <a:latin typeface="Times New Roman"/>
                          <a:cs typeface="Times New Roman"/>
                        </a:rPr>
                        <a:t>Silurian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ts val="1090"/>
                        </a:lnSpc>
                      </a:pPr>
                      <a:r>
                        <a:rPr dirty="0" sz="950" spc="285">
                          <a:latin typeface="Times New Roman"/>
                          <a:cs typeface="Times New Roman"/>
                        </a:rPr>
                        <a:t>439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ts val="1090"/>
                        </a:lnSpc>
                      </a:pPr>
                      <a:r>
                        <a:rPr dirty="0" sz="950" spc="285">
                          <a:latin typeface="Times New Roman"/>
                          <a:cs typeface="Times New Roman"/>
                        </a:rPr>
                        <a:t>408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 marR="30480">
                        <a:lnSpc>
                          <a:spcPts val="1090"/>
                        </a:lnSpc>
                      </a:pPr>
                      <a:r>
                        <a:rPr dirty="0" sz="950" spc="240">
                          <a:latin typeface="Times New Roman"/>
                          <a:cs typeface="Times New Roman"/>
                        </a:rPr>
                        <a:t>Life </a:t>
                      </a:r>
                      <a:r>
                        <a:rPr dirty="0" sz="950" spc="245">
                          <a:latin typeface="Times New Roman"/>
                          <a:cs typeface="Times New Roman"/>
                        </a:rPr>
                        <a:t>invades</a:t>
                      </a:r>
                      <a:r>
                        <a:rPr dirty="0" sz="95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245">
                          <a:latin typeface="Times New Roman"/>
                          <a:cs typeface="Times New Roman"/>
                        </a:rPr>
                        <a:t>land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971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85090" vert="vert27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1090"/>
                        </a:lnSpc>
                      </a:pPr>
                      <a:r>
                        <a:rPr dirty="0" sz="950" spc="254">
                          <a:latin typeface="Times New Roman"/>
                          <a:cs typeface="Times New Roman"/>
                        </a:rPr>
                        <a:t>Ordovician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ts val="1090"/>
                        </a:lnSpc>
                      </a:pPr>
                      <a:r>
                        <a:rPr dirty="0" sz="950" spc="285">
                          <a:latin typeface="Times New Roman"/>
                          <a:cs typeface="Times New Roman"/>
                        </a:rPr>
                        <a:t>510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ts val="1090"/>
                        </a:lnSpc>
                      </a:pPr>
                      <a:r>
                        <a:rPr dirty="0" sz="950" spc="285">
                          <a:latin typeface="Times New Roman"/>
                          <a:cs typeface="Times New Roman"/>
                        </a:rPr>
                        <a:t>439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 marR="30480">
                        <a:lnSpc>
                          <a:spcPts val="1090"/>
                        </a:lnSpc>
                      </a:pPr>
                      <a:r>
                        <a:rPr dirty="0" sz="950" spc="204">
                          <a:latin typeface="Times New Roman"/>
                          <a:cs typeface="Times New Roman"/>
                        </a:rPr>
                        <a:t>First </a:t>
                      </a:r>
                      <a:r>
                        <a:rPr dirty="0" sz="950" spc="210">
                          <a:latin typeface="Times New Roman"/>
                          <a:cs typeface="Times New Roman"/>
                        </a:rPr>
                        <a:t>fish</a:t>
                      </a:r>
                      <a:r>
                        <a:rPr dirty="0" sz="950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254">
                          <a:latin typeface="Times New Roman"/>
                          <a:cs typeface="Times New Roman"/>
                        </a:rPr>
                        <a:t>appeared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756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85090" vert="vert27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1090"/>
                        </a:lnSpc>
                      </a:pPr>
                      <a:r>
                        <a:rPr dirty="0" sz="950" spc="275">
                          <a:latin typeface="Times New Roman"/>
                          <a:cs typeface="Times New Roman"/>
                        </a:rPr>
                        <a:t>Cambria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ts val="1090"/>
                        </a:lnSpc>
                      </a:pPr>
                      <a:r>
                        <a:rPr dirty="0" sz="950" spc="285">
                          <a:latin typeface="Times New Roman"/>
                          <a:cs typeface="Times New Roman"/>
                        </a:rPr>
                        <a:t>600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ts val="1090"/>
                        </a:lnSpc>
                      </a:pPr>
                      <a:r>
                        <a:rPr dirty="0" sz="950" spc="285">
                          <a:latin typeface="Times New Roman"/>
                          <a:cs typeface="Times New Roman"/>
                        </a:rPr>
                        <a:t>510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 marR="30480">
                        <a:lnSpc>
                          <a:spcPts val="1090"/>
                        </a:lnSpc>
                      </a:pPr>
                      <a:r>
                        <a:rPr dirty="0" sz="950" spc="250">
                          <a:latin typeface="Times New Roman"/>
                          <a:cs typeface="Times New Roman"/>
                        </a:rPr>
                        <a:t>Great </a:t>
                      </a:r>
                      <a:r>
                        <a:rPr dirty="0" sz="950" spc="220">
                          <a:latin typeface="Times New Roman"/>
                          <a:cs typeface="Times New Roman"/>
                        </a:rPr>
                        <a:t>diversity </a:t>
                      </a:r>
                      <a:r>
                        <a:rPr dirty="0" sz="950" spc="24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95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260">
                          <a:latin typeface="Times New Roman"/>
                          <a:cs typeface="Times New Roman"/>
                        </a:rPr>
                        <a:t>marine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92710" marR="3048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950" spc="225">
                          <a:latin typeface="Times New Roman"/>
                          <a:cs typeface="Times New Roman"/>
                        </a:rPr>
                        <a:t>invertebrates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9671">
                <a:tc rowSpan="2"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500" spc="-280" b="1">
                          <a:latin typeface="Times New Roman"/>
                          <a:cs typeface="Times New Roman"/>
                        </a:rPr>
                        <a:t>Precambrian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5090" vert="vert27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1080"/>
                        </a:lnSpc>
                      </a:pPr>
                      <a:r>
                        <a:rPr dirty="0" sz="950" spc="235">
                          <a:latin typeface="Times New Roman"/>
                          <a:cs typeface="Times New Roman"/>
                        </a:rPr>
                        <a:t>Proterozoic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ts val="1080"/>
                        </a:lnSpc>
                      </a:pPr>
                      <a:r>
                        <a:rPr dirty="0" sz="950" spc="254">
                          <a:latin typeface="Times New Roman"/>
                          <a:cs typeface="Times New Roman"/>
                        </a:rPr>
                        <a:t>2,500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ts val="1080"/>
                        </a:lnSpc>
                      </a:pPr>
                      <a:r>
                        <a:rPr dirty="0" sz="950" spc="285">
                          <a:latin typeface="Times New Roman"/>
                          <a:cs typeface="Times New Roman"/>
                        </a:rPr>
                        <a:t>600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 marR="30480">
                        <a:lnSpc>
                          <a:spcPts val="1080"/>
                        </a:lnSpc>
                      </a:pPr>
                      <a:r>
                        <a:rPr dirty="0" sz="950" spc="275">
                          <a:latin typeface="Times New Roman"/>
                          <a:cs typeface="Times New Roman"/>
                        </a:rPr>
                        <a:t>Marine </a:t>
                      </a:r>
                      <a:r>
                        <a:rPr dirty="0" sz="950" spc="200">
                          <a:latin typeface="Times New Roman"/>
                          <a:cs typeface="Times New Roman"/>
                        </a:rPr>
                        <a:t>fossil </a:t>
                      </a:r>
                      <a:r>
                        <a:rPr dirty="0" sz="950" spc="225">
                          <a:latin typeface="Times New Roman"/>
                          <a:cs typeface="Times New Roman"/>
                        </a:rPr>
                        <a:t>invertebrates</a:t>
                      </a:r>
                      <a:r>
                        <a:rPr dirty="0" sz="9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245">
                          <a:latin typeface="Times New Roman"/>
                          <a:cs typeface="Times New Roman"/>
                        </a:rPr>
                        <a:t>(600)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3828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85090" vert="vert27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1080"/>
                        </a:lnSpc>
                      </a:pPr>
                      <a:r>
                        <a:rPr dirty="0" sz="950" spc="275">
                          <a:latin typeface="Times New Roman"/>
                          <a:cs typeface="Times New Roman"/>
                        </a:rPr>
                        <a:t>Archean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ts val="1080"/>
                        </a:lnSpc>
                      </a:pPr>
                      <a:r>
                        <a:rPr dirty="0" sz="950" spc="254">
                          <a:latin typeface="Times New Roman"/>
                          <a:cs typeface="Times New Roman"/>
                        </a:rPr>
                        <a:t>4,500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ts val="1080"/>
                        </a:lnSpc>
                      </a:pPr>
                      <a:r>
                        <a:rPr dirty="0" sz="950" spc="254">
                          <a:latin typeface="Times New Roman"/>
                          <a:cs typeface="Times New Roman"/>
                        </a:rPr>
                        <a:t>2,500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 marR="30480">
                        <a:lnSpc>
                          <a:spcPts val="1080"/>
                        </a:lnSpc>
                      </a:pPr>
                      <a:r>
                        <a:rPr dirty="0" sz="950" spc="215">
                          <a:latin typeface="Times New Roman"/>
                          <a:cs typeface="Times New Roman"/>
                        </a:rPr>
                        <a:t>Earliest </a:t>
                      </a:r>
                      <a:r>
                        <a:rPr dirty="0" sz="950" spc="204">
                          <a:latin typeface="Times New Roman"/>
                          <a:cs typeface="Times New Roman"/>
                        </a:rPr>
                        <a:t>fossils </a:t>
                      </a:r>
                      <a:r>
                        <a:rPr dirty="0" sz="950" spc="245">
                          <a:latin typeface="Times New Roman"/>
                          <a:cs typeface="Times New Roman"/>
                        </a:rPr>
                        <a:t>recorded</a:t>
                      </a:r>
                      <a:r>
                        <a:rPr dirty="0" sz="95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225">
                          <a:latin typeface="Times New Roman"/>
                          <a:cs typeface="Times New Roman"/>
                        </a:rPr>
                        <a:t>(3,500),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92710" marR="3048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950" spc="204">
                          <a:latin typeface="Times New Roman"/>
                          <a:cs typeface="Times New Roman"/>
                        </a:rPr>
                        <a:t>earliest </a:t>
                      </a:r>
                      <a:r>
                        <a:rPr dirty="0" sz="950" spc="254">
                          <a:latin typeface="Times New Roman"/>
                          <a:cs typeface="Times New Roman"/>
                        </a:rPr>
                        <a:t>rock </a:t>
                      </a:r>
                      <a:r>
                        <a:rPr dirty="0" sz="950" spc="245">
                          <a:latin typeface="Times New Roman"/>
                          <a:cs typeface="Times New Roman"/>
                        </a:rPr>
                        <a:t>formation</a:t>
                      </a:r>
                      <a:r>
                        <a:rPr dirty="0" sz="95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spc="235">
                          <a:latin typeface="Times New Roman"/>
                          <a:cs typeface="Times New Roman"/>
                        </a:rPr>
                        <a:t>(4,000)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1808" y="290829"/>
            <a:ext cx="11661140" cy="57416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dirty="0" sz="2800" spc="-5" b="1">
                <a:latin typeface="Times New Roman"/>
                <a:cs typeface="Times New Roman"/>
              </a:rPr>
              <a:t>Age Dating</a:t>
            </a:r>
            <a:r>
              <a:rPr dirty="0" sz="2800" spc="-35" b="1">
                <a:latin typeface="Times New Roman"/>
                <a:cs typeface="Times New Roman"/>
              </a:rPr>
              <a:t> </a:t>
            </a:r>
            <a:r>
              <a:rPr dirty="0" sz="2800" spc="-30" b="1">
                <a:latin typeface="Times New Roman"/>
                <a:cs typeface="Times New Roman"/>
              </a:rPr>
              <a:t>Techniques:</a:t>
            </a:r>
            <a:endParaRPr sz="2800">
              <a:latin typeface="Times New Roman"/>
              <a:cs typeface="Times New Roman"/>
            </a:endParaRPr>
          </a:p>
          <a:p>
            <a:pPr lvl="1" marL="800735" marR="5080" indent="-457200">
              <a:lnSpc>
                <a:spcPct val="150000"/>
              </a:lnSpc>
              <a:spcBef>
                <a:spcPts val="465"/>
              </a:spcBef>
              <a:buFont typeface="Wingdings"/>
              <a:buChar char=""/>
              <a:tabLst>
                <a:tab pos="800735" algn="l"/>
                <a:tab pos="801370" algn="l"/>
                <a:tab pos="1829435" algn="l"/>
                <a:tab pos="2463800" algn="l"/>
                <a:tab pos="3196590" algn="l"/>
                <a:tab pos="4917440" algn="l"/>
                <a:tab pos="5414010" algn="l"/>
                <a:tab pos="6859270" algn="l"/>
                <a:tab pos="7493634" algn="l"/>
                <a:tab pos="8187055" algn="l"/>
                <a:tab pos="8683625" algn="l"/>
                <a:tab pos="9752330" algn="l"/>
                <a:tab pos="11134725" algn="l"/>
              </a:tabLst>
            </a:pPr>
            <a:r>
              <a:rPr dirty="0" sz="2800" spc="-5">
                <a:latin typeface="Times New Roman"/>
                <a:cs typeface="Times New Roman"/>
              </a:rPr>
              <a:t>There</a:t>
            </a:r>
            <a:r>
              <a:rPr dirty="0" sz="2800" spc="-5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are</a:t>
            </a:r>
            <a:r>
              <a:rPr dirty="0" sz="2800" spc="-5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two</a:t>
            </a:r>
            <a:r>
              <a:rPr dirty="0" sz="2800" spc="-5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tec</a:t>
            </a:r>
            <a:r>
              <a:rPr dirty="0" sz="2800">
                <a:latin typeface="Times New Roman"/>
                <a:cs typeface="Times New Roman"/>
              </a:rPr>
              <a:t>h</a:t>
            </a:r>
            <a:r>
              <a:rPr dirty="0" sz="2800" spc="-5">
                <a:latin typeface="Times New Roman"/>
                <a:cs typeface="Times New Roman"/>
              </a:rPr>
              <a:t>n</a:t>
            </a:r>
            <a:r>
              <a:rPr dirty="0" sz="2800">
                <a:latin typeface="Times New Roman"/>
                <a:cs typeface="Times New Roman"/>
              </a:rPr>
              <a:t>i</a:t>
            </a:r>
            <a:r>
              <a:rPr dirty="0" sz="2800" spc="-5">
                <a:latin typeface="Times New Roman"/>
                <a:cs typeface="Times New Roman"/>
              </a:rPr>
              <a:t>q</a:t>
            </a:r>
            <a:r>
              <a:rPr dirty="0" sz="2800">
                <a:latin typeface="Times New Roman"/>
                <a:cs typeface="Times New Roman"/>
              </a:rPr>
              <a:t>u</a:t>
            </a:r>
            <a:r>
              <a:rPr dirty="0" sz="2800" spc="-25">
                <a:latin typeface="Times New Roman"/>
                <a:cs typeface="Times New Roman"/>
              </a:rPr>
              <a:t>e</a:t>
            </a:r>
            <a:r>
              <a:rPr dirty="0" sz="2800" spc="-5">
                <a:latin typeface="Times New Roman"/>
                <a:cs typeface="Times New Roman"/>
              </a:rPr>
              <a:t>s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>
                <a:latin typeface="Times New Roman"/>
                <a:cs typeface="Times New Roman"/>
              </a:rPr>
              <a:t>o</a:t>
            </a:r>
            <a:r>
              <a:rPr dirty="0" sz="2800" spc="-5">
                <a:latin typeface="Times New Roman"/>
                <a:cs typeface="Times New Roman"/>
              </a:rPr>
              <a:t>f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k</a:t>
            </a:r>
            <a:r>
              <a:rPr dirty="0" sz="2800">
                <a:latin typeface="Times New Roman"/>
                <a:cs typeface="Times New Roman"/>
              </a:rPr>
              <a:t>n</a:t>
            </a:r>
            <a:r>
              <a:rPr dirty="0" sz="2800" spc="-5">
                <a:latin typeface="Times New Roman"/>
                <a:cs typeface="Times New Roman"/>
              </a:rPr>
              <a:t>owi</a:t>
            </a:r>
            <a:r>
              <a:rPr dirty="0" sz="2800">
                <a:latin typeface="Times New Roman"/>
                <a:cs typeface="Times New Roman"/>
              </a:rPr>
              <a:t>n</a:t>
            </a:r>
            <a:r>
              <a:rPr dirty="0" sz="2800" spc="-5">
                <a:latin typeface="Times New Roman"/>
                <a:cs typeface="Times New Roman"/>
              </a:rPr>
              <a:t>g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t</a:t>
            </a:r>
            <a:r>
              <a:rPr dirty="0" sz="2800">
                <a:latin typeface="Times New Roman"/>
                <a:cs typeface="Times New Roman"/>
              </a:rPr>
              <a:t>h</a:t>
            </a:r>
            <a:r>
              <a:rPr dirty="0" sz="2800" spc="-5">
                <a:latin typeface="Times New Roman"/>
                <a:cs typeface="Times New Roman"/>
              </a:rPr>
              <a:t>e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age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>
                <a:latin typeface="Times New Roman"/>
                <a:cs typeface="Times New Roman"/>
              </a:rPr>
              <a:t>o</a:t>
            </a:r>
            <a:r>
              <a:rPr dirty="0" sz="2800" spc="-5">
                <a:latin typeface="Times New Roman"/>
                <a:cs typeface="Times New Roman"/>
              </a:rPr>
              <a:t>f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r</a:t>
            </a:r>
            <a:r>
              <a:rPr dirty="0" sz="2800" spc="5">
                <a:latin typeface="Times New Roman"/>
                <a:cs typeface="Times New Roman"/>
              </a:rPr>
              <a:t>o</a:t>
            </a:r>
            <a:r>
              <a:rPr dirty="0" sz="2800" spc="-5">
                <a:latin typeface="Times New Roman"/>
                <a:cs typeface="Times New Roman"/>
              </a:rPr>
              <a:t>cks</a:t>
            </a:r>
            <a:r>
              <a:rPr dirty="0" sz="2800" spc="-5">
                <a:latin typeface="Times New Roman"/>
                <a:cs typeface="Times New Roman"/>
              </a:rPr>
              <a:t>: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R</a:t>
            </a:r>
            <a:r>
              <a:rPr dirty="0" sz="2800" spc="-20">
                <a:latin typeface="Times New Roman"/>
                <a:cs typeface="Times New Roman"/>
              </a:rPr>
              <a:t>e</a:t>
            </a:r>
            <a:r>
              <a:rPr dirty="0" sz="2800" spc="-5">
                <a:latin typeface="Times New Roman"/>
                <a:cs typeface="Times New Roman"/>
              </a:rPr>
              <a:t>lati</a:t>
            </a:r>
            <a:r>
              <a:rPr dirty="0" sz="2800">
                <a:latin typeface="Times New Roman"/>
                <a:cs typeface="Times New Roman"/>
              </a:rPr>
              <a:t>v</a:t>
            </a:r>
            <a:r>
              <a:rPr dirty="0" sz="2800" spc="-5">
                <a:latin typeface="Times New Roman"/>
                <a:cs typeface="Times New Roman"/>
              </a:rPr>
              <a:t>e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and  </a:t>
            </a:r>
            <a:r>
              <a:rPr dirty="0" sz="2800" spc="-5">
                <a:latin typeface="Times New Roman"/>
                <a:cs typeface="Times New Roman"/>
              </a:rPr>
              <a:t>absolute age</a:t>
            </a:r>
            <a:r>
              <a:rPr dirty="0" sz="2800" spc="-2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dating.</a:t>
            </a:r>
            <a:endParaRPr sz="2800">
              <a:latin typeface="Times New Roman"/>
              <a:cs typeface="Times New Roman"/>
            </a:endParaRPr>
          </a:p>
          <a:p>
            <a:pPr marL="488950" indent="-386080">
              <a:lnSpc>
                <a:spcPct val="100000"/>
              </a:lnSpc>
              <a:spcBef>
                <a:spcPts val="1895"/>
              </a:spcBef>
              <a:buAutoNum type="alphaLcParenR"/>
              <a:tabLst>
                <a:tab pos="489584" algn="l"/>
              </a:tabLst>
            </a:pPr>
            <a:r>
              <a:rPr dirty="0" sz="2800" spc="-5" b="1">
                <a:latin typeface="Times New Roman"/>
                <a:cs typeface="Times New Roman"/>
              </a:rPr>
              <a:t>Relative </a:t>
            </a:r>
            <a:r>
              <a:rPr dirty="0" sz="2800" b="1">
                <a:latin typeface="Times New Roman"/>
                <a:cs typeface="Times New Roman"/>
              </a:rPr>
              <a:t>Dating:</a:t>
            </a:r>
            <a:endParaRPr sz="2800">
              <a:latin typeface="Times New Roman"/>
              <a:cs typeface="Times New Roman"/>
            </a:endParaRPr>
          </a:p>
          <a:p>
            <a:pPr lvl="1" marL="800735" marR="793750" indent="-457200">
              <a:lnSpc>
                <a:spcPts val="3300"/>
              </a:lnSpc>
              <a:spcBef>
                <a:spcPts val="1540"/>
              </a:spcBef>
              <a:buFont typeface="Wingdings"/>
              <a:buChar char=""/>
              <a:tabLst>
                <a:tab pos="800735" algn="l"/>
                <a:tab pos="801370" algn="l"/>
              </a:tabLst>
            </a:pPr>
            <a:r>
              <a:rPr dirty="0" sz="2800" spc="-5">
                <a:latin typeface="Times New Roman"/>
                <a:cs typeface="Times New Roman"/>
              </a:rPr>
              <a:t>Relative dating uses geological evidence to assign comparative ages of  </a:t>
            </a:r>
            <a:r>
              <a:rPr dirty="0" sz="2800">
                <a:latin typeface="Times New Roman"/>
                <a:cs typeface="Times New Roman"/>
              </a:rPr>
              <a:t>fossils</a:t>
            </a:r>
            <a:endParaRPr sz="28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695"/>
              </a:spcBef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dirty="0" sz="2800" spc="-5">
                <a:latin typeface="Times New Roman"/>
                <a:cs typeface="Times New Roman"/>
              </a:rPr>
              <a:t>we </a:t>
            </a:r>
            <a:r>
              <a:rPr dirty="0" sz="2800" spc="-10">
                <a:latin typeface="Times New Roman"/>
                <a:cs typeface="Times New Roman"/>
              </a:rPr>
              <a:t>can </a:t>
            </a:r>
            <a:r>
              <a:rPr dirty="0" sz="2800" spc="-5">
                <a:latin typeface="Times New Roman"/>
                <a:cs typeface="Times New Roman"/>
              </a:rPr>
              <a:t>use two ways to </a:t>
            </a:r>
            <a:r>
              <a:rPr dirty="0" sz="2800">
                <a:latin typeface="Times New Roman"/>
                <a:cs typeface="Times New Roman"/>
              </a:rPr>
              <a:t>know </a:t>
            </a:r>
            <a:r>
              <a:rPr dirty="0" sz="2800" spc="-5">
                <a:latin typeface="Times New Roman"/>
                <a:cs typeface="Times New Roman"/>
              </a:rPr>
              <a:t>the relative age of a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rock:</a:t>
            </a:r>
            <a:endParaRPr sz="2800">
              <a:latin typeface="Times New Roman"/>
              <a:cs typeface="Times New Roman"/>
            </a:endParaRPr>
          </a:p>
          <a:p>
            <a:pPr lvl="1" marL="708660" indent="-457834">
              <a:lnSpc>
                <a:spcPct val="100000"/>
              </a:lnSpc>
              <a:spcBef>
                <a:spcPts val="2090"/>
              </a:spcBef>
              <a:buFont typeface="Wingdings"/>
              <a:buChar char=""/>
              <a:tabLst>
                <a:tab pos="708660" algn="l"/>
                <a:tab pos="709295" algn="l"/>
              </a:tabLst>
            </a:pPr>
            <a:r>
              <a:rPr dirty="0" sz="2800">
                <a:latin typeface="Times New Roman"/>
                <a:cs typeface="Times New Roman"/>
              </a:rPr>
              <a:t>one </a:t>
            </a:r>
            <a:r>
              <a:rPr dirty="0" sz="2800" spc="-10">
                <a:latin typeface="Times New Roman"/>
                <a:cs typeface="Times New Roman"/>
              </a:rPr>
              <a:t>way </a:t>
            </a:r>
            <a:r>
              <a:rPr dirty="0" sz="2800" spc="-5">
                <a:latin typeface="Times New Roman"/>
                <a:cs typeface="Times New Roman"/>
              </a:rPr>
              <a:t>is to </a:t>
            </a:r>
            <a:r>
              <a:rPr dirty="0" sz="2800">
                <a:latin typeface="Times New Roman"/>
                <a:cs typeface="Times New Roman"/>
              </a:rPr>
              <a:t>look </a:t>
            </a:r>
            <a:r>
              <a:rPr dirty="0" sz="2800" spc="-5">
                <a:latin typeface="Times New Roman"/>
                <a:cs typeface="Times New Roman"/>
              </a:rPr>
              <a:t>at </a:t>
            </a:r>
            <a:r>
              <a:rPr dirty="0" sz="2800" spc="-10">
                <a:latin typeface="Times New Roman"/>
                <a:cs typeface="Times New Roman"/>
              </a:rPr>
              <a:t>any </a:t>
            </a:r>
            <a:r>
              <a:rPr dirty="0" sz="2800" spc="-5">
                <a:latin typeface="Times New Roman"/>
                <a:cs typeface="Times New Roman"/>
              </a:rPr>
              <a:t>fossils the </a:t>
            </a:r>
            <a:r>
              <a:rPr dirty="0" sz="2800">
                <a:latin typeface="Times New Roman"/>
                <a:cs typeface="Times New Roman"/>
              </a:rPr>
              <a:t>rock </a:t>
            </a:r>
            <a:r>
              <a:rPr dirty="0" sz="2800" spc="-10">
                <a:latin typeface="Times New Roman"/>
                <a:cs typeface="Times New Roman"/>
              </a:rPr>
              <a:t>may</a:t>
            </a:r>
            <a:r>
              <a:rPr dirty="0" sz="280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contain.</a:t>
            </a:r>
            <a:endParaRPr sz="2800">
              <a:latin typeface="Times New Roman"/>
              <a:cs typeface="Times New Roman"/>
            </a:endParaRPr>
          </a:p>
          <a:p>
            <a:pPr lvl="2" marL="897890" marR="85725" indent="-457200">
              <a:lnSpc>
                <a:spcPts val="3300"/>
              </a:lnSpc>
              <a:spcBef>
                <a:spcPts val="1705"/>
              </a:spcBef>
              <a:buFont typeface="Wingdings"/>
              <a:buChar char=""/>
              <a:tabLst>
                <a:tab pos="897890" algn="l"/>
                <a:tab pos="898525" algn="l"/>
              </a:tabLst>
            </a:pPr>
            <a:r>
              <a:rPr dirty="0" sz="2800" spc="-5">
                <a:latin typeface="Times New Roman"/>
                <a:cs typeface="Times New Roman"/>
              </a:rPr>
              <a:t>If any of the fossils are </a:t>
            </a:r>
            <a:r>
              <a:rPr dirty="0" sz="2800">
                <a:latin typeface="Times New Roman"/>
                <a:cs typeface="Times New Roman"/>
              </a:rPr>
              <a:t>unique </a:t>
            </a:r>
            <a:r>
              <a:rPr dirty="0" sz="2800" spc="-5">
                <a:latin typeface="Times New Roman"/>
                <a:cs typeface="Times New Roman"/>
              </a:rPr>
              <a:t>to one of the geologic </a:t>
            </a:r>
            <a:r>
              <a:rPr dirty="0" sz="2800" spc="-10">
                <a:latin typeface="Times New Roman"/>
                <a:cs typeface="Times New Roman"/>
              </a:rPr>
              <a:t>time </a:t>
            </a:r>
            <a:r>
              <a:rPr dirty="0" sz="2800">
                <a:latin typeface="Times New Roman"/>
                <a:cs typeface="Times New Roman"/>
              </a:rPr>
              <a:t>periods, </a:t>
            </a:r>
            <a:r>
              <a:rPr dirty="0" sz="2800" spc="-5">
                <a:latin typeface="Times New Roman"/>
                <a:cs typeface="Times New Roman"/>
              </a:rPr>
              <a:t>then the  rock </a:t>
            </a:r>
            <a:r>
              <a:rPr dirty="0" sz="2800" spc="-10">
                <a:latin typeface="Times New Roman"/>
                <a:cs typeface="Times New Roman"/>
              </a:rPr>
              <a:t>was </a:t>
            </a:r>
            <a:r>
              <a:rPr dirty="0" sz="2800" spc="-5">
                <a:latin typeface="Times New Roman"/>
                <a:cs typeface="Times New Roman"/>
              </a:rPr>
              <a:t>formed </a:t>
            </a:r>
            <a:r>
              <a:rPr dirty="0" sz="2800">
                <a:latin typeface="Times New Roman"/>
                <a:cs typeface="Times New Roman"/>
              </a:rPr>
              <a:t>during </a:t>
            </a:r>
            <a:r>
              <a:rPr dirty="0" sz="2800" spc="-5">
                <a:latin typeface="Times New Roman"/>
                <a:cs typeface="Times New Roman"/>
              </a:rPr>
              <a:t>that particular </a:t>
            </a:r>
            <a:r>
              <a:rPr dirty="0" sz="2800" spc="-10">
                <a:latin typeface="Times New Roman"/>
                <a:cs typeface="Times New Roman"/>
              </a:rPr>
              <a:t>time</a:t>
            </a:r>
            <a:r>
              <a:rPr dirty="0" sz="2800" spc="-5">
                <a:latin typeface="Times New Roman"/>
                <a:cs typeface="Times New Roman"/>
              </a:rPr>
              <a:t> period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6146" y="0"/>
            <a:ext cx="11728450" cy="5761990"/>
          </a:xfrm>
          <a:prstGeom prst="rect">
            <a:avLst/>
          </a:prstGeom>
        </p:spPr>
        <p:txBody>
          <a:bodyPr wrap="square" lIns="0" tIns="254000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2000"/>
              </a:spcBef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second way </a:t>
            </a:r>
            <a:r>
              <a:rPr dirty="0" sz="2800">
                <a:latin typeface="Times New Roman"/>
                <a:cs typeface="Times New Roman"/>
              </a:rPr>
              <a:t>is </a:t>
            </a:r>
            <a:r>
              <a:rPr dirty="0" sz="2800" spc="-5">
                <a:latin typeface="Times New Roman"/>
                <a:cs typeface="Times New Roman"/>
              </a:rPr>
              <a:t>to use the "What is on </a:t>
            </a:r>
            <a:r>
              <a:rPr dirty="0" sz="2800">
                <a:latin typeface="Times New Roman"/>
                <a:cs typeface="Times New Roman"/>
              </a:rPr>
              <a:t>top </a:t>
            </a:r>
            <a:r>
              <a:rPr dirty="0" sz="2800" spc="-5">
                <a:latin typeface="Times New Roman"/>
                <a:cs typeface="Times New Roman"/>
              </a:rPr>
              <a:t>of the older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rocks?"</a:t>
            </a:r>
            <a:endParaRPr sz="2800">
              <a:latin typeface="Times New Roman"/>
              <a:cs typeface="Times New Roman"/>
            </a:endParaRPr>
          </a:p>
          <a:p>
            <a:pPr lvl="1" marL="783590" indent="-457834">
              <a:lnSpc>
                <a:spcPct val="100000"/>
              </a:lnSpc>
              <a:spcBef>
                <a:spcPts val="1900"/>
              </a:spcBef>
              <a:buFont typeface="Wingdings"/>
              <a:buChar char=""/>
              <a:tabLst>
                <a:tab pos="783590" algn="l"/>
                <a:tab pos="784225" algn="l"/>
              </a:tabLst>
            </a:pPr>
            <a:r>
              <a:rPr dirty="0" sz="2800" spc="-5">
                <a:latin typeface="Times New Roman"/>
                <a:cs typeface="Times New Roman"/>
              </a:rPr>
              <a:t>Mostly younger rocks are </a:t>
            </a:r>
            <a:r>
              <a:rPr dirty="0" sz="2800">
                <a:latin typeface="Times New Roman"/>
                <a:cs typeface="Times New Roman"/>
              </a:rPr>
              <a:t>on top of </a:t>
            </a:r>
            <a:r>
              <a:rPr dirty="0" sz="2800" spc="-5">
                <a:latin typeface="Times New Roman"/>
                <a:cs typeface="Times New Roman"/>
              </a:rPr>
              <a:t>older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rocks.</a:t>
            </a:r>
            <a:endParaRPr sz="2800">
              <a:latin typeface="Times New Roman"/>
              <a:cs typeface="Times New Roman"/>
            </a:endParaRPr>
          </a:p>
          <a:p>
            <a:pPr marL="626745" marR="5080" indent="-457200">
              <a:lnSpc>
                <a:spcPct val="150000"/>
              </a:lnSpc>
              <a:spcBef>
                <a:spcPts val="170"/>
              </a:spcBef>
              <a:buFont typeface="Wingdings"/>
              <a:buChar char=""/>
              <a:tabLst>
                <a:tab pos="626745" algn="l"/>
                <a:tab pos="627380" algn="l"/>
                <a:tab pos="1324610" algn="l"/>
                <a:tab pos="2320290" algn="l"/>
                <a:tab pos="3001010" algn="l"/>
                <a:tab pos="4353560" algn="l"/>
                <a:tab pos="5132070" algn="l"/>
                <a:tab pos="5890895" algn="l"/>
                <a:tab pos="6471920" algn="l"/>
                <a:tab pos="7683500" algn="l"/>
                <a:tab pos="8320405" algn="l"/>
                <a:tab pos="8764270" algn="l"/>
                <a:tab pos="9681845" algn="l"/>
                <a:tab pos="10815955" algn="l"/>
                <a:tab pos="11477625" algn="l"/>
              </a:tabLst>
            </a:pPr>
            <a:r>
              <a:rPr dirty="0" sz="2800" spc="-5">
                <a:latin typeface="Times New Roman"/>
                <a:cs typeface="Times New Roman"/>
              </a:rPr>
              <a:t>The</a:t>
            </a:r>
            <a:r>
              <a:rPr dirty="0" sz="2800" spc="-5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abo</a:t>
            </a:r>
            <a:r>
              <a:rPr dirty="0" sz="2800">
                <a:latin typeface="Times New Roman"/>
                <a:cs typeface="Times New Roman"/>
              </a:rPr>
              <a:t>v</a:t>
            </a:r>
            <a:r>
              <a:rPr dirty="0" sz="2800" spc="-5">
                <a:latin typeface="Times New Roman"/>
                <a:cs typeface="Times New Roman"/>
              </a:rPr>
              <a:t>e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two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20">
                <a:latin typeface="Times New Roman"/>
                <a:cs typeface="Times New Roman"/>
              </a:rPr>
              <a:t>m</a:t>
            </a:r>
            <a:r>
              <a:rPr dirty="0" sz="2800" spc="-5">
                <a:latin typeface="Times New Roman"/>
                <a:cs typeface="Times New Roman"/>
              </a:rPr>
              <a:t>et</a:t>
            </a:r>
            <a:r>
              <a:rPr dirty="0" sz="2800" spc="5">
                <a:latin typeface="Times New Roman"/>
                <a:cs typeface="Times New Roman"/>
              </a:rPr>
              <a:t>h</a:t>
            </a:r>
            <a:r>
              <a:rPr dirty="0" sz="2800" spc="-5">
                <a:latin typeface="Times New Roman"/>
                <a:cs typeface="Times New Roman"/>
              </a:rPr>
              <a:t>o</a:t>
            </a:r>
            <a:r>
              <a:rPr dirty="0" sz="2800">
                <a:latin typeface="Times New Roman"/>
                <a:cs typeface="Times New Roman"/>
              </a:rPr>
              <a:t>d</a:t>
            </a:r>
            <a:r>
              <a:rPr dirty="0" sz="2800" spc="-5">
                <a:latin typeface="Times New Roman"/>
                <a:cs typeface="Times New Roman"/>
              </a:rPr>
              <a:t>s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only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g</a:t>
            </a:r>
            <a:r>
              <a:rPr dirty="0" sz="2800">
                <a:latin typeface="Times New Roman"/>
                <a:cs typeface="Times New Roman"/>
              </a:rPr>
              <a:t>i</a:t>
            </a:r>
            <a:r>
              <a:rPr dirty="0" sz="2800" spc="-5">
                <a:latin typeface="Times New Roman"/>
                <a:cs typeface="Times New Roman"/>
              </a:rPr>
              <a:t>ve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t</a:t>
            </a:r>
            <a:r>
              <a:rPr dirty="0" sz="2800">
                <a:latin typeface="Times New Roman"/>
                <a:cs typeface="Times New Roman"/>
              </a:rPr>
              <a:t>h</a:t>
            </a:r>
            <a:r>
              <a:rPr dirty="0" sz="2800" spc="-5">
                <a:latin typeface="Times New Roman"/>
                <a:cs typeface="Times New Roman"/>
              </a:rPr>
              <a:t>e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relative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15">
                <a:latin typeface="Times New Roman"/>
                <a:cs typeface="Times New Roman"/>
              </a:rPr>
              <a:t>ag</a:t>
            </a:r>
            <a:r>
              <a:rPr dirty="0" sz="2800" spc="-5">
                <a:latin typeface="Times New Roman"/>
                <a:cs typeface="Times New Roman"/>
              </a:rPr>
              <a:t>e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>
                <a:latin typeface="Times New Roman"/>
                <a:cs typeface="Times New Roman"/>
              </a:rPr>
              <a:t>o</a:t>
            </a:r>
            <a:r>
              <a:rPr dirty="0" sz="2800" spc="-5">
                <a:latin typeface="Times New Roman"/>
                <a:cs typeface="Times New Roman"/>
              </a:rPr>
              <a:t>f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r</a:t>
            </a:r>
            <a:r>
              <a:rPr dirty="0" sz="2800">
                <a:latin typeface="Times New Roman"/>
                <a:cs typeface="Times New Roman"/>
              </a:rPr>
              <a:t>o</a:t>
            </a:r>
            <a:r>
              <a:rPr dirty="0" sz="2800" spc="-5">
                <a:latin typeface="Times New Roman"/>
                <a:cs typeface="Times New Roman"/>
              </a:rPr>
              <a:t>cks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-which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5">
                <a:latin typeface="Times New Roman"/>
                <a:cs typeface="Times New Roman"/>
              </a:rPr>
              <a:t>o</a:t>
            </a:r>
            <a:r>
              <a:rPr dirty="0" sz="2800" spc="-5">
                <a:latin typeface="Times New Roman"/>
                <a:cs typeface="Times New Roman"/>
              </a:rPr>
              <a:t>ne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is  </a:t>
            </a:r>
            <a:r>
              <a:rPr dirty="0" sz="2800" spc="-5">
                <a:latin typeface="Times New Roman"/>
                <a:cs typeface="Times New Roman"/>
              </a:rPr>
              <a:t>younger and which is</a:t>
            </a:r>
            <a:r>
              <a:rPr dirty="0" sz="2800">
                <a:latin typeface="Times New Roman"/>
                <a:cs typeface="Times New Roman"/>
              </a:rPr>
              <a:t> </a:t>
            </a:r>
            <a:r>
              <a:rPr dirty="0" sz="2800" spc="-30">
                <a:latin typeface="Times New Roman"/>
                <a:cs typeface="Times New Roman"/>
              </a:rPr>
              <a:t>older.</a:t>
            </a:r>
            <a:endParaRPr sz="2800">
              <a:latin typeface="Times New Roman"/>
              <a:cs typeface="Times New Roman"/>
            </a:endParaRPr>
          </a:p>
          <a:p>
            <a:pPr marL="169545">
              <a:lnSpc>
                <a:spcPct val="100000"/>
              </a:lnSpc>
              <a:spcBef>
                <a:spcPts val="765"/>
              </a:spcBef>
            </a:pPr>
            <a:r>
              <a:rPr dirty="0" sz="2800" b="1" i="1">
                <a:latin typeface="Times New Roman"/>
                <a:cs typeface="Times New Roman"/>
              </a:rPr>
              <a:t>b) </a:t>
            </a:r>
            <a:r>
              <a:rPr dirty="0" sz="2800" spc="-5" b="1" i="1">
                <a:latin typeface="Times New Roman"/>
                <a:cs typeface="Times New Roman"/>
              </a:rPr>
              <a:t>Absolute Dating</a:t>
            </a:r>
            <a:r>
              <a:rPr dirty="0" sz="2800" spc="-110" b="1" i="1">
                <a:latin typeface="Times New Roman"/>
                <a:cs typeface="Times New Roman"/>
              </a:rPr>
              <a:t> </a:t>
            </a:r>
            <a:r>
              <a:rPr dirty="0" sz="2800" spc="-5" b="1" i="1">
                <a:latin typeface="Times New Roman"/>
                <a:cs typeface="Times New Roman"/>
              </a:rPr>
              <a:t>(Radiometric):</a:t>
            </a:r>
            <a:endParaRPr sz="2800">
              <a:latin typeface="Times New Roman"/>
              <a:cs typeface="Times New Roman"/>
            </a:endParaRPr>
          </a:p>
          <a:p>
            <a:pPr marL="626745" indent="-457834">
              <a:lnSpc>
                <a:spcPct val="100000"/>
              </a:lnSpc>
              <a:spcBef>
                <a:spcPts val="1315"/>
              </a:spcBef>
              <a:buFont typeface="Wingdings"/>
              <a:buChar char=""/>
              <a:tabLst>
                <a:tab pos="626745" algn="l"/>
                <a:tab pos="627380" algn="l"/>
              </a:tabLst>
            </a:pPr>
            <a:r>
              <a:rPr dirty="0" sz="2800" spc="-5">
                <a:latin typeface="Times New Roman"/>
                <a:cs typeface="Times New Roman"/>
              </a:rPr>
              <a:t>This technique was developed with discovery of radioactivity in</a:t>
            </a:r>
            <a:r>
              <a:rPr dirty="0" sz="2800" spc="-2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1896.</a:t>
            </a:r>
            <a:endParaRPr sz="2800">
              <a:latin typeface="Times New Roman"/>
              <a:cs typeface="Times New Roman"/>
            </a:endParaRPr>
          </a:p>
          <a:p>
            <a:pPr lvl="1" marL="899160" marR="1097280" indent="-457200">
              <a:lnSpc>
                <a:spcPts val="3300"/>
              </a:lnSpc>
              <a:spcBef>
                <a:spcPts val="2395"/>
              </a:spcBef>
              <a:buFont typeface="Wingdings"/>
              <a:buChar char=""/>
              <a:tabLst>
                <a:tab pos="899160" algn="l"/>
                <a:tab pos="899794" algn="l"/>
              </a:tabLst>
            </a:pPr>
            <a:r>
              <a:rPr dirty="0" sz="2800" spc="-5">
                <a:latin typeface="Times New Roman"/>
                <a:cs typeface="Times New Roman"/>
              </a:rPr>
              <a:t>Radioactive elements such as uranium (U) and </a:t>
            </a:r>
            <a:r>
              <a:rPr dirty="0" sz="2800">
                <a:latin typeface="Times New Roman"/>
                <a:cs typeface="Times New Roman"/>
              </a:rPr>
              <a:t>thorium (Th) </a:t>
            </a:r>
            <a:r>
              <a:rPr dirty="0" sz="2800" spc="-5">
                <a:latin typeface="Times New Roman"/>
                <a:cs typeface="Times New Roman"/>
              </a:rPr>
              <a:t>decay  naturally to </a:t>
            </a:r>
            <a:r>
              <a:rPr dirty="0" sz="2800">
                <a:latin typeface="Times New Roman"/>
                <a:cs typeface="Times New Roman"/>
              </a:rPr>
              <a:t>form </a:t>
            </a:r>
            <a:r>
              <a:rPr dirty="0" sz="2800" spc="-10">
                <a:latin typeface="Times New Roman"/>
                <a:cs typeface="Times New Roman"/>
              </a:rPr>
              <a:t>different elements </a:t>
            </a:r>
            <a:r>
              <a:rPr dirty="0" sz="2800">
                <a:latin typeface="Times New Roman"/>
                <a:cs typeface="Times New Roman"/>
              </a:rPr>
              <a:t>or isotopes </a:t>
            </a:r>
            <a:r>
              <a:rPr dirty="0" sz="2800" spc="-5">
                <a:latin typeface="Times New Roman"/>
                <a:cs typeface="Times New Roman"/>
              </a:rPr>
              <a:t>of the </a:t>
            </a:r>
            <a:r>
              <a:rPr dirty="0" sz="2800" spc="-10">
                <a:latin typeface="Times New Roman"/>
                <a:cs typeface="Times New Roman"/>
              </a:rPr>
              <a:t>same</a:t>
            </a:r>
            <a:r>
              <a:rPr dirty="0" sz="2800" spc="2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element.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Times New Roman"/>
              <a:cs typeface="Times New Roman"/>
            </a:endParaRPr>
          </a:p>
          <a:p>
            <a:pPr marL="441959">
              <a:lnSpc>
                <a:spcPct val="100000"/>
              </a:lnSpc>
              <a:spcBef>
                <a:spcPts val="5"/>
              </a:spcBef>
            </a:pPr>
            <a:r>
              <a:rPr dirty="0" sz="2800" spc="-5" b="1" i="1">
                <a:latin typeface="Times New Roman"/>
                <a:cs typeface="Times New Roman"/>
              </a:rPr>
              <a:t>Note: </a:t>
            </a:r>
            <a:r>
              <a:rPr dirty="0" sz="2800" spc="-5">
                <a:latin typeface="Times New Roman"/>
                <a:cs typeface="Times New Roman"/>
              </a:rPr>
              <a:t>Every radioactive </a:t>
            </a:r>
            <a:r>
              <a:rPr dirty="0" sz="2800" spc="-10">
                <a:latin typeface="Times New Roman"/>
                <a:cs typeface="Times New Roman"/>
              </a:rPr>
              <a:t>element </a:t>
            </a:r>
            <a:r>
              <a:rPr dirty="0" sz="2800" spc="-5">
                <a:latin typeface="Times New Roman"/>
                <a:cs typeface="Times New Roman"/>
              </a:rPr>
              <a:t>has its own</a:t>
            </a:r>
            <a:r>
              <a:rPr dirty="0" sz="2800" spc="2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half-life</a:t>
            </a:r>
            <a:r>
              <a:rPr dirty="0" sz="180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1886" y="225577"/>
            <a:ext cx="11584305" cy="5238115"/>
          </a:xfrm>
          <a:prstGeom prst="rect">
            <a:avLst/>
          </a:prstGeom>
        </p:spPr>
        <p:txBody>
          <a:bodyPr wrap="square" lIns="0" tIns="140335" rIns="0" bIns="0" rtlCol="0" vert="horz">
            <a:spAutoFit/>
          </a:bodyPr>
          <a:lstStyle/>
          <a:p>
            <a:pPr marL="398145" indent="-386080">
              <a:lnSpc>
                <a:spcPct val="100000"/>
              </a:lnSpc>
              <a:spcBef>
                <a:spcPts val="1105"/>
              </a:spcBef>
              <a:buAutoNum type="arabicParenR" startAt="2"/>
              <a:tabLst>
                <a:tab pos="398780" algn="l"/>
              </a:tabLst>
            </a:pPr>
            <a:r>
              <a:rPr dirty="0" sz="2800" spc="-5" b="1">
                <a:latin typeface="Times New Roman"/>
                <a:cs typeface="Times New Roman"/>
              </a:rPr>
              <a:t>Place:</a:t>
            </a:r>
            <a:endParaRPr sz="2800">
              <a:latin typeface="Times New Roman"/>
              <a:cs typeface="Times New Roman"/>
            </a:endParaRPr>
          </a:p>
          <a:p>
            <a:pPr lvl="1" marL="722630" indent="-457834">
              <a:lnSpc>
                <a:spcPct val="100000"/>
              </a:lnSpc>
              <a:spcBef>
                <a:spcPts val="1005"/>
              </a:spcBef>
              <a:buFont typeface="Wingdings"/>
              <a:buChar char=""/>
              <a:tabLst>
                <a:tab pos="722630" algn="l"/>
                <a:tab pos="723265" algn="l"/>
              </a:tabLst>
            </a:pPr>
            <a:r>
              <a:rPr dirty="0" sz="2800" spc="-5">
                <a:latin typeface="Times New Roman"/>
                <a:cs typeface="Times New Roman"/>
              </a:rPr>
              <a:t>refers to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physical and human aspects of a</a:t>
            </a:r>
            <a:r>
              <a:rPr dirty="0" sz="2800" spc="-2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location</a:t>
            </a:r>
            <a:endParaRPr sz="2800">
              <a:latin typeface="Times New Roman"/>
              <a:cs typeface="Times New Roman"/>
            </a:endParaRPr>
          </a:p>
          <a:p>
            <a:pPr lvl="1" marL="722630" marR="26670" indent="-457200">
              <a:lnSpc>
                <a:spcPct val="99100"/>
              </a:lnSpc>
              <a:spcBef>
                <a:spcPts val="2465"/>
              </a:spcBef>
              <a:buFont typeface="Wingdings"/>
              <a:buChar char=""/>
              <a:tabLst>
                <a:tab pos="722630" algn="l"/>
                <a:tab pos="723265" algn="l"/>
              </a:tabLst>
            </a:pPr>
            <a:r>
              <a:rPr dirty="0" sz="2800" spc="-5">
                <a:latin typeface="Times New Roman"/>
                <a:cs typeface="Times New Roman"/>
              </a:rPr>
              <a:t>is associated with </a:t>
            </a:r>
            <a:r>
              <a:rPr dirty="0" sz="2800">
                <a:latin typeface="Times New Roman"/>
                <a:cs typeface="Times New Roman"/>
              </a:rPr>
              <a:t>toponym (the </a:t>
            </a:r>
            <a:r>
              <a:rPr dirty="0" sz="2800" spc="-10">
                <a:latin typeface="Times New Roman"/>
                <a:cs typeface="Times New Roman"/>
              </a:rPr>
              <a:t>name </a:t>
            </a:r>
            <a:r>
              <a:rPr dirty="0" sz="2800" spc="-5">
                <a:latin typeface="Times New Roman"/>
                <a:cs typeface="Times New Roman"/>
              </a:rPr>
              <a:t>of a place), site </a:t>
            </a:r>
            <a:r>
              <a:rPr dirty="0" sz="2800">
                <a:latin typeface="Times New Roman"/>
                <a:cs typeface="Times New Roman"/>
              </a:rPr>
              <a:t>(the </a:t>
            </a:r>
            <a:r>
              <a:rPr dirty="0" sz="2800" spc="-5">
                <a:latin typeface="Times New Roman"/>
                <a:cs typeface="Times New Roman"/>
              </a:rPr>
              <a:t>description of the  features of the place), and situation </a:t>
            </a:r>
            <a:r>
              <a:rPr dirty="0" sz="2800">
                <a:latin typeface="Times New Roman"/>
                <a:cs typeface="Times New Roman"/>
              </a:rPr>
              <a:t>(the </a:t>
            </a:r>
            <a:r>
              <a:rPr dirty="0" sz="2800" spc="-5">
                <a:latin typeface="Times New Roman"/>
                <a:cs typeface="Times New Roman"/>
              </a:rPr>
              <a:t>environmental </a:t>
            </a:r>
            <a:r>
              <a:rPr dirty="0" sz="2800">
                <a:latin typeface="Times New Roman"/>
                <a:cs typeface="Times New Roman"/>
              </a:rPr>
              <a:t>conditions </a:t>
            </a:r>
            <a:r>
              <a:rPr dirty="0" sz="2800" spc="-5">
                <a:latin typeface="Times New Roman"/>
                <a:cs typeface="Times New Roman"/>
              </a:rPr>
              <a:t>of the  place).</a:t>
            </a:r>
            <a:endParaRPr sz="2800">
              <a:latin typeface="Times New Roman"/>
              <a:cs typeface="Times New Roman"/>
            </a:endParaRPr>
          </a:p>
          <a:p>
            <a:pPr marL="722630" marR="228600" indent="-457200">
              <a:lnSpc>
                <a:spcPts val="3300"/>
              </a:lnSpc>
              <a:spcBef>
                <a:spcPts val="2655"/>
              </a:spcBef>
              <a:buFont typeface="Wingdings"/>
              <a:buChar char=""/>
              <a:tabLst>
                <a:tab pos="722630" algn="l"/>
                <a:tab pos="723265" algn="l"/>
              </a:tabLst>
            </a:pPr>
            <a:r>
              <a:rPr dirty="0" sz="2800" spc="-5">
                <a:latin typeface="Times New Roman"/>
                <a:cs typeface="Times New Roman"/>
              </a:rPr>
              <a:t>Each place in the world has its unique characteristics expressed in terms of  landforms, </a:t>
            </a:r>
            <a:r>
              <a:rPr dirty="0" sz="2800" spc="-20">
                <a:latin typeface="Times New Roman"/>
                <a:cs typeface="Times New Roman"/>
              </a:rPr>
              <a:t>hydrology, </a:t>
            </a:r>
            <a:r>
              <a:rPr dirty="0" sz="2800" spc="-5">
                <a:latin typeface="Times New Roman"/>
                <a:cs typeface="Times New Roman"/>
              </a:rPr>
              <a:t>biogeography</a:t>
            </a:r>
            <a:r>
              <a:rPr dirty="0" sz="2800" spc="-4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etc.</a:t>
            </a:r>
            <a:endParaRPr sz="2800">
              <a:latin typeface="Times New Roman"/>
              <a:cs typeface="Times New Roman"/>
            </a:endParaRPr>
          </a:p>
          <a:p>
            <a:pPr marL="265430" marR="5080">
              <a:lnSpc>
                <a:spcPct val="150000"/>
              </a:lnSpc>
              <a:spcBef>
                <a:spcPts val="520"/>
              </a:spcBef>
              <a:tabLst>
                <a:tab pos="1212215" algn="l"/>
                <a:tab pos="1899920" algn="l"/>
                <a:tab pos="3140075" algn="l"/>
                <a:tab pos="3573145" algn="l"/>
                <a:tab pos="4772660" algn="l"/>
                <a:tab pos="5481320" algn="l"/>
                <a:tab pos="7354570" algn="l"/>
                <a:tab pos="7767955" algn="l"/>
                <a:tab pos="9125585" algn="l"/>
                <a:tab pos="9776460" algn="l"/>
                <a:tab pos="11037570" algn="l"/>
              </a:tabLst>
            </a:pPr>
            <a:r>
              <a:rPr dirty="0" sz="2800" spc="-5" b="1" i="1">
                <a:latin typeface="Times New Roman"/>
                <a:cs typeface="Times New Roman"/>
              </a:rPr>
              <a:t>Note:</a:t>
            </a:r>
            <a:r>
              <a:rPr dirty="0" sz="2800" spc="-5" b="1" i="1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The</a:t>
            </a:r>
            <a:r>
              <a:rPr dirty="0" sz="2800" spc="-5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concept</a:t>
            </a:r>
            <a:r>
              <a:rPr dirty="0" sz="2800" spc="-5">
                <a:latin typeface="Times New Roman"/>
                <a:cs typeface="Times New Roman"/>
              </a:rPr>
              <a:t>	</a:t>
            </a:r>
            <a:r>
              <a:rPr dirty="0" sz="2800">
                <a:latin typeface="Times New Roman"/>
                <a:cs typeface="Times New Roman"/>
              </a:rPr>
              <a:t>o</a:t>
            </a:r>
            <a:r>
              <a:rPr dirty="0" sz="2800" spc="-5">
                <a:latin typeface="Times New Roman"/>
                <a:cs typeface="Times New Roman"/>
              </a:rPr>
              <a:t>f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>
                <a:latin typeface="Times New Roman"/>
                <a:cs typeface="Times New Roman"/>
              </a:rPr>
              <a:t>“p</a:t>
            </a:r>
            <a:r>
              <a:rPr dirty="0" sz="2800" spc="-5">
                <a:latin typeface="Times New Roman"/>
                <a:cs typeface="Times New Roman"/>
              </a:rPr>
              <a:t>lace”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aids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geo</a:t>
            </a:r>
            <a:r>
              <a:rPr dirty="0" sz="2800">
                <a:latin typeface="Times New Roman"/>
                <a:cs typeface="Times New Roman"/>
              </a:rPr>
              <a:t>g</a:t>
            </a:r>
            <a:r>
              <a:rPr dirty="0" sz="2800" spc="-5">
                <a:latin typeface="Times New Roman"/>
                <a:cs typeface="Times New Roman"/>
              </a:rPr>
              <a:t>r</a:t>
            </a:r>
            <a:r>
              <a:rPr dirty="0" sz="2800" spc="-20">
                <a:latin typeface="Times New Roman"/>
                <a:cs typeface="Times New Roman"/>
              </a:rPr>
              <a:t>a</a:t>
            </a:r>
            <a:r>
              <a:rPr dirty="0" sz="2800" spc="-5">
                <a:latin typeface="Times New Roman"/>
                <a:cs typeface="Times New Roman"/>
              </a:rPr>
              <a:t>p</a:t>
            </a:r>
            <a:r>
              <a:rPr dirty="0" sz="2800">
                <a:latin typeface="Times New Roman"/>
                <a:cs typeface="Times New Roman"/>
              </a:rPr>
              <a:t>h</a:t>
            </a:r>
            <a:r>
              <a:rPr dirty="0" sz="2800" spc="-5">
                <a:latin typeface="Times New Roman"/>
                <a:cs typeface="Times New Roman"/>
              </a:rPr>
              <a:t>ers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to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co</a:t>
            </a:r>
            <a:r>
              <a:rPr dirty="0" sz="2800" spc="-20">
                <a:latin typeface="Times New Roman"/>
                <a:cs typeface="Times New Roman"/>
              </a:rPr>
              <a:t>m</a:t>
            </a:r>
            <a:r>
              <a:rPr dirty="0" sz="2800" spc="-5">
                <a:latin typeface="Times New Roman"/>
                <a:cs typeface="Times New Roman"/>
              </a:rPr>
              <a:t>pare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>
                <a:latin typeface="Times New Roman"/>
                <a:cs typeface="Times New Roman"/>
              </a:rPr>
              <a:t>an</a:t>
            </a:r>
            <a:r>
              <a:rPr dirty="0" sz="2800" spc="-5">
                <a:latin typeface="Times New Roman"/>
                <a:cs typeface="Times New Roman"/>
              </a:rPr>
              <a:t>d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con</a:t>
            </a:r>
            <a:r>
              <a:rPr dirty="0" sz="2800">
                <a:latin typeface="Times New Roman"/>
                <a:cs typeface="Times New Roman"/>
              </a:rPr>
              <a:t>t</a:t>
            </a:r>
            <a:r>
              <a:rPr dirty="0" sz="2800" spc="-5">
                <a:latin typeface="Times New Roman"/>
                <a:cs typeface="Times New Roman"/>
              </a:rPr>
              <a:t>rast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t</a:t>
            </a:r>
            <a:r>
              <a:rPr dirty="0" sz="2800">
                <a:latin typeface="Times New Roman"/>
                <a:cs typeface="Times New Roman"/>
              </a:rPr>
              <a:t>w</a:t>
            </a:r>
            <a:r>
              <a:rPr dirty="0" sz="2800" spc="-5">
                <a:latin typeface="Times New Roman"/>
                <a:cs typeface="Times New Roman"/>
              </a:rPr>
              <a:t>o  </a:t>
            </a:r>
            <a:r>
              <a:rPr dirty="0" sz="2800" spc="-5">
                <a:latin typeface="Times New Roman"/>
                <a:cs typeface="Times New Roman"/>
              </a:rPr>
              <a:t>places </a:t>
            </a:r>
            <a:r>
              <a:rPr dirty="0" sz="2800">
                <a:latin typeface="Times New Roman"/>
                <a:cs typeface="Times New Roman"/>
              </a:rPr>
              <a:t>on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Earth.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5485" y="117940"/>
            <a:ext cx="10907395" cy="6017260"/>
          </a:xfrm>
          <a:prstGeom prst="rect">
            <a:avLst/>
          </a:prstGeom>
        </p:spPr>
        <p:txBody>
          <a:bodyPr wrap="square" lIns="0" tIns="250825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975"/>
              </a:spcBef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dirty="0" sz="2800" spc="-70">
                <a:latin typeface="Times New Roman"/>
                <a:cs typeface="Times New Roman"/>
              </a:rPr>
              <a:t>Two </a:t>
            </a:r>
            <a:r>
              <a:rPr dirty="0" sz="2800" spc="-5">
                <a:latin typeface="Times New Roman"/>
                <a:cs typeface="Times New Roman"/>
              </a:rPr>
              <a:t>of the </a:t>
            </a:r>
            <a:r>
              <a:rPr dirty="0" sz="2800" spc="-10">
                <a:latin typeface="Times New Roman"/>
                <a:cs typeface="Times New Roman"/>
              </a:rPr>
              <a:t>major </a:t>
            </a:r>
            <a:r>
              <a:rPr dirty="0" sz="2800" spc="-5">
                <a:latin typeface="Times New Roman"/>
                <a:cs typeface="Times New Roman"/>
              </a:rPr>
              <a:t>techniques</a:t>
            </a:r>
            <a:r>
              <a:rPr dirty="0" sz="2800" spc="7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include:</a:t>
            </a:r>
            <a:endParaRPr sz="2800">
              <a:latin typeface="Times New Roman"/>
              <a:cs typeface="Times New Roman"/>
            </a:endParaRPr>
          </a:p>
          <a:p>
            <a:pPr marL="12700" marR="281940">
              <a:lnSpc>
                <a:spcPct val="99100"/>
              </a:lnSpc>
              <a:spcBef>
                <a:spcPts val="1900"/>
              </a:spcBef>
            </a:pPr>
            <a:r>
              <a:rPr dirty="0" sz="2800" spc="-5" b="1" i="1">
                <a:latin typeface="Times New Roman"/>
                <a:cs typeface="Times New Roman"/>
              </a:rPr>
              <a:t>a) </a:t>
            </a:r>
            <a:r>
              <a:rPr dirty="0" sz="2800" b="1" i="1">
                <a:latin typeface="Times New Roman"/>
                <a:cs typeface="Times New Roman"/>
              </a:rPr>
              <a:t>Carbon-14 </a:t>
            </a:r>
            <a:r>
              <a:rPr dirty="0" sz="2800" spc="-30" b="1" i="1">
                <a:latin typeface="Times New Roman"/>
                <a:cs typeface="Times New Roman"/>
              </a:rPr>
              <a:t>Technique: </a:t>
            </a:r>
            <a:r>
              <a:rPr dirty="0" sz="2800" spc="-5">
                <a:latin typeface="Times New Roman"/>
                <a:cs typeface="Times New Roman"/>
              </a:rPr>
              <a:t>Upon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25">
                <a:latin typeface="Times New Roman"/>
                <a:cs typeface="Times New Roman"/>
              </a:rPr>
              <a:t>organism’s </a:t>
            </a:r>
            <a:r>
              <a:rPr dirty="0" sz="2800" spc="-5">
                <a:latin typeface="Times New Roman"/>
                <a:cs typeface="Times New Roman"/>
              </a:rPr>
              <a:t>death, </a:t>
            </a:r>
            <a:r>
              <a:rPr dirty="0" sz="2800">
                <a:latin typeface="Times New Roman"/>
                <a:cs typeface="Times New Roman"/>
              </a:rPr>
              <a:t>carbon-14 </a:t>
            </a:r>
            <a:r>
              <a:rPr dirty="0" sz="2800" spc="-5">
                <a:latin typeface="Times New Roman"/>
                <a:cs typeface="Times New Roman"/>
              </a:rPr>
              <a:t>begins to  disintegrate at a known rate, and no </a:t>
            </a:r>
            <a:r>
              <a:rPr dirty="0" sz="2800">
                <a:latin typeface="Times New Roman"/>
                <a:cs typeface="Times New Roman"/>
              </a:rPr>
              <a:t>further </a:t>
            </a:r>
            <a:r>
              <a:rPr dirty="0" sz="2800" spc="-5">
                <a:latin typeface="Times New Roman"/>
                <a:cs typeface="Times New Roman"/>
              </a:rPr>
              <a:t>replacement of carbon </a:t>
            </a:r>
            <a:r>
              <a:rPr dirty="0" sz="2800">
                <a:latin typeface="Times New Roman"/>
                <a:cs typeface="Times New Roman"/>
              </a:rPr>
              <a:t>from  </a:t>
            </a:r>
            <a:r>
              <a:rPr dirty="0" sz="2800" spc="-5">
                <a:latin typeface="Times New Roman"/>
                <a:cs typeface="Times New Roman"/>
              </a:rPr>
              <a:t>atmospheric carbon </a:t>
            </a:r>
            <a:r>
              <a:rPr dirty="0" sz="2800">
                <a:latin typeface="Times New Roman"/>
                <a:cs typeface="Times New Roman"/>
              </a:rPr>
              <a:t>dioxide </a:t>
            </a:r>
            <a:r>
              <a:rPr dirty="0" sz="2800" spc="-10">
                <a:latin typeface="Times New Roman"/>
                <a:cs typeface="Times New Roman"/>
              </a:rPr>
              <a:t>can </a:t>
            </a:r>
            <a:r>
              <a:rPr dirty="0" sz="2800" spc="-5">
                <a:latin typeface="Times New Roman"/>
                <a:cs typeface="Times New Roman"/>
              </a:rPr>
              <a:t>take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place.</a:t>
            </a:r>
            <a:endParaRPr sz="28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880"/>
              </a:spcBef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dirty="0" sz="2800" spc="-5">
                <a:latin typeface="Times New Roman"/>
                <a:cs typeface="Times New Roman"/>
              </a:rPr>
              <a:t>Carbon-14 has </a:t>
            </a:r>
            <a:r>
              <a:rPr dirty="0" sz="2800">
                <a:latin typeface="Times New Roman"/>
                <a:cs typeface="Times New Roman"/>
              </a:rPr>
              <a:t>half-life </a:t>
            </a:r>
            <a:r>
              <a:rPr dirty="0" sz="2800" spc="-5">
                <a:latin typeface="Times New Roman"/>
                <a:cs typeface="Times New Roman"/>
              </a:rPr>
              <a:t>of </a:t>
            </a:r>
            <a:r>
              <a:rPr dirty="0" sz="2800">
                <a:latin typeface="Times New Roman"/>
                <a:cs typeface="Times New Roman"/>
              </a:rPr>
              <a:t>5730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years</a:t>
            </a:r>
            <a:endParaRPr sz="2800">
              <a:latin typeface="Times New Roman"/>
              <a:cs typeface="Times New Roman"/>
            </a:endParaRPr>
          </a:p>
          <a:p>
            <a:pPr marL="398145" indent="-386080">
              <a:lnSpc>
                <a:spcPct val="100000"/>
              </a:lnSpc>
              <a:spcBef>
                <a:spcPts val="1810"/>
              </a:spcBef>
              <a:buAutoNum type="alphaLcParenR" startAt="2"/>
              <a:tabLst>
                <a:tab pos="398780" algn="l"/>
              </a:tabLst>
            </a:pPr>
            <a:r>
              <a:rPr dirty="0" sz="2800" spc="-5" b="1" i="1">
                <a:latin typeface="Times New Roman"/>
                <a:cs typeface="Times New Roman"/>
              </a:rPr>
              <a:t>Potassium-Argon </a:t>
            </a:r>
            <a:r>
              <a:rPr dirty="0" sz="2800" spc="-30" b="1" i="1">
                <a:latin typeface="Times New Roman"/>
                <a:cs typeface="Times New Roman"/>
              </a:rPr>
              <a:t>Technique: </a:t>
            </a:r>
            <a:r>
              <a:rPr dirty="0" sz="2800" spc="-5">
                <a:latin typeface="Times New Roman"/>
                <a:cs typeface="Times New Roman"/>
              </a:rPr>
              <a:t>The decay is widely used for dating</a:t>
            </a:r>
            <a:r>
              <a:rPr dirty="0" sz="2800" spc="12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rocks.</a:t>
            </a:r>
            <a:endParaRPr sz="2800">
              <a:latin typeface="Times New Roman"/>
              <a:cs typeface="Times New Roman"/>
            </a:endParaRPr>
          </a:p>
          <a:p>
            <a:pPr lvl="1" marL="600710" marR="760730" indent="-457834">
              <a:lnSpc>
                <a:spcPts val="3300"/>
              </a:lnSpc>
              <a:spcBef>
                <a:spcPts val="2030"/>
              </a:spcBef>
              <a:buFont typeface="Wingdings"/>
              <a:buChar char=""/>
              <a:tabLst>
                <a:tab pos="600710" algn="l"/>
                <a:tab pos="601345" algn="l"/>
              </a:tabLst>
            </a:pPr>
            <a:r>
              <a:rPr dirty="0" sz="2800" spc="-5">
                <a:latin typeface="Times New Roman"/>
                <a:cs typeface="Times New Roman"/>
              </a:rPr>
              <a:t>Geologists are able to date entire rock samples in this </a:t>
            </a:r>
            <a:r>
              <a:rPr dirty="0" sz="2800" spc="-50">
                <a:latin typeface="Times New Roman"/>
                <a:cs typeface="Times New Roman"/>
              </a:rPr>
              <a:t>way, </a:t>
            </a:r>
            <a:r>
              <a:rPr dirty="0" sz="2800" spc="-5">
                <a:latin typeface="Times New Roman"/>
                <a:cs typeface="Times New Roman"/>
              </a:rPr>
              <a:t>because  potassium-40 is abundant in micas, feldspars, and</a:t>
            </a:r>
            <a:r>
              <a:rPr dirty="0" sz="2800" spc="2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hornblendes.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50">
              <a:latin typeface="Times New Roman"/>
              <a:cs typeface="Times New Roman"/>
            </a:endParaRPr>
          </a:p>
          <a:p>
            <a:pPr marL="423545" marR="5080">
              <a:lnSpc>
                <a:spcPct val="115100"/>
              </a:lnSpc>
            </a:pPr>
            <a:r>
              <a:rPr dirty="0" sz="2800" spc="-5" b="1" i="1">
                <a:solidFill>
                  <a:srgbClr val="006FC0"/>
                </a:solidFill>
                <a:latin typeface="Times New Roman"/>
                <a:cs typeface="Times New Roman"/>
              </a:rPr>
              <a:t>2.4. Geological Processes and the Resulting Landforms </a:t>
            </a:r>
            <a:r>
              <a:rPr dirty="0" sz="2800" b="1" i="1">
                <a:solidFill>
                  <a:srgbClr val="006FC0"/>
                </a:solidFill>
                <a:latin typeface="Times New Roman"/>
                <a:cs typeface="Times New Roman"/>
              </a:rPr>
              <a:t>of Ethiopia </a:t>
            </a:r>
            <a:r>
              <a:rPr dirty="0" sz="2800" spc="-5" b="1" i="1">
                <a:solidFill>
                  <a:srgbClr val="006FC0"/>
                </a:solidFill>
                <a:latin typeface="Times New Roman"/>
                <a:cs typeface="Times New Roman"/>
              </a:rPr>
              <a:t>and  </a:t>
            </a:r>
            <a:r>
              <a:rPr dirty="0" sz="2800" spc="-5" b="1" i="1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dirty="0" sz="2800" spc="-10" b="1" i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 i="1">
                <a:solidFill>
                  <a:srgbClr val="006FC0"/>
                </a:solidFill>
                <a:latin typeface="Times New Roman"/>
                <a:cs typeface="Times New Roman"/>
              </a:rPr>
              <a:t>Horn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9313" y="287299"/>
            <a:ext cx="11773535" cy="50666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9875" marR="334010">
              <a:lnSpc>
                <a:spcPct val="115100"/>
              </a:lnSpc>
              <a:spcBef>
                <a:spcPts val="100"/>
              </a:spcBef>
              <a:tabLst>
                <a:tab pos="1209040" algn="l"/>
                <a:tab pos="1920875" algn="l"/>
                <a:tab pos="3975100" algn="l"/>
                <a:tab pos="4665980" algn="l"/>
                <a:tab pos="6106160" algn="l"/>
                <a:tab pos="7663815" algn="l"/>
                <a:tab pos="8366759" algn="l"/>
                <a:tab pos="9453245" algn="l"/>
                <a:tab pos="9711055" algn="l"/>
                <a:tab pos="10384790" algn="l"/>
              </a:tabLst>
            </a:pPr>
            <a:r>
              <a:rPr dirty="0" sz="2800" b="1" i="1">
                <a:solidFill>
                  <a:srgbClr val="00AFEF"/>
                </a:solidFill>
                <a:latin typeface="Times New Roman"/>
                <a:cs typeface="Times New Roman"/>
              </a:rPr>
              <a:t>2</a:t>
            </a:r>
            <a:r>
              <a:rPr dirty="0" sz="2800" spc="-10" b="1" i="1">
                <a:solidFill>
                  <a:srgbClr val="00AFEF"/>
                </a:solidFill>
                <a:latin typeface="Times New Roman"/>
                <a:cs typeface="Times New Roman"/>
              </a:rPr>
              <a:t>.</a:t>
            </a:r>
            <a:r>
              <a:rPr dirty="0" sz="2800" b="1" i="1">
                <a:solidFill>
                  <a:srgbClr val="00AFEF"/>
                </a:solidFill>
                <a:latin typeface="Times New Roman"/>
                <a:cs typeface="Times New Roman"/>
              </a:rPr>
              <a:t>4</a:t>
            </a:r>
            <a:r>
              <a:rPr dirty="0" sz="2800" spc="-10" b="1" i="1">
                <a:solidFill>
                  <a:srgbClr val="00AFEF"/>
                </a:solidFill>
                <a:latin typeface="Times New Roman"/>
                <a:cs typeface="Times New Roman"/>
              </a:rPr>
              <a:t>.</a:t>
            </a:r>
            <a:r>
              <a:rPr dirty="0" sz="2800" b="1" i="1">
                <a:solidFill>
                  <a:srgbClr val="00AFEF"/>
                </a:solidFill>
                <a:latin typeface="Times New Roman"/>
                <a:cs typeface="Times New Roman"/>
              </a:rPr>
              <a:t>1</a:t>
            </a:r>
            <a:r>
              <a:rPr dirty="0" sz="2800" spc="-5" b="1" i="1">
                <a:solidFill>
                  <a:srgbClr val="00AFEF"/>
                </a:solidFill>
                <a:latin typeface="Times New Roman"/>
                <a:cs typeface="Times New Roman"/>
              </a:rPr>
              <a:t>.</a:t>
            </a:r>
            <a:r>
              <a:rPr dirty="0" sz="2800" b="1" i="1">
                <a:solidFill>
                  <a:srgbClr val="00AFEF"/>
                </a:solidFill>
                <a:latin typeface="Times New Roman"/>
                <a:cs typeface="Times New Roman"/>
              </a:rPr>
              <a:t>	</a:t>
            </a:r>
            <a:r>
              <a:rPr dirty="0" sz="2800" spc="-5" b="1" i="1">
                <a:solidFill>
                  <a:srgbClr val="00AFEF"/>
                </a:solidFill>
                <a:latin typeface="Times New Roman"/>
                <a:cs typeface="Times New Roman"/>
              </a:rPr>
              <a:t>The</a:t>
            </a:r>
            <a:r>
              <a:rPr dirty="0" sz="2800" b="1" i="1">
                <a:solidFill>
                  <a:srgbClr val="00AFEF"/>
                </a:solidFill>
                <a:latin typeface="Times New Roman"/>
                <a:cs typeface="Times New Roman"/>
              </a:rPr>
              <a:t>	</a:t>
            </a:r>
            <a:r>
              <a:rPr dirty="0" sz="2800" spc="-5" b="1" i="1">
                <a:solidFill>
                  <a:srgbClr val="00AFEF"/>
                </a:solidFill>
                <a:latin typeface="Times New Roman"/>
                <a:cs typeface="Times New Roman"/>
              </a:rPr>
              <a:t>Pre</a:t>
            </a:r>
            <a:r>
              <a:rPr dirty="0" sz="2800" spc="-20" b="1" i="1">
                <a:solidFill>
                  <a:srgbClr val="00AFEF"/>
                </a:solidFill>
                <a:latin typeface="Times New Roman"/>
                <a:cs typeface="Times New Roman"/>
              </a:rPr>
              <a:t>c</a:t>
            </a:r>
            <a:r>
              <a:rPr dirty="0" sz="2800" spc="-5" b="1" i="1">
                <a:solidFill>
                  <a:srgbClr val="00AFEF"/>
                </a:solidFill>
                <a:latin typeface="Times New Roman"/>
                <a:cs typeface="Times New Roman"/>
              </a:rPr>
              <a:t>am</a:t>
            </a:r>
            <a:r>
              <a:rPr dirty="0" sz="2800" b="1" i="1">
                <a:solidFill>
                  <a:srgbClr val="00AFEF"/>
                </a:solidFill>
                <a:latin typeface="Times New Roman"/>
                <a:cs typeface="Times New Roman"/>
              </a:rPr>
              <a:t>b</a:t>
            </a:r>
            <a:r>
              <a:rPr dirty="0" sz="2800" spc="-5" b="1" i="1">
                <a:solidFill>
                  <a:srgbClr val="00AFEF"/>
                </a:solidFill>
                <a:latin typeface="Times New Roman"/>
                <a:cs typeface="Times New Roman"/>
              </a:rPr>
              <a:t>ri</a:t>
            </a:r>
            <a:r>
              <a:rPr dirty="0" sz="2800" spc="5" b="1" i="1">
                <a:solidFill>
                  <a:srgbClr val="00AFEF"/>
                </a:solidFill>
                <a:latin typeface="Times New Roman"/>
                <a:cs typeface="Times New Roman"/>
              </a:rPr>
              <a:t>a</a:t>
            </a:r>
            <a:r>
              <a:rPr dirty="0" sz="2800" spc="-5" b="1" i="1">
                <a:solidFill>
                  <a:srgbClr val="00AFEF"/>
                </a:solidFill>
                <a:latin typeface="Times New Roman"/>
                <a:cs typeface="Times New Roman"/>
              </a:rPr>
              <a:t>n</a:t>
            </a:r>
            <a:r>
              <a:rPr dirty="0" sz="2800" b="1" i="1">
                <a:solidFill>
                  <a:srgbClr val="00AFEF"/>
                </a:solidFill>
                <a:latin typeface="Times New Roman"/>
                <a:cs typeface="Times New Roman"/>
              </a:rPr>
              <a:t>	</a:t>
            </a:r>
            <a:r>
              <a:rPr dirty="0" sz="2800" spc="-5" b="1" i="1">
                <a:solidFill>
                  <a:srgbClr val="00AFEF"/>
                </a:solidFill>
                <a:latin typeface="Times New Roman"/>
                <a:cs typeface="Times New Roman"/>
              </a:rPr>
              <a:t>Era</a:t>
            </a:r>
            <a:r>
              <a:rPr dirty="0" sz="2800" b="1" i="1">
                <a:solidFill>
                  <a:srgbClr val="00AFEF"/>
                </a:solidFill>
                <a:latin typeface="Times New Roman"/>
                <a:cs typeface="Times New Roman"/>
              </a:rPr>
              <a:t>	</a:t>
            </a:r>
            <a:r>
              <a:rPr dirty="0" sz="2800" spc="-5" b="1" i="1">
                <a:solidFill>
                  <a:srgbClr val="00AFEF"/>
                </a:solidFill>
                <a:latin typeface="Times New Roman"/>
                <a:cs typeface="Times New Roman"/>
              </a:rPr>
              <a:t>Geolo</a:t>
            </a:r>
            <a:r>
              <a:rPr dirty="0" sz="2800" b="1" i="1">
                <a:solidFill>
                  <a:srgbClr val="00AFEF"/>
                </a:solidFill>
                <a:latin typeface="Times New Roman"/>
                <a:cs typeface="Times New Roman"/>
              </a:rPr>
              <a:t>g</a:t>
            </a:r>
            <a:r>
              <a:rPr dirty="0" sz="2800" spc="-5" b="1" i="1">
                <a:solidFill>
                  <a:srgbClr val="00AFEF"/>
                </a:solidFill>
                <a:latin typeface="Times New Roman"/>
                <a:cs typeface="Times New Roman"/>
              </a:rPr>
              <a:t>ic</a:t>
            </a:r>
            <a:r>
              <a:rPr dirty="0" sz="2800" b="1" i="1">
                <a:solidFill>
                  <a:srgbClr val="00AFEF"/>
                </a:solidFill>
                <a:latin typeface="Times New Roman"/>
                <a:cs typeface="Times New Roman"/>
              </a:rPr>
              <a:t>	</a:t>
            </a:r>
            <a:r>
              <a:rPr dirty="0" sz="2800" spc="-5" b="1" i="1">
                <a:solidFill>
                  <a:srgbClr val="00AFEF"/>
                </a:solidFill>
                <a:latin typeface="Times New Roman"/>
                <a:cs typeface="Times New Roman"/>
              </a:rPr>
              <a:t>Processes</a:t>
            </a:r>
            <a:r>
              <a:rPr dirty="0" sz="2800" b="1" i="1">
                <a:solidFill>
                  <a:srgbClr val="00AFEF"/>
                </a:solidFill>
                <a:latin typeface="Times New Roman"/>
                <a:cs typeface="Times New Roman"/>
              </a:rPr>
              <a:t>	</a:t>
            </a:r>
            <a:r>
              <a:rPr dirty="0" sz="2800" spc="-5" b="1" i="1">
                <a:solidFill>
                  <a:srgbClr val="00AFEF"/>
                </a:solidFill>
                <a:latin typeface="Times New Roman"/>
                <a:cs typeface="Times New Roman"/>
              </a:rPr>
              <a:t>(</a:t>
            </a:r>
            <a:r>
              <a:rPr dirty="0" sz="2800" b="1" i="1">
                <a:solidFill>
                  <a:srgbClr val="00AFEF"/>
                </a:solidFill>
                <a:latin typeface="Times New Roman"/>
                <a:cs typeface="Times New Roman"/>
              </a:rPr>
              <a:t>4</a:t>
            </a:r>
            <a:r>
              <a:rPr dirty="0" sz="2800" spc="-10" b="1" i="1">
                <a:solidFill>
                  <a:srgbClr val="00AFEF"/>
                </a:solidFill>
                <a:latin typeface="Times New Roman"/>
                <a:cs typeface="Times New Roman"/>
              </a:rPr>
              <a:t>.</a:t>
            </a:r>
            <a:r>
              <a:rPr dirty="0" sz="2800" spc="-5" b="1" i="1">
                <a:solidFill>
                  <a:srgbClr val="00AFEF"/>
                </a:solidFill>
                <a:latin typeface="Times New Roman"/>
                <a:cs typeface="Times New Roman"/>
              </a:rPr>
              <a:t>5</a:t>
            </a:r>
            <a:r>
              <a:rPr dirty="0" sz="2800" b="1" i="1">
                <a:solidFill>
                  <a:srgbClr val="00AFEF"/>
                </a:solidFill>
                <a:latin typeface="Times New Roman"/>
                <a:cs typeface="Times New Roman"/>
              </a:rPr>
              <a:t>	</a:t>
            </a:r>
            <a:r>
              <a:rPr dirty="0" sz="2800" spc="-5" b="1" i="1">
                <a:solidFill>
                  <a:srgbClr val="00AFEF"/>
                </a:solidFill>
                <a:latin typeface="Times New Roman"/>
                <a:cs typeface="Times New Roman"/>
              </a:rPr>
              <a:t>b</a:t>
            </a:r>
            <a:r>
              <a:rPr dirty="0" sz="2800" b="1" i="1">
                <a:solidFill>
                  <a:srgbClr val="00AFEF"/>
                </a:solidFill>
                <a:latin typeface="Times New Roman"/>
                <a:cs typeface="Times New Roman"/>
              </a:rPr>
              <a:t>i</a:t>
            </a:r>
            <a:r>
              <a:rPr dirty="0" sz="2800" spc="-15" b="1" i="1">
                <a:solidFill>
                  <a:srgbClr val="00AFEF"/>
                </a:solidFill>
                <a:latin typeface="Times New Roman"/>
                <a:cs typeface="Times New Roman"/>
              </a:rPr>
              <a:t>l</a:t>
            </a:r>
            <a:r>
              <a:rPr dirty="0" sz="2800" spc="-5" b="1" i="1">
                <a:solidFill>
                  <a:srgbClr val="00AFEF"/>
                </a:solidFill>
                <a:latin typeface="Times New Roman"/>
                <a:cs typeface="Times New Roman"/>
              </a:rPr>
              <a:t>lion</a:t>
            </a:r>
            <a:r>
              <a:rPr dirty="0" sz="2800" b="1" i="1">
                <a:solidFill>
                  <a:srgbClr val="00AFEF"/>
                </a:solidFill>
                <a:latin typeface="Times New Roman"/>
                <a:cs typeface="Times New Roman"/>
              </a:rPr>
              <a:t>	</a:t>
            </a:r>
            <a:r>
              <a:rPr dirty="0" sz="2800" spc="-5" b="1" i="1">
                <a:solidFill>
                  <a:srgbClr val="00AFEF"/>
                </a:solidFill>
                <a:latin typeface="Times New Roman"/>
                <a:cs typeface="Times New Roman"/>
              </a:rPr>
              <a:t>-</a:t>
            </a:r>
            <a:r>
              <a:rPr dirty="0" sz="2800" b="1" i="1">
                <a:solidFill>
                  <a:srgbClr val="00AFEF"/>
                </a:solidFill>
                <a:latin typeface="Times New Roman"/>
                <a:cs typeface="Times New Roman"/>
              </a:rPr>
              <a:t>	</a:t>
            </a:r>
            <a:r>
              <a:rPr dirty="0" sz="2800" b="1" i="1">
                <a:solidFill>
                  <a:srgbClr val="00AFEF"/>
                </a:solidFill>
                <a:latin typeface="Times New Roman"/>
                <a:cs typeface="Times New Roman"/>
              </a:rPr>
              <a:t>60</a:t>
            </a:r>
            <a:r>
              <a:rPr dirty="0" sz="2800" spc="-5" b="1" i="1">
                <a:solidFill>
                  <a:srgbClr val="00AFEF"/>
                </a:solidFill>
                <a:latin typeface="Times New Roman"/>
                <a:cs typeface="Times New Roman"/>
              </a:rPr>
              <a:t>0</a:t>
            </a:r>
            <a:r>
              <a:rPr dirty="0" sz="2800" b="1" i="1">
                <a:solidFill>
                  <a:srgbClr val="00AFEF"/>
                </a:solidFill>
                <a:latin typeface="Times New Roman"/>
                <a:cs typeface="Times New Roman"/>
              </a:rPr>
              <a:t>	</a:t>
            </a:r>
            <a:r>
              <a:rPr dirty="0" sz="2800" spc="-5" b="1" i="1">
                <a:solidFill>
                  <a:srgbClr val="00AFEF"/>
                </a:solidFill>
                <a:latin typeface="Times New Roman"/>
                <a:cs typeface="Times New Roman"/>
              </a:rPr>
              <a:t>million </a:t>
            </a:r>
            <a:r>
              <a:rPr dirty="0" sz="2800" spc="-5" b="1" i="1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 i="1">
                <a:solidFill>
                  <a:srgbClr val="00AFEF"/>
                </a:solidFill>
                <a:latin typeface="Times New Roman"/>
                <a:cs typeface="Times New Roman"/>
              </a:rPr>
              <a:t>years</a:t>
            </a:r>
            <a:r>
              <a:rPr dirty="0" sz="2800" spc="-15" b="1" i="1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dirty="0" sz="2800" b="1" i="1">
                <a:solidFill>
                  <a:srgbClr val="00AFEF"/>
                </a:solidFill>
                <a:latin typeface="Times New Roman"/>
                <a:cs typeface="Times New Roman"/>
              </a:rPr>
              <a:t>ago)</a:t>
            </a:r>
            <a:endParaRPr sz="2800">
              <a:latin typeface="Times New Roman"/>
              <a:cs typeface="Times New Roman"/>
            </a:endParaRPr>
          </a:p>
          <a:p>
            <a:pPr marL="533400" indent="-457200">
              <a:lnSpc>
                <a:spcPct val="100000"/>
              </a:lnSpc>
              <a:spcBef>
                <a:spcPts val="1040"/>
              </a:spcBef>
              <a:buFont typeface="Wingdings"/>
              <a:buChar char=""/>
              <a:tabLst>
                <a:tab pos="532765" algn="l"/>
                <a:tab pos="533400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Precambrian Era covers </a:t>
            </a:r>
            <a:r>
              <a:rPr dirty="0" sz="2800" spc="5">
                <a:latin typeface="Times New Roman"/>
                <a:cs typeface="Times New Roman"/>
              </a:rPr>
              <a:t>5/6</a:t>
            </a:r>
            <a:r>
              <a:rPr dirty="0" baseline="25525" sz="2775" spc="7">
                <a:latin typeface="Times New Roman"/>
                <a:cs typeface="Times New Roman"/>
              </a:rPr>
              <a:t>th </a:t>
            </a:r>
            <a:r>
              <a:rPr dirty="0" sz="2800" spc="-5">
                <a:latin typeface="Times New Roman"/>
                <a:cs typeface="Times New Roman"/>
              </a:rPr>
              <a:t>of the </a:t>
            </a:r>
            <a:r>
              <a:rPr dirty="0" sz="2800" spc="-25">
                <a:latin typeface="Times New Roman"/>
                <a:cs typeface="Times New Roman"/>
              </a:rPr>
              <a:t>Earth’s</a:t>
            </a:r>
            <a:r>
              <a:rPr dirty="0" sz="2800" spc="-215">
                <a:latin typeface="Times New Roman"/>
                <a:cs typeface="Times New Roman"/>
              </a:rPr>
              <a:t> </a:t>
            </a:r>
            <a:r>
              <a:rPr dirty="0" sz="2800" spc="-25">
                <a:latin typeface="Times New Roman"/>
                <a:cs typeface="Times New Roman"/>
              </a:rPr>
              <a:t>history.</a:t>
            </a:r>
            <a:endParaRPr sz="2800">
              <a:latin typeface="Times New Roman"/>
              <a:cs typeface="Times New Roman"/>
            </a:endParaRPr>
          </a:p>
          <a:p>
            <a:pPr marL="76200" marR="68580">
              <a:lnSpc>
                <a:spcPts val="3300"/>
              </a:lnSpc>
              <a:spcBef>
                <a:spcPts val="1635"/>
              </a:spcBef>
            </a:pPr>
            <a:r>
              <a:rPr dirty="0" sz="2800" spc="-5" b="1" i="1">
                <a:latin typeface="Times New Roman"/>
                <a:cs typeface="Times New Roman"/>
              </a:rPr>
              <a:t>Note: </a:t>
            </a:r>
            <a:r>
              <a:rPr dirty="0" sz="2800" spc="-5">
                <a:latin typeface="Times New Roman"/>
                <a:cs typeface="Times New Roman"/>
              </a:rPr>
              <a:t>Due to its remoteness in </a:t>
            </a:r>
            <a:r>
              <a:rPr dirty="0" sz="2800" spc="-10">
                <a:latin typeface="Times New Roman"/>
                <a:cs typeface="Times New Roman"/>
              </a:rPr>
              <a:t>time </a:t>
            </a:r>
            <a:r>
              <a:rPr dirty="0" sz="2800" spc="-5">
                <a:latin typeface="Times New Roman"/>
                <a:cs typeface="Times New Roman"/>
              </a:rPr>
              <a:t>and the absence of well-preserved </a:t>
            </a:r>
            <a:r>
              <a:rPr dirty="0" sz="2800">
                <a:latin typeface="Times New Roman"/>
                <a:cs typeface="Times New Roman"/>
              </a:rPr>
              <a:t>fossils, </a:t>
            </a:r>
            <a:r>
              <a:rPr dirty="0" sz="2800" spc="-5">
                <a:latin typeface="Times New Roman"/>
                <a:cs typeface="Times New Roman"/>
              </a:rPr>
              <a:t>our  knowledge of the events is</a:t>
            </a:r>
            <a:r>
              <a:rPr dirty="0" sz="2800" spc="-2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limited.</a:t>
            </a:r>
            <a:endParaRPr sz="2800">
              <a:latin typeface="Times New Roman"/>
              <a:cs typeface="Times New Roman"/>
            </a:endParaRPr>
          </a:p>
          <a:p>
            <a:pPr marL="533400" indent="-457200">
              <a:lnSpc>
                <a:spcPct val="100000"/>
              </a:lnSpc>
              <a:spcBef>
                <a:spcPts val="2430"/>
              </a:spcBef>
              <a:buFont typeface="Wingdings"/>
              <a:buChar char=""/>
              <a:tabLst>
                <a:tab pos="532765" algn="l"/>
                <a:tab pos="533400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major geologic event of the Precambrian Era was</a:t>
            </a:r>
            <a:r>
              <a:rPr dirty="0" sz="2800" spc="55">
                <a:latin typeface="Times New Roman"/>
                <a:cs typeface="Times New Roman"/>
              </a:rPr>
              <a:t> </a:t>
            </a:r>
            <a:r>
              <a:rPr dirty="0" sz="2800" spc="-15" i="1">
                <a:latin typeface="Times New Roman"/>
                <a:cs typeface="Times New Roman"/>
              </a:rPr>
              <a:t>Orogenesis</a:t>
            </a:r>
            <a:r>
              <a:rPr dirty="0" sz="2800" spc="-15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lvl="1" marL="1068705" indent="-457834">
              <a:lnSpc>
                <a:spcPct val="100000"/>
              </a:lnSpc>
              <a:spcBef>
                <a:spcPts val="760"/>
              </a:spcBef>
              <a:buFont typeface="Wingdings"/>
              <a:buChar char=""/>
              <a:tabLst>
                <a:tab pos="1068705" algn="l"/>
                <a:tab pos="1069340" algn="l"/>
              </a:tabLst>
            </a:pP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land was subjected to intense</a:t>
            </a:r>
            <a:r>
              <a:rPr dirty="0" sz="2800" spc="-5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folding.</a:t>
            </a:r>
            <a:endParaRPr sz="2800">
              <a:latin typeface="Times New Roman"/>
              <a:cs typeface="Times New Roman"/>
            </a:endParaRPr>
          </a:p>
          <a:p>
            <a:pPr lvl="2" marL="1226820" indent="-457834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1226185" algn="l"/>
                <a:tab pos="1227455" algn="l"/>
              </a:tabLst>
            </a:pPr>
            <a:r>
              <a:rPr dirty="0" sz="2800" spc="-5">
                <a:latin typeface="Times New Roman"/>
                <a:cs typeface="Times New Roman"/>
              </a:rPr>
              <a:t>accompanied by </a:t>
            </a:r>
            <a:r>
              <a:rPr dirty="0" sz="2800">
                <a:latin typeface="Times New Roman"/>
                <a:cs typeface="Times New Roman"/>
              </a:rPr>
              <a:t>intrusive </a:t>
            </a:r>
            <a:r>
              <a:rPr dirty="0" sz="2800" spc="-5">
                <a:latin typeface="Times New Roman"/>
                <a:cs typeface="Times New Roman"/>
              </a:rPr>
              <a:t>igneous</a:t>
            </a:r>
            <a:r>
              <a:rPr dirty="0" sz="2800" spc="-60">
                <a:latin typeface="Times New Roman"/>
                <a:cs typeface="Times New Roman"/>
              </a:rPr>
              <a:t> </a:t>
            </a:r>
            <a:r>
              <a:rPr dirty="0" sz="2800" spc="-25">
                <a:latin typeface="Times New Roman"/>
                <a:cs typeface="Times New Roman"/>
              </a:rPr>
              <a:t>activity.</a:t>
            </a:r>
            <a:endParaRPr sz="2800">
              <a:latin typeface="Times New Roman"/>
              <a:cs typeface="Times New Roman"/>
            </a:endParaRPr>
          </a:p>
          <a:p>
            <a:pPr marL="533400" indent="-457200">
              <a:lnSpc>
                <a:spcPct val="100000"/>
              </a:lnSpc>
              <a:spcBef>
                <a:spcPts val="1935"/>
              </a:spcBef>
              <a:buFont typeface="Wingdings"/>
              <a:buChar char=""/>
              <a:tabLst>
                <a:tab pos="532765" algn="l"/>
                <a:tab pos="533400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result was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formation of huge mountain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ranges.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5958" y="213182"/>
            <a:ext cx="11745595" cy="600773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611505" marR="46355" indent="-457834">
              <a:lnSpc>
                <a:spcPct val="99100"/>
              </a:lnSpc>
              <a:spcBef>
                <a:spcPts val="125"/>
              </a:spcBef>
              <a:buFont typeface="Wingdings"/>
              <a:buChar char=""/>
              <a:tabLst>
                <a:tab pos="611505" algn="l"/>
                <a:tab pos="612140" algn="l"/>
              </a:tabLst>
            </a:pPr>
            <a:r>
              <a:rPr dirty="0" sz="2800" spc="-5">
                <a:latin typeface="Times New Roman"/>
                <a:cs typeface="Times New Roman"/>
              </a:rPr>
              <a:t>In between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b="1" i="1">
                <a:latin typeface="Times New Roman"/>
                <a:cs typeface="Times New Roman"/>
              </a:rPr>
              <a:t>orogenic </a:t>
            </a:r>
            <a:r>
              <a:rPr dirty="0" sz="2800">
                <a:latin typeface="Times New Roman"/>
                <a:cs typeface="Times New Roman"/>
              </a:rPr>
              <a:t>periods </a:t>
            </a:r>
            <a:r>
              <a:rPr dirty="0" sz="2800" spc="-10">
                <a:latin typeface="Times New Roman"/>
                <a:cs typeface="Times New Roman"/>
              </a:rPr>
              <a:t>and </a:t>
            </a:r>
            <a:r>
              <a:rPr dirty="0" sz="2800" spc="-5">
                <a:latin typeface="Times New Roman"/>
                <a:cs typeface="Times New Roman"/>
              </a:rPr>
              <a:t>after the last </a:t>
            </a:r>
            <a:r>
              <a:rPr dirty="0" sz="2800" b="1" i="1">
                <a:latin typeface="Times New Roman"/>
                <a:cs typeface="Times New Roman"/>
              </a:rPr>
              <a:t>orogenesis</a:t>
            </a:r>
            <a:r>
              <a:rPr dirty="0" sz="2800">
                <a:latin typeface="Times New Roman"/>
                <a:cs typeface="Times New Roman"/>
              </a:rPr>
              <a:t>, </a:t>
            </a:r>
            <a:r>
              <a:rPr dirty="0" sz="2800" spc="-5">
                <a:latin typeface="Times New Roman"/>
                <a:cs typeface="Times New Roman"/>
              </a:rPr>
              <a:t>there were </a:t>
            </a:r>
            <a:r>
              <a:rPr dirty="0" sz="2800">
                <a:latin typeface="Times New Roman"/>
                <a:cs typeface="Times New Roman"/>
              </a:rPr>
              <a:t>long  </a:t>
            </a:r>
            <a:r>
              <a:rPr dirty="0" sz="2800" spc="-5">
                <a:latin typeface="Times New Roman"/>
                <a:cs typeface="Times New Roman"/>
              </a:rPr>
              <a:t>periods of denudation, which finally reduced these mountains to near-level  </a:t>
            </a:r>
            <a:r>
              <a:rPr dirty="0" sz="2800">
                <a:latin typeface="Times New Roman"/>
                <a:cs typeface="Times New Roman"/>
              </a:rPr>
              <a:t>(</a:t>
            </a:r>
            <a:r>
              <a:rPr dirty="0" sz="2800" b="1" i="1">
                <a:latin typeface="Times New Roman"/>
                <a:cs typeface="Times New Roman"/>
              </a:rPr>
              <a:t>peneplained</a:t>
            </a:r>
            <a:r>
              <a:rPr dirty="0" sz="2800">
                <a:latin typeface="Times New Roman"/>
                <a:cs typeface="Times New Roman"/>
              </a:rPr>
              <a:t>) </a:t>
            </a:r>
            <a:r>
              <a:rPr dirty="0" sz="2800" spc="-5">
                <a:latin typeface="Times New Roman"/>
                <a:cs typeface="Times New Roman"/>
              </a:rPr>
              <a:t>rock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surfaces.</a:t>
            </a:r>
            <a:endParaRPr sz="2800">
              <a:latin typeface="Times New Roman"/>
              <a:cs typeface="Times New Roman"/>
            </a:endParaRPr>
          </a:p>
          <a:p>
            <a:pPr marL="469900" marR="35560" indent="-457200">
              <a:lnSpc>
                <a:spcPts val="3300"/>
              </a:lnSpc>
              <a:spcBef>
                <a:spcPts val="2280"/>
              </a:spcBef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dirty="0" sz="2800" spc="-5">
                <a:latin typeface="Times New Roman"/>
                <a:cs typeface="Times New Roman"/>
              </a:rPr>
              <a:t>This “levelled” surface </a:t>
            </a:r>
            <a:r>
              <a:rPr dirty="0" sz="2800" spc="-10">
                <a:latin typeface="Times New Roman"/>
                <a:cs typeface="Times New Roman"/>
              </a:rPr>
              <a:t>was </a:t>
            </a:r>
            <a:r>
              <a:rPr dirty="0" sz="2800" spc="-5">
                <a:latin typeface="Times New Roman"/>
                <a:cs typeface="Times New Roman"/>
              </a:rPr>
              <a:t>later </a:t>
            </a:r>
            <a:r>
              <a:rPr dirty="0" sz="2800">
                <a:latin typeface="Times New Roman"/>
                <a:cs typeface="Times New Roman"/>
              </a:rPr>
              <a:t>(in the </a:t>
            </a:r>
            <a:r>
              <a:rPr dirty="0" sz="2800" b="1" i="1">
                <a:latin typeface="Times New Roman"/>
                <a:cs typeface="Times New Roman"/>
              </a:rPr>
              <a:t>Mesozoic </a:t>
            </a:r>
            <a:r>
              <a:rPr dirty="0" sz="2800" spc="-5">
                <a:latin typeface="Times New Roman"/>
                <a:cs typeface="Times New Roman"/>
              </a:rPr>
              <a:t>and </a:t>
            </a:r>
            <a:r>
              <a:rPr dirty="0" sz="2800" spc="-5" b="1" i="1">
                <a:latin typeface="Times New Roman"/>
                <a:cs typeface="Times New Roman"/>
              </a:rPr>
              <a:t>Cenozoic Eras</a:t>
            </a:r>
            <a:r>
              <a:rPr dirty="0" sz="2800" spc="-5">
                <a:latin typeface="Times New Roman"/>
                <a:cs typeface="Times New Roman"/>
              </a:rPr>
              <a:t>) covered  by </a:t>
            </a:r>
            <a:r>
              <a:rPr dirty="0" sz="2800">
                <a:latin typeface="Times New Roman"/>
                <a:cs typeface="Times New Roman"/>
              </a:rPr>
              <a:t>younger rock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formations.</a:t>
            </a:r>
            <a:endParaRPr sz="2800">
              <a:latin typeface="Times New Roman"/>
              <a:cs typeface="Times New Roman"/>
            </a:endParaRPr>
          </a:p>
          <a:p>
            <a:pPr lvl="2" marL="12700" marR="5080">
              <a:lnSpc>
                <a:spcPct val="150100"/>
              </a:lnSpc>
              <a:spcBef>
                <a:spcPts val="155"/>
              </a:spcBef>
              <a:buAutoNum type="arabicPeriod" startAt="2"/>
              <a:tabLst>
                <a:tab pos="963294" algn="l"/>
                <a:tab pos="963930" algn="l"/>
                <a:tab pos="1687830" algn="l"/>
                <a:tab pos="3237230" algn="l"/>
                <a:tab pos="3942079" algn="l"/>
                <a:tab pos="5394325" algn="l"/>
                <a:tab pos="6965950" algn="l"/>
                <a:tab pos="8814435" algn="l"/>
                <a:tab pos="9083040" algn="l"/>
                <a:tab pos="9768840" algn="l"/>
                <a:tab pos="10963910" algn="l"/>
              </a:tabLst>
            </a:pPr>
            <a:r>
              <a:rPr dirty="0" sz="2800" spc="-5" b="1" i="1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dirty="0" sz="2800" spc="-5" b="1" i="1">
                <a:solidFill>
                  <a:srgbClr val="006FC0"/>
                </a:solidFill>
                <a:latin typeface="Times New Roman"/>
                <a:cs typeface="Times New Roman"/>
              </a:rPr>
              <a:t>	</a:t>
            </a:r>
            <a:r>
              <a:rPr dirty="0" sz="2800" spc="-5" b="1" i="1">
                <a:solidFill>
                  <a:srgbClr val="006FC0"/>
                </a:solidFill>
                <a:latin typeface="Times New Roman"/>
                <a:cs typeface="Times New Roman"/>
              </a:rPr>
              <a:t>Paleo</a:t>
            </a:r>
            <a:r>
              <a:rPr dirty="0" sz="2800" b="1" i="1">
                <a:solidFill>
                  <a:srgbClr val="006FC0"/>
                </a:solidFill>
                <a:latin typeface="Times New Roman"/>
                <a:cs typeface="Times New Roman"/>
              </a:rPr>
              <a:t>z</a:t>
            </a:r>
            <a:r>
              <a:rPr dirty="0" sz="2800" spc="-5" b="1" i="1">
                <a:solidFill>
                  <a:srgbClr val="006FC0"/>
                </a:solidFill>
                <a:latin typeface="Times New Roman"/>
                <a:cs typeface="Times New Roman"/>
              </a:rPr>
              <a:t>oic</a:t>
            </a:r>
            <a:r>
              <a:rPr dirty="0" sz="2800" b="1" i="1">
                <a:solidFill>
                  <a:srgbClr val="006FC0"/>
                </a:solidFill>
                <a:latin typeface="Times New Roman"/>
                <a:cs typeface="Times New Roman"/>
              </a:rPr>
              <a:t>	</a:t>
            </a:r>
            <a:r>
              <a:rPr dirty="0" sz="2800" spc="-5" b="1" i="1">
                <a:solidFill>
                  <a:srgbClr val="006FC0"/>
                </a:solidFill>
                <a:latin typeface="Times New Roman"/>
                <a:cs typeface="Times New Roman"/>
              </a:rPr>
              <a:t>Era</a:t>
            </a:r>
            <a:r>
              <a:rPr dirty="0" sz="2800" b="1" i="1">
                <a:solidFill>
                  <a:srgbClr val="006FC0"/>
                </a:solidFill>
                <a:latin typeface="Times New Roman"/>
                <a:cs typeface="Times New Roman"/>
              </a:rPr>
              <a:t>	</a:t>
            </a:r>
            <a:r>
              <a:rPr dirty="0" sz="2800" spc="-5" b="1" i="1">
                <a:solidFill>
                  <a:srgbClr val="006FC0"/>
                </a:solidFill>
                <a:latin typeface="Times New Roman"/>
                <a:cs typeface="Times New Roman"/>
              </a:rPr>
              <a:t>Geolo</a:t>
            </a:r>
            <a:r>
              <a:rPr dirty="0" sz="2800" b="1" i="1">
                <a:solidFill>
                  <a:srgbClr val="006FC0"/>
                </a:solidFill>
                <a:latin typeface="Times New Roman"/>
                <a:cs typeface="Times New Roman"/>
              </a:rPr>
              <a:t>g</a:t>
            </a:r>
            <a:r>
              <a:rPr dirty="0" sz="2800" spc="-5" b="1" i="1">
                <a:solidFill>
                  <a:srgbClr val="006FC0"/>
                </a:solidFill>
                <a:latin typeface="Times New Roman"/>
                <a:cs typeface="Times New Roman"/>
              </a:rPr>
              <a:t>ic</a:t>
            </a:r>
            <a:r>
              <a:rPr dirty="0" sz="2800" b="1" i="1">
                <a:solidFill>
                  <a:srgbClr val="006FC0"/>
                </a:solidFill>
                <a:latin typeface="Times New Roman"/>
                <a:cs typeface="Times New Roman"/>
              </a:rPr>
              <a:t>	</a:t>
            </a:r>
            <a:r>
              <a:rPr dirty="0" sz="2800" spc="-5" b="1" i="1">
                <a:solidFill>
                  <a:srgbClr val="006FC0"/>
                </a:solidFill>
                <a:latin typeface="Times New Roman"/>
                <a:cs typeface="Times New Roman"/>
              </a:rPr>
              <a:t>Processes</a:t>
            </a:r>
            <a:r>
              <a:rPr dirty="0" sz="2800" b="1" i="1">
                <a:solidFill>
                  <a:srgbClr val="006FC0"/>
                </a:solidFill>
                <a:latin typeface="Times New Roman"/>
                <a:cs typeface="Times New Roman"/>
              </a:rPr>
              <a:t>	</a:t>
            </a:r>
            <a:r>
              <a:rPr dirty="0" sz="2800" spc="-5" b="1" i="1">
                <a:solidFill>
                  <a:srgbClr val="006FC0"/>
                </a:solidFill>
                <a:latin typeface="Times New Roman"/>
                <a:cs typeface="Times New Roman"/>
              </a:rPr>
              <a:t>(60</a:t>
            </a:r>
            <a:r>
              <a:rPr dirty="0" sz="2800" spc="-15" b="1" i="1">
                <a:solidFill>
                  <a:srgbClr val="006FC0"/>
                </a:solidFill>
                <a:latin typeface="Times New Roman"/>
                <a:cs typeface="Times New Roman"/>
              </a:rPr>
              <a:t>0</a:t>
            </a:r>
            <a:r>
              <a:rPr dirty="0" sz="2800" spc="-5" b="1" i="1">
                <a:solidFill>
                  <a:srgbClr val="006FC0"/>
                </a:solidFill>
                <a:latin typeface="Times New Roman"/>
                <a:cs typeface="Times New Roman"/>
              </a:rPr>
              <a:t>million</a:t>
            </a:r>
            <a:r>
              <a:rPr dirty="0" sz="2800" b="1" i="1">
                <a:solidFill>
                  <a:srgbClr val="006FC0"/>
                </a:solidFill>
                <a:latin typeface="Times New Roman"/>
                <a:cs typeface="Times New Roman"/>
              </a:rPr>
              <a:t>	</a:t>
            </a:r>
            <a:r>
              <a:rPr dirty="0" sz="2800" spc="-5" b="1" i="1">
                <a:solidFill>
                  <a:srgbClr val="006FC0"/>
                </a:solidFill>
                <a:latin typeface="Times New Roman"/>
                <a:cs typeface="Times New Roman"/>
              </a:rPr>
              <a:t>-</a:t>
            </a:r>
            <a:r>
              <a:rPr dirty="0" sz="2800" b="1" i="1">
                <a:solidFill>
                  <a:srgbClr val="006FC0"/>
                </a:solidFill>
                <a:latin typeface="Times New Roman"/>
                <a:cs typeface="Times New Roman"/>
              </a:rPr>
              <a:t>	</a:t>
            </a:r>
            <a:r>
              <a:rPr dirty="0" sz="2800" b="1" i="1">
                <a:solidFill>
                  <a:srgbClr val="006FC0"/>
                </a:solidFill>
                <a:latin typeface="Times New Roman"/>
                <a:cs typeface="Times New Roman"/>
              </a:rPr>
              <a:t>22</a:t>
            </a:r>
            <a:r>
              <a:rPr dirty="0" sz="2800" spc="-5" b="1" i="1">
                <a:solidFill>
                  <a:srgbClr val="006FC0"/>
                </a:solidFill>
                <a:latin typeface="Times New Roman"/>
                <a:cs typeface="Times New Roman"/>
              </a:rPr>
              <a:t>5</a:t>
            </a:r>
            <a:r>
              <a:rPr dirty="0" sz="2800" b="1" i="1">
                <a:solidFill>
                  <a:srgbClr val="006FC0"/>
                </a:solidFill>
                <a:latin typeface="Times New Roman"/>
                <a:cs typeface="Times New Roman"/>
              </a:rPr>
              <a:t>	</a:t>
            </a:r>
            <a:r>
              <a:rPr dirty="0" sz="2800" spc="-5" b="1" i="1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dirty="0" sz="2800" spc="-20" b="1" i="1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dirty="0" sz="2800" spc="-5" b="1" i="1">
                <a:solidFill>
                  <a:srgbClr val="006FC0"/>
                </a:solidFill>
                <a:latin typeface="Times New Roman"/>
                <a:cs typeface="Times New Roman"/>
              </a:rPr>
              <a:t>lli</a:t>
            </a:r>
            <a:r>
              <a:rPr dirty="0" sz="2800" spc="-20" b="1" i="1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dirty="0" sz="2800" spc="-5" b="1" i="1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dirty="0" sz="2800" b="1" i="1">
                <a:solidFill>
                  <a:srgbClr val="006FC0"/>
                </a:solidFill>
                <a:latin typeface="Times New Roman"/>
                <a:cs typeface="Times New Roman"/>
              </a:rPr>
              <a:t>	</a:t>
            </a:r>
            <a:r>
              <a:rPr dirty="0" sz="2800" spc="-5" b="1" i="1">
                <a:solidFill>
                  <a:srgbClr val="006FC0"/>
                </a:solidFill>
                <a:latin typeface="Times New Roman"/>
                <a:cs typeface="Times New Roman"/>
              </a:rPr>
              <a:t>y</a:t>
            </a:r>
            <a:r>
              <a:rPr dirty="0" sz="2800" spc="-20" b="1" i="1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dirty="0" sz="2800" spc="-5" b="1" i="1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dirty="0" sz="2800" b="1" i="1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dirty="0" sz="2800" spc="-5" b="1" i="1">
                <a:solidFill>
                  <a:srgbClr val="006FC0"/>
                </a:solidFill>
                <a:latin typeface="Times New Roman"/>
                <a:cs typeface="Times New Roman"/>
              </a:rPr>
              <a:t>s </a:t>
            </a:r>
            <a:r>
              <a:rPr dirty="0" sz="2800" spc="-5" b="1" i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2800" b="1" i="1">
                <a:solidFill>
                  <a:srgbClr val="006FC0"/>
                </a:solidFill>
                <a:latin typeface="Times New Roman"/>
                <a:cs typeface="Times New Roman"/>
              </a:rPr>
              <a:t>ago)</a:t>
            </a:r>
            <a:endParaRPr sz="2800">
              <a:latin typeface="Times New Roman"/>
              <a:cs typeface="Times New Roman"/>
            </a:endParaRPr>
          </a:p>
          <a:p>
            <a:pPr lvl="3" marL="611505" indent="-457834">
              <a:lnSpc>
                <a:spcPct val="100000"/>
              </a:lnSpc>
              <a:spcBef>
                <a:spcPts val="819"/>
              </a:spcBef>
              <a:buFont typeface="Wingdings"/>
              <a:buChar char=""/>
              <a:tabLst>
                <a:tab pos="611505" algn="l"/>
                <a:tab pos="612140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Paleozoic Era lasted </a:t>
            </a:r>
            <a:r>
              <a:rPr dirty="0" sz="2800">
                <a:latin typeface="Times New Roman"/>
                <a:cs typeface="Times New Roman"/>
              </a:rPr>
              <a:t>for </a:t>
            </a:r>
            <a:r>
              <a:rPr dirty="0" sz="2800" spc="-5">
                <a:latin typeface="Times New Roman"/>
                <a:cs typeface="Times New Roman"/>
              </a:rPr>
              <a:t>about 375 million</a:t>
            </a:r>
            <a:r>
              <a:rPr dirty="0" sz="2800" spc="-2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years.</a:t>
            </a:r>
            <a:endParaRPr sz="2800">
              <a:latin typeface="Times New Roman"/>
              <a:cs typeface="Times New Roman"/>
            </a:endParaRPr>
          </a:p>
          <a:p>
            <a:pPr lvl="4" marL="728980" indent="-457834">
              <a:lnSpc>
                <a:spcPct val="100000"/>
              </a:lnSpc>
              <a:spcBef>
                <a:spcPts val="1385"/>
              </a:spcBef>
              <a:buFont typeface="Wingdings"/>
              <a:buChar char=""/>
              <a:tabLst>
                <a:tab pos="728980" algn="l"/>
                <a:tab pos="729615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major geological process of this Era was denudation.</a:t>
            </a:r>
            <a:endParaRPr sz="2800">
              <a:latin typeface="Times New Roman"/>
              <a:cs typeface="Times New Roman"/>
            </a:endParaRPr>
          </a:p>
          <a:p>
            <a:pPr lvl="5" marL="848360" marR="140335" indent="-457834">
              <a:lnSpc>
                <a:spcPct val="100000"/>
              </a:lnSpc>
              <a:spcBef>
                <a:spcPts val="2315"/>
              </a:spcBef>
              <a:buFont typeface="Wingdings"/>
              <a:buChar char=""/>
              <a:tabLst>
                <a:tab pos="848360" algn="l"/>
                <a:tab pos="848994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gigantic mountains that </a:t>
            </a:r>
            <a:r>
              <a:rPr dirty="0" sz="2800" spc="-10">
                <a:latin typeface="Times New Roman"/>
                <a:cs typeface="Times New Roman"/>
              </a:rPr>
              <a:t>were </a:t>
            </a:r>
            <a:r>
              <a:rPr dirty="0" sz="2800" spc="-5">
                <a:latin typeface="Times New Roman"/>
                <a:cs typeface="Times New Roman"/>
              </a:rPr>
              <a:t>formed by the Precambrian orogeny were  subjected to </a:t>
            </a:r>
            <a:r>
              <a:rPr dirty="0" sz="2800">
                <a:latin typeface="Times New Roman"/>
                <a:cs typeface="Times New Roman"/>
              </a:rPr>
              <a:t>intense </a:t>
            </a:r>
            <a:r>
              <a:rPr dirty="0" sz="2800" spc="-5">
                <a:latin typeface="Times New Roman"/>
                <a:cs typeface="Times New Roman"/>
              </a:rPr>
              <a:t>and </a:t>
            </a:r>
            <a:r>
              <a:rPr dirty="0" sz="2800">
                <a:latin typeface="Times New Roman"/>
                <a:cs typeface="Times New Roman"/>
              </a:rPr>
              <a:t>prolonged</a:t>
            </a:r>
            <a:r>
              <a:rPr dirty="0" sz="2800" spc="-7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denudation</a:t>
            </a:r>
            <a:r>
              <a:rPr dirty="0" sz="180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7352" y="289052"/>
            <a:ext cx="11738610" cy="6055360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469900" marR="5080" indent="-457834">
              <a:lnSpc>
                <a:spcPts val="3300"/>
              </a:lnSpc>
              <a:spcBef>
                <a:spcPts val="254"/>
              </a:spcBef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dirty="0" sz="2800" spc="-5">
                <a:latin typeface="Times New Roman"/>
                <a:cs typeface="Times New Roman"/>
              </a:rPr>
              <a:t>At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end,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once gigantic mountain ranges </a:t>
            </a:r>
            <a:r>
              <a:rPr dirty="0" sz="2800" spc="-10">
                <a:latin typeface="Times New Roman"/>
                <a:cs typeface="Times New Roman"/>
              </a:rPr>
              <a:t>were </a:t>
            </a:r>
            <a:r>
              <a:rPr dirty="0" sz="2800" spc="-5">
                <a:latin typeface="Times New Roman"/>
                <a:cs typeface="Times New Roman"/>
              </a:rPr>
              <a:t>reduced to a </a:t>
            </a:r>
            <a:r>
              <a:rPr dirty="0" sz="2800">
                <a:latin typeface="Times New Roman"/>
                <a:cs typeface="Times New Roman"/>
              </a:rPr>
              <a:t>“peneplained”  </a:t>
            </a:r>
            <a:r>
              <a:rPr dirty="0" sz="2800" spc="-5">
                <a:latin typeface="Times New Roman"/>
                <a:cs typeface="Times New Roman"/>
              </a:rPr>
              <a:t>surface.</a:t>
            </a:r>
            <a:endParaRPr sz="2800">
              <a:latin typeface="Times New Roman"/>
              <a:cs typeface="Times New Roman"/>
            </a:endParaRPr>
          </a:p>
          <a:p>
            <a:pPr marL="469900" marR="5080" indent="-457834">
              <a:lnSpc>
                <a:spcPct val="150000"/>
              </a:lnSpc>
              <a:spcBef>
                <a:spcPts val="155"/>
              </a:spcBef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dirty="0" sz="2800" spc="-5">
                <a:latin typeface="Carlito"/>
                <a:cs typeface="Carlito"/>
              </a:rPr>
              <a:t>Undulating </a:t>
            </a:r>
            <a:r>
              <a:rPr dirty="0" sz="2800" spc="-10">
                <a:latin typeface="Carlito"/>
                <a:cs typeface="Carlito"/>
              </a:rPr>
              <a:t>plain </a:t>
            </a:r>
            <a:r>
              <a:rPr dirty="0" sz="2800" spc="-5">
                <a:latin typeface="Carlito"/>
                <a:cs typeface="Carlito"/>
              </a:rPr>
              <a:t>with </a:t>
            </a:r>
            <a:r>
              <a:rPr dirty="0" sz="2800" spc="-10">
                <a:latin typeface="Carlito"/>
                <a:cs typeface="Carlito"/>
              </a:rPr>
              <a:t>some residual </a:t>
            </a:r>
            <a:r>
              <a:rPr dirty="0" sz="2800" spc="-25">
                <a:latin typeface="Carlito"/>
                <a:cs typeface="Carlito"/>
              </a:rPr>
              <a:t>features </a:t>
            </a:r>
            <a:r>
              <a:rPr dirty="0" sz="2800" spc="-10">
                <a:latin typeface="Carlito"/>
                <a:cs typeface="Carlito"/>
              </a:rPr>
              <a:t>(inselbergs) </a:t>
            </a:r>
            <a:r>
              <a:rPr dirty="0" sz="2800" spc="-20">
                <a:latin typeface="Carlito"/>
                <a:cs typeface="Carlito"/>
              </a:rPr>
              <a:t>here </a:t>
            </a:r>
            <a:r>
              <a:rPr dirty="0" sz="2800" spc="-5">
                <a:latin typeface="Carlito"/>
                <a:cs typeface="Carlito"/>
              </a:rPr>
              <a:t>and </a:t>
            </a:r>
            <a:r>
              <a:rPr dirty="0" sz="2800" spc="-10">
                <a:latin typeface="Carlito"/>
                <a:cs typeface="Carlito"/>
              </a:rPr>
              <a:t>there </a:t>
            </a:r>
            <a:r>
              <a:rPr dirty="0" sz="2800" spc="-15">
                <a:latin typeface="Carlito"/>
                <a:cs typeface="Carlito"/>
              </a:rPr>
              <a:t>was </a:t>
            </a:r>
            <a:r>
              <a:rPr dirty="0" sz="2800" spc="600">
                <a:latin typeface="Carlito"/>
                <a:cs typeface="Carlito"/>
              </a:rPr>
              <a:t> </a:t>
            </a:r>
            <a:r>
              <a:rPr dirty="0" sz="2800" spc="-15">
                <a:latin typeface="Carlito"/>
                <a:cs typeface="Carlito"/>
              </a:rPr>
              <a:t>formed.</a:t>
            </a:r>
            <a:endParaRPr sz="2800">
              <a:latin typeface="Carlito"/>
              <a:cs typeface="Carlito"/>
            </a:endParaRPr>
          </a:p>
          <a:p>
            <a:pPr marL="469900" marR="399415" indent="-457834">
              <a:lnSpc>
                <a:spcPts val="3300"/>
              </a:lnSpc>
              <a:spcBef>
                <a:spcPts val="1585"/>
              </a:spcBef>
              <a:buFont typeface="Wingdings"/>
              <a:buChar char=""/>
              <a:tabLst>
                <a:tab pos="469900" algn="l"/>
                <a:tab pos="470534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sediments </a:t>
            </a:r>
            <a:r>
              <a:rPr dirty="0" sz="2800" spc="-10">
                <a:latin typeface="Times New Roman"/>
                <a:cs typeface="Times New Roman"/>
              </a:rPr>
              <a:t>were </a:t>
            </a:r>
            <a:r>
              <a:rPr dirty="0" sz="2800" spc="-5">
                <a:latin typeface="Times New Roman"/>
                <a:cs typeface="Times New Roman"/>
              </a:rPr>
              <a:t>transported southward and eastward to form continental  (in Africa) and marine deposits,</a:t>
            </a:r>
            <a:r>
              <a:rPr dirty="0" sz="2800" spc="-150">
                <a:latin typeface="Times New Roman"/>
                <a:cs typeface="Times New Roman"/>
              </a:rPr>
              <a:t> </a:t>
            </a:r>
            <a:r>
              <a:rPr dirty="0" sz="2800" spc="-20">
                <a:latin typeface="Times New Roman"/>
                <a:cs typeface="Times New Roman"/>
              </a:rPr>
              <a:t>respectively.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800" spc="-5" b="1" i="1">
                <a:solidFill>
                  <a:srgbClr val="006FC0"/>
                </a:solidFill>
                <a:latin typeface="Times New Roman"/>
                <a:cs typeface="Times New Roman"/>
              </a:rPr>
              <a:t>2.4.3. The Mesozoic Era Geologic Processes </a:t>
            </a:r>
            <a:r>
              <a:rPr dirty="0" sz="2800" b="1" i="1">
                <a:solidFill>
                  <a:srgbClr val="006FC0"/>
                </a:solidFill>
                <a:latin typeface="Times New Roman"/>
                <a:cs typeface="Times New Roman"/>
              </a:rPr>
              <a:t>(225-70 </a:t>
            </a:r>
            <a:r>
              <a:rPr dirty="0" sz="2800" spc="-5" b="1" i="1">
                <a:solidFill>
                  <a:srgbClr val="006FC0"/>
                </a:solidFill>
                <a:latin typeface="Times New Roman"/>
                <a:cs typeface="Times New Roman"/>
              </a:rPr>
              <a:t>million years</a:t>
            </a:r>
            <a:r>
              <a:rPr dirty="0" sz="2800" spc="5" b="1" i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2800" b="1" i="1">
                <a:solidFill>
                  <a:srgbClr val="006FC0"/>
                </a:solidFill>
                <a:latin typeface="Times New Roman"/>
                <a:cs typeface="Times New Roman"/>
              </a:rPr>
              <a:t>ago)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5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buFont typeface="Wingdings"/>
              <a:buChar char=""/>
              <a:tabLst>
                <a:tab pos="469900" algn="l"/>
                <a:tab pos="470534" algn="l"/>
              </a:tabLst>
            </a:pPr>
            <a:r>
              <a:rPr dirty="0" sz="2800" spc="-5">
                <a:latin typeface="Times New Roman"/>
                <a:cs typeface="Times New Roman"/>
              </a:rPr>
              <a:t>This Mesozoic Era lasted </a:t>
            </a:r>
            <a:r>
              <a:rPr dirty="0" sz="2800">
                <a:latin typeface="Times New Roman"/>
                <a:cs typeface="Times New Roman"/>
              </a:rPr>
              <a:t>for about 155 </a:t>
            </a:r>
            <a:r>
              <a:rPr dirty="0" sz="2800" spc="-5">
                <a:latin typeface="Times New Roman"/>
                <a:cs typeface="Times New Roman"/>
              </a:rPr>
              <a:t>million</a:t>
            </a:r>
            <a:r>
              <a:rPr dirty="0" sz="2800" spc="-5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years.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"/>
            </a:pPr>
            <a:endParaRPr sz="2600">
              <a:latin typeface="Times New Roman"/>
              <a:cs typeface="Times New Roman"/>
            </a:endParaRPr>
          </a:p>
          <a:p>
            <a:pPr lvl="1" marL="721995" marR="750570" indent="-457200">
              <a:lnSpc>
                <a:spcPts val="3300"/>
              </a:lnSpc>
              <a:buFont typeface="Wingdings"/>
              <a:buChar char=""/>
              <a:tabLst>
                <a:tab pos="721995" algn="l"/>
                <a:tab pos="722630" algn="l"/>
              </a:tabLst>
            </a:pPr>
            <a:r>
              <a:rPr dirty="0" sz="2800" spc="-5">
                <a:latin typeface="Times New Roman"/>
                <a:cs typeface="Times New Roman"/>
              </a:rPr>
              <a:t>It was an Era of alternate slows </a:t>
            </a:r>
            <a:r>
              <a:rPr dirty="0" sz="2800">
                <a:latin typeface="Times New Roman"/>
                <a:cs typeface="Times New Roman"/>
              </a:rPr>
              <a:t>sinking </a:t>
            </a:r>
            <a:r>
              <a:rPr dirty="0" sz="2800" spc="-5">
                <a:latin typeface="Times New Roman"/>
                <a:cs typeface="Times New Roman"/>
              </a:rPr>
              <a:t>and </a:t>
            </a:r>
            <a:r>
              <a:rPr dirty="0" sz="2800">
                <a:latin typeface="Times New Roman"/>
                <a:cs typeface="Times New Roman"/>
              </a:rPr>
              <a:t>rising </a:t>
            </a:r>
            <a:r>
              <a:rPr dirty="0" sz="2800" spc="-5">
                <a:latin typeface="Times New Roman"/>
                <a:cs typeface="Times New Roman"/>
              </a:rPr>
              <a:t>(epeirogenesis) of the  landmass.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7690" y="462534"/>
            <a:ext cx="11675110" cy="5680075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469900" marR="962660" indent="-457834">
              <a:lnSpc>
                <a:spcPts val="3300"/>
              </a:lnSpc>
              <a:spcBef>
                <a:spcPts val="254"/>
              </a:spcBef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dirty="0" sz="2800" spc="-5">
                <a:latin typeface="Times New Roman"/>
                <a:cs typeface="Times New Roman"/>
              </a:rPr>
              <a:t>This process </a:t>
            </a:r>
            <a:r>
              <a:rPr dirty="0" sz="2800" spc="-10">
                <a:latin typeface="Times New Roman"/>
                <a:cs typeface="Times New Roman"/>
              </a:rPr>
              <a:t>affected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whole </a:t>
            </a:r>
            <a:r>
              <a:rPr dirty="0" sz="2800">
                <a:latin typeface="Times New Roman"/>
                <a:cs typeface="Times New Roman"/>
              </a:rPr>
              <a:t>present-day </a:t>
            </a:r>
            <a:r>
              <a:rPr dirty="0" sz="2800" spc="-5">
                <a:latin typeface="Times New Roman"/>
                <a:cs typeface="Times New Roman"/>
              </a:rPr>
              <a:t>Horn of Africa and</a:t>
            </a:r>
            <a:r>
              <a:rPr dirty="0" sz="2800" spc="-27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Arabian  landmass.</a:t>
            </a:r>
            <a:endParaRPr sz="28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965"/>
              </a:spcBef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dirty="0" sz="2800" spc="-40">
                <a:latin typeface="Carlito"/>
                <a:cs typeface="Carlito"/>
              </a:rPr>
              <a:t>At</a:t>
            </a:r>
            <a:r>
              <a:rPr dirty="0" sz="2800" spc="325">
                <a:latin typeface="Carlito"/>
                <a:cs typeface="Carlito"/>
              </a:rPr>
              <a:t> </a:t>
            </a:r>
            <a:r>
              <a:rPr dirty="0" sz="2800" spc="-5">
                <a:latin typeface="Carlito"/>
                <a:cs typeface="Carlito"/>
              </a:rPr>
              <a:t>the</a:t>
            </a:r>
            <a:r>
              <a:rPr dirty="0" sz="2800" spc="335">
                <a:latin typeface="Carlito"/>
                <a:cs typeface="Carlito"/>
              </a:rPr>
              <a:t> </a:t>
            </a:r>
            <a:r>
              <a:rPr dirty="0" sz="2800" spc="-10">
                <a:latin typeface="Carlito"/>
                <a:cs typeface="Carlito"/>
              </a:rPr>
              <a:t>same</a:t>
            </a:r>
            <a:r>
              <a:rPr dirty="0" sz="2800" spc="330">
                <a:latin typeface="Carlito"/>
                <a:cs typeface="Carlito"/>
              </a:rPr>
              <a:t> </a:t>
            </a:r>
            <a:r>
              <a:rPr dirty="0" sz="2800" spc="-5">
                <a:latin typeface="Carlito"/>
                <a:cs typeface="Carlito"/>
              </a:rPr>
              <a:t>time</a:t>
            </a:r>
            <a:r>
              <a:rPr dirty="0" sz="2800" spc="325">
                <a:latin typeface="Carlito"/>
                <a:cs typeface="Carlito"/>
              </a:rPr>
              <a:t> </a:t>
            </a:r>
            <a:r>
              <a:rPr dirty="0" sz="2800" spc="-5">
                <a:latin typeface="Carlito"/>
                <a:cs typeface="Carlito"/>
              </a:rPr>
              <a:t>the</a:t>
            </a:r>
            <a:r>
              <a:rPr dirty="0" sz="2800" spc="320">
                <a:latin typeface="Carlito"/>
                <a:cs typeface="Carlito"/>
              </a:rPr>
              <a:t> </a:t>
            </a:r>
            <a:r>
              <a:rPr dirty="0" sz="2800" spc="-5">
                <a:latin typeface="Carlito"/>
                <a:cs typeface="Carlito"/>
              </a:rPr>
              <a:t>land</a:t>
            </a:r>
            <a:r>
              <a:rPr dirty="0" sz="2800" spc="325">
                <a:latin typeface="Carlito"/>
                <a:cs typeface="Carlito"/>
              </a:rPr>
              <a:t> </a:t>
            </a:r>
            <a:r>
              <a:rPr dirty="0" sz="2800" spc="-10">
                <a:latin typeface="Carlito"/>
                <a:cs typeface="Carlito"/>
              </a:rPr>
              <a:t>was</a:t>
            </a:r>
            <a:r>
              <a:rPr dirty="0" sz="2800" spc="330">
                <a:latin typeface="Carlito"/>
                <a:cs typeface="Carlito"/>
              </a:rPr>
              <a:t> </a:t>
            </a:r>
            <a:r>
              <a:rPr dirty="0" sz="2800" spc="-10">
                <a:latin typeface="Carlito"/>
                <a:cs typeface="Carlito"/>
              </a:rPr>
              <a:t>tilted</a:t>
            </a:r>
            <a:r>
              <a:rPr dirty="0" sz="2800" spc="330">
                <a:latin typeface="Carlito"/>
                <a:cs typeface="Carlito"/>
              </a:rPr>
              <a:t> </a:t>
            </a:r>
            <a:r>
              <a:rPr dirty="0" sz="2800" spc="-20">
                <a:latin typeface="Carlito"/>
                <a:cs typeface="Carlito"/>
              </a:rPr>
              <a:t>eastward</a:t>
            </a:r>
            <a:r>
              <a:rPr dirty="0" sz="2800" spc="32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and</a:t>
            </a:r>
            <a:r>
              <a:rPr dirty="0" sz="2800" spc="320">
                <a:latin typeface="Carlito"/>
                <a:cs typeface="Carlito"/>
              </a:rPr>
              <a:t> </a:t>
            </a:r>
            <a:r>
              <a:rPr dirty="0" sz="2800" spc="-25">
                <a:latin typeface="Carlito"/>
                <a:cs typeface="Carlito"/>
              </a:rPr>
              <a:t>therefore</a:t>
            </a:r>
            <a:r>
              <a:rPr dirty="0" sz="2800" spc="340">
                <a:latin typeface="Carlito"/>
                <a:cs typeface="Carlito"/>
              </a:rPr>
              <a:t> </a:t>
            </a:r>
            <a:r>
              <a:rPr dirty="0" sz="2800" spc="-10">
                <a:latin typeface="Carlito"/>
                <a:cs typeface="Carlito"/>
              </a:rPr>
              <a:t>lower</a:t>
            </a:r>
            <a:r>
              <a:rPr dirty="0" sz="2800" spc="325">
                <a:latin typeface="Carlito"/>
                <a:cs typeface="Carlito"/>
              </a:rPr>
              <a:t> </a:t>
            </a:r>
            <a:r>
              <a:rPr dirty="0" sz="2800" spc="-15">
                <a:latin typeface="Carlito"/>
                <a:cs typeface="Carlito"/>
              </a:rPr>
              <a:t>in</a:t>
            </a:r>
            <a:r>
              <a:rPr dirty="0" sz="2800" spc="320">
                <a:latin typeface="Carlito"/>
                <a:cs typeface="Carlito"/>
              </a:rPr>
              <a:t> </a:t>
            </a:r>
            <a:r>
              <a:rPr dirty="0" sz="2800" spc="-5">
                <a:latin typeface="Carlito"/>
                <a:cs typeface="Carlito"/>
              </a:rPr>
              <a:t>the</a:t>
            </a:r>
            <a:endParaRPr sz="2800">
              <a:latin typeface="Carlito"/>
              <a:cs typeface="Carlito"/>
            </a:endParaRPr>
          </a:p>
          <a:p>
            <a:pPr marL="469900">
              <a:lnSpc>
                <a:spcPct val="100000"/>
              </a:lnSpc>
              <a:spcBef>
                <a:spcPts val="1680"/>
              </a:spcBef>
            </a:pPr>
            <a:r>
              <a:rPr dirty="0" sz="2800" spc="-15">
                <a:latin typeface="Carlito"/>
                <a:cs typeface="Carlito"/>
              </a:rPr>
              <a:t>southeast </a:t>
            </a:r>
            <a:r>
              <a:rPr dirty="0" sz="2800" spc="-5">
                <a:latin typeface="Carlito"/>
                <a:cs typeface="Carlito"/>
              </a:rPr>
              <a:t>and </a:t>
            </a:r>
            <a:r>
              <a:rPr dirty="0" sz="2800" spc="-10">
                <a:latin typeface="Carlito"/>
                <a:cs typeface="Carlito"/>
              </a:rPr>
              <a:t>higher in </a:t>
            </a:r>
            <a:r>
              <a:rPr dirty="0" sz="2800" spc="-5">
                <a:latin typeface="Carlito"/>
                <a:cs typeface="Carlito"/>
              </a:rPr>
              <a:t>the</a:t>
            </a:r>
            <a:r>
              <a:rPr dirty="0" sz="2800" spc="125">
                <a:latin typeface="Carlito"/>
                <a:cs typeface="Carlito"/>
              </a:rPr>
              <a:t> </a:t>
            </a:r>
            <a:r>
              <a:rPr dirty="0" sz="2800" spc="-15">
                <a:latin typeface="Carlito"/>
                <a:cs typeface="Carlito"/>
              </a:rPr>
              <a:t>northwest.</a:t>
            </a:r>
            <a:endParaRPr sz="280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spcBef>
                <a:spcPts val="1789"/>
              </a:spcBef>
              <a:buFont typeface="Wingdings"/>
              <a:buChar char=""/>
              <a:tabLst>
                <a:tab pos="469900" algn="l"/>
                <a:tab pos="470534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</a:t>
            </a:r>
            <a:r>
              <a:rPr dirty="0" sz="2800">
                <a:latin typeface="Times New Roman"/>
                <a:cs typeface="Times New Roman"/>
              </a:rPr>
              <a:t>subsidence </a:t>
            </a:r>
            <a:r>
              <a:rPr dirty="0" sz="2800" spc="-5">
                <a:latin typeface="Times New Roman"/>
                <a:cs typeface="Times New Roman"/>
              </a:rPr>
              <a:t>of the land began about </a:t>
            </a:r>
            <a:r>
              <a:rPr dirty="0" sz="2800">
                <a:latin typeface="Times New Roman"/>
                <a:cs typeface="Times New Roman"/>
              </a:rPr>
              <a:t>225 </a:t>
            </a:r>
            <a:r>
              <a:rPr dirty="0" sz="2800" spc="-5">
                <a:latin typeface="Times New Roman"/>
                <a:cs typeface="Times New Roman"/>
              </a:rPr>
              <a:t>million years</a:t>
            </a:r>
            <a:r>
              <a:rPr dirty="0" sz="2800" spc="-6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ago.</a:t>
            </a:r>
            <a:endParaRPr sz="2800">
              <a:latin typeface="Times New Roman"/>
              <a:cs typeface="Times New Roman"/>
            </a:endParaRPr>
          </a:p>
          <a:p>
            <a:pPr lvl="1" marL="721995" marR="5080" indent="-457200">
              <a:lnSpc>
                <a:spcPts val="3300"/>
              </a:lnSpc>
              <a:spcBef>
                <a:spcPts val="980"/>
              </a:spcBef>
              <a:buFont typeface="Wingdings"/>
              <a:buChar char=""/>
              <a:tabLst>
                <a:tab pos="721995" algn="l"/>
                <a:tab pos="722630" algn="l"/>
              </a:tabLst>
            </a:pPr>
            <a:r>
              <a:rPr dirty="0" sz="2800" spc="-5">
                <a:latin typeface="Times New Roman"/>
                <a:cs typeface="Times New Roman"/>
              </a:rPr>
              <a:t>As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land sank slowly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sea invaded it starting from Somalia and Ogaden  and slowly spreading northwestward </a:t>
            </a:r>
            <a:r>
              <a:rPr dirty="0" sz="2800">
                <a:latin typeface="Times New Roman"/>
                <a:cs typeface="Times New Roman"/>
              </a:rPr>
              <a:t>(during </a:t>
            </a:r>
            <a:r>
              <a:rPr dirty="0" sz="2800" spc="-5">
                <a:latin typeface="Times New Roman"/>
                <a:cs typeface="Times New Roman"/>
              </a:rPr>
              <a:t>the late triassic</a:t>
            </a:r>
            <a:r>
              <a:rPr dirty="0" sz="2800" spc="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period).</a:t>
            </a:r>
            <a:endParaRPr sz="2800">
              <a:latin typeface="Times New Roman"/>
              <a:cs typeface="Times New Roman"/>
            </a:endParaRPr>
          </a:p>
          <a:p>
            <a:pPr lvl="2" marL="1135380" indent="-457834">
              <a:lnSpc>
                <a:spcPct val="100000"/>
              </a:lnSpc>
              <a:spcBef>
                <a:spcPts val="1645"/>
              </a:spcBef>
              <a:buFont typeface="Arial"/>
              <a:buChar char="•"/>
              <a:tabLst>
                <a:tab pos="1135380" algn="l"/>
                <a:tab pos="1136015" algn="l"/>
              </a:tabLst>
            </a:pPr>
            <a:r>
              <a:rPr dirty="0" sz="2800" spc="-5">
                <a:latin typeface="Times New Roman"/>
                <a:cs typeface="Times New Roman"/>
              </a:rPr>
              <a:t>This phenomenon continued up to Jurassic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period.</a:t>
            </a:r>
            <a:endParaRPr sz="2800">
              <a:latin typeface="Times New Roman"/>
              <a:cs typeface="Times New Roman"/>
            </a:endParaRPr>
          </a:p>
          <a:p>
            <a:pPr lvl="2"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3600">
              <a:latin typeface="Times New Roman"/>
              <a:cs typeface="Times New Roman"/>
            </a:endParaRPr>
          </a:p>
          <a:p>
            <a:pPr marL="469900" marR="541655" indent="-457834">
              <a:lnSpc>
                <a:spcPts val="3300"/>
              </a:lnSpc>
              <a:buFont typeface="Wingdings"/>
              <a:buChar char=""/>
              <a:tabLst>
                <a:tab pos="469900" algn="l"/>
                <a:tab pos="470534" algn="l"/>
              </a:tabLst>
            </a:pPr>
            <a:r>
              <a:rPr dirty="0" sz="2800" spc="-5">
                <a:latin typeface="Times New Roman"/>
                <a:cs typeface="Times New Roman"/>
              </a:rPr>
              <a:t>As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depth of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sea increased, </a:t>
            </a:r>
            <a:r>
              <a:rPr dirty="0" sz="2800" spc="-10">
                <a:latin typeface="Times New Roman"/>
                <a:cs typeface="Times New Roman"/>
              </a:rPr>
              <a:t>mud </a:t>
            </a:r>
            <a:r>
              <a:rPr dirty="0" sz="2800" spc="-5">
                <a:latin typeface="Times New Roman"/>
                <a:cs typeface="Times New Roman"/>
              </a:rPr>
              <a:t>(shale), gypsum </a:t>
            </a:r>
            <a:r>
              <a:rPr dirty="0" sz="2800" spc="-10">
                <a:latin typeface="Times New Roman"/>
                <a:cs typeface="Times New Roman"/>
              </a:rPr>
              <a:t>and </a:t>
            </a:r>
            <a:r>
              <a:rPr dirty="0" sz="2800" spc="-5">
                <a:latin typeface="Times New Roman"/>
                <a:cs typeface="Times New Roman"/>
              </a:rPr>
              <a:t>later lime were  deposited.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2852" y="210058"/>
            <a:ext cx="11753850" cy="6082030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751205" marR="268605" indent="-457834">
              <a:lnSpc>
                <a:spcPts val="3300"/>
              </a:lnSpc>
              <a:spcBef>
                <a:spcPts val="254"/>
              </a:spcBef>
              <a:buFont typeface="Wingdings"/>
              <a:buChar char=""/>
              <a:tabLst>
                <a:tab pos="750570" algn="l"/>
                <a:tab pos="751840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latter is associated with the </a:t>
            </a:r>
            <a:r>
              <a:rPr dirty="0" sz="2800">
                <a:latin typeface="Times New Roman"/>
                <a:cs typeface="Times New Roman"/>
              </a:rPr>
              <a:t>flourishing </a:t>
            </a:r>
            <a:r>
              <a:rPr dirty="0" sz="2800" spc="-5">
                <a:latin typeface="Times New Roman"/>
                <a:cs typeface="Times New Roman"/>
              </a:rPr>
              <a:t>of </a:t>
            </a:r>
            <a:r>
              <a:rPr dirty="0" sz="2800" spc="-10">
                <a:latin typeface="Times New Roman"/>
                <a:cs typeface="Times New Roman"/>
              </a:rPr>
              <a:t>marine </a:t>
            </a:r>
            <a:r>
              <a:rPr dirty="0" sz="2800" spc="-5">
                <a:latin typeface="Times New Roman"/>
                <a:cs typeface="Times New Roman"/>
              </a:rPr>
              <a:t>life and decaying and  precipitating of their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remains</a:t>
            </a:r>
            <a:endParaRPr sz="280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50000"/>
              </a:lnSpc>
              <a:spcBef>
                <a:spcPts val="1360"/>
              </a:spcBef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dirty="0" sz="2800" spc="-20">
                <a:latin typeface="Carlito"/>
                <a:cs typeface="Carlito"/>
              </a:rPr>
              <a:t>Mesozoic rocks are </a:t>
            </a:r>
            <a:r>
              <a:rPr dirty="0" sz="2800" spc="-10">
                <a:latin typeface="Carlito"/>
                <a:cs typeface="Carlito"/>
              </a:rPr>
              <a:t>considered </a:t>
            </a:r>
            <a:r>
              <a:rPr dirty="0" sz="2800" spc="-15">
                <a:latin typeface="Carlito"/>
                <a:cs typeface="Carlito"/>
              </a:rPr>
              <a:t>to </a:t>
            </a:r>
            <a:r>
              <a:rPr dirty="0" sz="2800" spc="-25">
                <a:latin typeface="Carlito"/>
                <a:cs typeface="Carlito"/>
              </a:rPr>
              <a:t>have </a:t>
            </a:r>
            <a:r>
              <a:rPr dirty="0" sz="2800" spc="-5">
                <a:latin typeface="Carlito"/>
                <a:cs typeface="Carlito"/>
              </a:rPr>
              <a:t>the </a:t>
            </a:r>
            <a:r>
              <a:rPr dirty="0" sz="2800" spc="-25">
                <a:latin typeface="Carlito"/>
                <a:cs typeface="Carlito"/>
              </a:rPr>
              <a:t>greatest </a:t>
            </a:r>
            <a:r>
              <a:rPr dirty="0" sz="2800" spc="-10">
                <a:latin typeface="Carlito"/>
                <a:cs typeface="Carlito"/>
              </a:rPr>
              <a:t>potential </a:t>
            </a:r>
            <a:r>
              <a:rPr dirty="0" sz="2800" spc="-25">
                <a:latin typeface="Carlito"/>
                <a:cs typeface="Carlito"/>
              </a:rPr>
              <a:t>for </a:t>
            </a:r>
            <a:r>
              <a:rPr dirty="0" sz="2800" spc="-5">
                <a:latin typeface="Carlito"/>
                <a:cs typeface="Carlito"/>
              </a:rPr>
              <a:t>oil and </a:t>
            </a:r>
            <a:r>
              <a:rPr dirty="0" sz="2800" spc="-20">
                <a:latin typeface="Carlito"/>
                <a:cs typeface="Carlito"/>
              </a:rPr>
              <a:t>gas  </a:t>
            </a:r>
            <a:r>
              <a:rPr dirty="0" sz="2800" spc="-10">
                <a:latin typeface="Carlito"/>
                <a:cs typeface="Carlito"/>
              </a:rPr>
              <a:t>deposits.</a:t>
            </a:r>
            <a:endParaRPr sz="2800">
              <a:latin typeface="Carlito"/>
              <a:cs typeface="Carlito"/>
            </a:endParaRPr>
          </a:p>
          <a:p>
            <a:pPr lvl="1" marL="751205" marR="318135" indent="-457834">
              <a:lnSpc>
                <a:spcPts val="3300"/>
              </a:lnSpc>
              <a:spcBef>
                <a:spcPts val="2265"/>
              </a:spcBef>
              <a:buFont typeface="Wingdings"/>
              <a:buChar char=""/>
              <a:tabLst>
                <a:tab pos="750570" algn="l"/>
                <a:tab pos="751840" algn="l"/>
              </a:tabLst>
            </a:pP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sands and lime were compacted </a:t>
            </a:r>
            <a:r>
              <a:rPr dirty="0" sz="2800">
                <a:latin typeface="Times New Roman"/>
                <a:cs typeface="Times New Roman"/>
              </a:rPr>
              <a:t>to </a:t>
            </a:r>
            <a:r>
              <a:rPr dirty="0" sz="2800" spc="-5">
                <a:latin typeface="Times New Roman"/>
                <a:cs typeface="Times New Roman"/>
              </a:rPr>
              <a:t>form sandstone and limestone layers  </a:t>
            </a:r>
            <a:r>
              <a:rPr dirty="0" sz="2800" spc="-20">
                <a:latin typeface="Times New Roman"/>
                <a:cs typeface="Times New Roman"/>
              </a:rPr>
              <a:t>respectively.</a:t>
            </a:r>
            <a:endParaRPr sz="2800">
              <a:latin typeface="Times New Roman"/>
              <a:cs typeface="Times New Roman"/>
            </a:endParaRPr>
          </a:p>
          <a:p>
            <a:pPr marL="293370">
              <a:lnSpc>
                <a:spcPct val="100000"/>
              </a:lnSpc>
              <a:spcBef>
                <a:spcPts val="695"/>
              </a:spcBef>
            </a:pPr>
            <a:r>
              <a:rPr dirty="0" sz="2800" spc="-5">
                <a:latin typeface="Courier New"/>
                <a:cs typeface="Courier New"/>
              </a:rPr>
              <a:t>o </a:t>
            </a:r>
            <a:r>
              <a:rPr dirty="0" sz="2800" spc="-5">
                <a:latin typeface="Times New Roman"/>
                <a:cs typeface="Times New Roman"/>
              </a:rPr>
              <a:t>These are known as the Adigrat sand </a:t>
            </a:r>
            <a:r>
              <a:rPr dirty="0" sz="2800">
                <a:latin typeface="Times New Roman"/>
                <a:cs typeface="Times New Roman"/>
              </a:rPr>
              <a:t>stone </a:t>
            </a:r>
            <a:r>
              <a:rPr dirty="0" sz="2800" spc="-5">
                <a:latin typeface="Times New Roman"/>
                <a:cs typeface="Times New Roman"/>
              </a:rPr>
              <a:t>and Hintalo limestone</a:t>
            </a:r>
            <a:r>
              <a:rPr dirty="0" sz="2800" spc="12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layers.</a:t>
            </a:r>
            <a:endParaRPr sz="2800">
              <a:latin typeface="Times New Roman"/>
              <a:cs typeface="Times New Roman"/>
            </a:endParaRPr>
          </a:p>
          <a:p>
            <a:pPr marL="647065" marR="57150" indent="-457200">
              <a:lnSpc>
                <a:spcPts val="3300"/>
              </a:lnSpc>
              <a:spcBef>
                <a:spcPts val="2590"/>
              </a:spcBef>
              <a:buFont typeface="Wingdings"/>
              <a:buChar char=""/>
              <a:tabLst>
                <a:tab pos="647065" algn="l"/>
                <a:tab pos="647700" algn="l"/>
              </a:tabLst>
            </a:pPr>
            <a:r>
              <a:rPr dirty="0" sz="2800" spc="-5">
                <a:latin typeface="Times New Roman"/>
                <a:cs typeface="Times New Roman"/>
              </a:rPr>
              <a:t>In the Horn of Africa and Ethiopia, </a:t>
            </a:r>
            <a:r>
              <a:rPr dirty="0" sz="2800">
                <a:latin typeface="Times New Roman"/>
                <a:cs typeface="Times New Roman"/>
              </a:rPr>
              <a:t>the slow </a:t>
            </a:r>
            <a:r>
              <a:rPr dirty="0" sz="2800" spc="-5">
                <a:latin typeface="Times New Roman"/>
                <a:cs typeface="Times New Roman"/>
              </a:rPr>
              <a:t>rise of the land and consequently  the regression of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sea began in the Upper</a:t>
            </a:r>
            <a:r>
              <a:rPr dirty="0" sz="2800" spc="-2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Jurassic.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Wingdings"/>
              <a:buChar char=""/>
            </a:pPr>
            <a:endParaRPr sz="3450">
              <a:latin typeface="Times New Roman"/>
              <a:cs typeface="Times New Roman"/>
            </a:endParaRPr>
          </a:p>
          <a:p>
            <a:pPr lvl="1" marL="751205" indent="-45847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750570" algn="l"/>
                <a:tab pos="751840" algn="l"/>
              </a:tabLst>
            </a:pPr>
            <a:r>
              <a:rPr dirty="0" sz="2800" spc="-30">
                <a:latin typeface="Times New Roman"/>
                <a:cs typeface="Times New Roman"/>
              </a:rPr>
              <a:t>With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retreat of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sea, another process of deposition</a:t>
            </a:r>
            <a:r>
              <a:rPr dirty="0" sz="2800" spc="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occurred</a:t>
            </a:r>
            <a:r>
              <a:rPr dirty="0" sz="180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0446" y="462534"/>
            <a:ext cx="11743055" cy="5649595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595630" marR="838835" indent="-457200">
              <a:lnSpc>
                <a:spcPts val="3300"/>
              </a:lnSpc>
              <a:spcBef>
                <a:spcPts val="254"/>
              </a:spcBef>
              <a:buFont typeface="Wingdings"/>
              <a:buChar char=""/>
              <a:tabLst>
                <a:tab pos="595630" algn="l"/>
                <a:tab pos="596265" algn="l"/>
              </a:tabLst>
            </a:pPr>
            <a:r>
              <a:rPr dirty="0" sz="2800" spc="-5">
                <a:latin typeface="Times New Roman"/>
                <a:cs typeface="Times New Roman"/>
              </a:rPr>
              <a:t>In the country sedimentation ended with the deposition of </a:t>
            </a:r>
            <a:r>
              <a:rPr dirty="0" sz="2800" spc="-40">
                <a:latin typeface="Times New Roman"/>
                <a:cs typeface="Times New Roman"/>
              </a:rPr>
              <a:t>clay, </a:t>
            </a:r>
            <a:r>
              <a:rPr dirty="0" sz="2800" spc="-5">
                <a:latin typeface="Times New Roman"/>
                <a:cs typeface="Times New Roman"/>
              </a:rPr>
              <a:t>silt, sand  conglomerate</a:t>
            </a:r>
            <a:endParaRPr sz="2800">
              <a:latin typeface="Times New Roman"/>
              <a:cs typeface="Times New Roman"/>
            </a:endParaRPr>
          </a:p>
          <a:p>
            <a:pPr marL="362585">
              <a:lnSpc>
                <a:spcPct val="100000"/>
              </a:lnSpc>
              <a:spcBef>
                <a:spcPts val="1845"/>
              </a:spcBef>
            </a:pPr>
            <a:r>
              <a:rPr dirty="0" sz="2800" spc="-5">
                <a:latin typeface="Courier New"/>
                <a:cs typeface="Courier New"/>
              </a:rPr>
              <a:t>o </a:t>
            </a:r>
            <a:r>
              <a:rPr dirty="0" sz="2800" spc="-5">
                <a:latin typeface="Times New Roman"/>
                <a:cs typeface="Times New Roman"/>
              </a:rPr>
              <a:t>The uppermost layer is known </a:t>
            </a:r>
            <a:r>
              <a:rPr dirty="0" sz="2800" spc="-10">
                <a:latin typeface="Times New Roman"/>
                <a:cs typeface="Times New Roman"/>
              </a:rPr>
              <a:t>as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Upper</a:t>
            </a:r>
            <a:r>
              <a:rPr dirty="0" sz="2800" spc="24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sandstone.</a:t>
            </a:r>
            <a:endParaRPr sz="2800">
              <a:latin typeface="Times New Roman"/>
              <a:cs typeface="Times New Roman"/>
            </a:endParaRPr>
          </a:p>
          <a:p>
            <a:pPr marL="469900" marR="93980" indent="-457200">
              <a:lnSpc>
                <a:spcPts val="3300"/>
              </a:lnSpc>
              <a:spcBef>
                <a:spcPts val="2130"/>
              </a:spcBef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dirty="0" sz="2800" spc="-5">
                <a:latin typeface="Times New Roman"/>
                <a:cs typeface="Times New Roman"/>
              </a:rPr>
              <a:t>By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end of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Mesozoic Era, </a:t>
            </a:r>
            <a:r>
              <a:rPr dirty="0" sz="2800">
                <a:latin typeface="Times New Roman"/>
                <a:cs typeface="Times New Roman"/>
              </a:rPr>
              <a:t>three </a:t>
            </a:r>
            <a:r>
              <a:rPr dirty="0" sz="2800" spc="-5">
                <a:latin typeface="Times New Roman"/>
                <a:cs typeface="Times New Roman"/>
              </a:rPr>
              <a:t>major sedimentary formations were laid  and</a:t>
            </a:r>
            <a:r>
              <a:rPr dirty="0" sz="2800" spc="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formed:</a:t>
            </a:r>
            <a:endParaRPr sz="2800">
              <a:latin typeface="Times New Roman"/>
              <a:cs typeface="Times New Roman"/>
            </a:endParaRPr>
          </a:p>
          <a:p>
            <a:pPr lvl="1" marL="595630" marR="770255" indent="-457200">
              <a:lnSpc>
                <a:spcPts val="3300"/>
              </a:lnSpc>
              <a:spcBef>
                <a:spcPts val="2065"/>
              </a:spcBef>
              <a:buFont typeface="Wingdings"/>
              <a:buChar char=""/>
              <a:tabLst>
                <a:tab pos="595630" algn="l"/>
                <a:tab pos="596265" algn="l"/>
              </a:tabLst>
            </a:pPr>
            <a:r>
              <a:rPr dirty="0" sz="2800" spc="-5">
                <a:latin typeface="Times New Roman"/>
                <a:cs typeface="Times New Roman"/>
              </a:rPr>
              <a:t>These were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Adigrat or lower sandstone, Hintalo limestone and Upper  Sandstone.</a:t>
            </a:r>
            <a:endParaRPr sz="2800">
              <a:latin typeface="Times New Roman"/>
              <a:cs typeface="Times New Roman"/>
            </a:endParaRPr>
          </a:p>
          <a:p>
            <a:pPr lvl="2" marL="816610" indent="-457834">
              <a:lnSpc>
                <a:spcPct val="100000"/>
              </a:lnSpc>
              <a:spcBef>
                <a:spcPts val="1835"/>
              </a:spcBef>
              <a:buFont typeface="Wingdings"/>
              <a:buChar char=""/>
              <a:tabLst>
                <a:tab pos="816610" algn="l"/>
                <a:tab pos="817244" algn="l"/>
              </a:tabLst>
            </a:pPr>
            <a:r>
              <a:rPr dirty="0" sz="2800" spc="-10">
                <a:latin typeface="Carlito"/>
                <a:cs typeface="Carlito"/>
              </a:rPr>
              <a:t>The </a:t>
            </a:r>
            <a:r>
              <a:rPr dirty="0" sz="2800" spc="-20">
                <a:latin typeface="Carlito"/>
                <a:cs typeface="Carlito"/>
              </a:rPr>
              <a:t>Mesozoic </a:t>
            </a:r>
            <a:r>
              <a:rPr dirty="0" sz="2800" spc="-10">
                <a:latin typeface="Carlito"/>
                <a:cs typeface="Carlito"/>
              </a:rPr>
              <a:t>sedimentary </a:t>
            </a:r>
            <a:r>
              <a:rPr dirty="0" sz="2800" spc="-20">
                <a:latin typeface="Carlito"/>
                <a:cs typeface="Carlito"/>
              </a:rPr>
              <a:t>rocks </a:t>
            </a:r>
            <a:r>
              <a:rPr dirty="0" sz="2800" spc="-15">
                <a:latin typeface="Carlito"/>
                <a:cs typeface="Carlito"/>
              </a:rPr>
              <a:t>cover </a:t>
            </a:r>
            <a:r>
              <a:rPr dirty="0" sz="2800" spc="-10">
                <a:latin typeface="Carlito"/>
                <a:cs typeface="Carlito"/>
              </a:rPr>
              <a:t>25% </a:t>
            </a:r>
            <a:r>
              <a:rPr dirty="0" sz="2800" spc="-5">
                <a:latin typeface="Carlito"/>
                <a:cs typeface="Carlito"/>
              </a:rPr>
              <a:t>of the land mass of the</a:t>
            </a:r>
            <a:r>
              <a:rPr dirty="0" sz="2800" spc="275">
                <a:latin typeface="Carlito"/>
                <a:cs typeface="Carlito"/>
              </a:rPr>
              <a:t> </a:t>
            </a:r>
            <a:r>
              <a:rPr dirty="0" sz="2800" spc="-35">
                <a:latin typeface="Carlito"/>
                <a:cs typeface="Carlito"/>
              </a:rPr>
              <a:t>country.</a:t>
            </a:r>
            <a:endParaRPr sz="2800">
              <a:latin typeface="Carlito"/>
              <a:cs typeface="Carlito"/>
            </a:endParaRPr>
          </a:p>
          <a:p>
            <a:pPr lvl="2">
              <a:lnSpc>
                <a:spcPct val="100000"/>
              </a:lnSpc>
              <a:buFont typeface="Wingdings"/>
              <a:buChar char=""/>
            </a:pPr>
            <a:endParaRPr sz="2650">
              <a:latin typeface="Carlito"/>
              <a:cs typeface="Carlito"/>
            </a:endParaRPr>
          </a:p>
          <a:p>
            <a:pPr lvl="1" marL="595630" marR="219075" indent="-457200">
              <a:lnSpc>
                <a:spcPts val="3300"/>
              </a:lnSpc>
              <a:buFont typeface="Wingdings"/>
              <a:buChar char=""/>
              <a:tabLst>
                <a:tab pos="595630" algn="l"/>
                <a:tab pos="596265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Adigrat sandstone is older and thicker in the southeast and progressively  decreases in </a:t>
            </a:r>
            <a:r>
              <a:rPr dirty="0" sz="2800" spc="-10">
                <a:latin typeface="Times New Roman"/>
                <a:cs typeface="Times New Roman"/>
              </a:rPr>
              <a:t>age </a:t>
            </a:r>
            <a:r>
              <a:rPr dirty="0" sz="2800" spc="-5">
                <a:latin typeface="Times New Roman"/>
                <a:cs typeface="Times New Roman"/>
              </a:rPr>
              <a:t>and thickness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northwestward.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9052" y="259867"/>
            <a:ext cx="11810365" cy="5614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900" marR="138430" indent="-457200">
              <a:lnSpc>
                <a:spcPct val="150100"/>
              </a:lnSpc>
              <a:spcBef>
                <a:spcPts val="100"/>
              </a:spcBef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dirty="0" sz="2800" spc="-10">
                <a:latin typeface="Carlito"/>
                <a:cs typeface="Carlito"/>
              </a:rPr>
              <a:t>The </a:t>
            </a:r>
            <a:r>
              <a:rPr dirty="0" sz="2800" spc="-5">
                <a:latin typeface="Carlito"/>
                <a:cs typeface="Carlito"/>
              </a:rPr>
              <a:t>Upper </a:t>
            </a:r>
            <a:r>
              <a:rPr dirty="0" sz="2800" spc="-10">
                <a:latin typeface="Carlito"/>
                <a:cs typeface="Carlito"/>
              </a:rPr>
              <a:t>sandstone, is </a:t>
            </a:r>
            <a:r>
              <a:rPr dirty="0" sz="2800" spc="-15">
                <a:latin typeface="Carlito"/>
                <a:cs typeface="Carlito"/>
              </a:rPr>
              <a:t>thicker </a:t>
            </a:r>
            <a:r>
              <a:rPr dirty="0" sz="2800" spc="-5">
                <a:latin typeface="Carlito"/>
                <a:cs typeface="Carlito"/>
              </a:rPr>
              <a:t>and </a:t>
            </a:r>
            <a:r>
              <a:rPr dirty="0" sz="2800" spc="-15">
                <a:latin typeface="Carlito"/>
                <a:cs typeface="Carlito"/>
              </a:rPr>
              <a:t>younger </a:t>
            </a:r>
            <a:r>
              <a:rPr dirty="0" sz="2800" spc="-10">
                <a:latin typeface="Carlito"/>
                <a:cs typeface="Carlito"/>
              </a:rPr>
              <a:t>in </a:t>
            </a:r>
            <a:r>
              <a:rPr dirty="0" sz="2800" spc="-5">
                <a:latin typeface="Carlito"/>
                <a:cs typeface="Carlito"/>
              </a:rPr>
              <a:t>the </a:t>
            </a:r>
            <a:r>
              <a:rPr dirty="0" sz="2800" spc="-10">
                <a:latin typeface="Carlito"/>
                <a:cs typeface="Carlito"/>
              </a:rPr>
              <a:t>Southeast, </a:t>
            </a:r>
            <a:r>
              <a:rPr dirty="0" sz="2800" spc="-5">
                <a:latin typeface="Carlito"/>
                <a:cs typeface="Carlito"/>
              </a:rPr>
              <a:t>while </a:t>
            </a:r>
            <a:r>
              <a:rPr dirty="0" sz="2800" spc="-10">
                <a:latin typeface="Carlito"/>
                <a:cs typeface="Carlito"/>
              </a:rPr>
              <a:t>in </a:t>
            </a:r>
            <a:r>
              <a:rPr dirty="0" sz="2800" spc="-5">
                <a:latin typeface="Carlito"/>
                <a:cs typeface="Carlito"/>
              </a:rPr>
              <a:t>the  </a:t>
            </a:r>
            <a:r>
              <a:rPr dirty="0" sz="2800" spc="-15">
                <a:latin typeface="Carlito"/>
                <a:cs typeface="Carlito"/>
              </a:rPr>
              <a:t>Northwest </a:t>
            </a:r>
            <a:r>
              <a:rPr dirty="0" sz="2800" spc="-10">
                <a:latin typeface="Carlito"/>
                <a:cs typeface="Carlito"/>
              </a:rPr>
              <a:t>it is older </a:t>
            </a:r>
            <a:r>
              <a:rPr dirty="0" sz="2800" spc="-5">
                <a:latin typeface="Carlito"/>
                <a:cs typeface="Carlito"/>
              </a:rPr>
              <a:t>and</a:t>
            </a:r>
            <a:r>
              <a:rPr dirty="0" sz="2800" spc="114">
                <a:latin typeface="Carlito"/>
                <a:cs typeface="Carlito"/>
              </a:rPr>
              <a:t> </a:t>
            </a:r>
            <a:r>
              <a:rPr dirty="0" sz="2800" spc="-45">
                <a:latin typeface="Carlito"/>
                <a:cs typeface="Carlito"/>
              </a:rPr>
              <a:t>thinner.</a:t>
            </a:r>
            <a:endParaRPr sz="2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"/>
            </a:pPr>
            <a:endParaRPr sz="2300">
              <a:latin typeface="Carlito"/>
              <a:cs typeface="Carlito"/>
            </a:endParaRPr>
          </a:p>
          <a:p>
            <a:pPr lvl="1" marL="832485" marR="282575" indent="-457200">
              <a:lnSpc>
                <a:spcPts val="3300"/>
              </a:lnSpc>
              <a:buFont typeface="Wingdings"/>
              <a:buChar char=""/>
              <a:tabLst>
                <a:tab pos="832485" algn="l"/>
                <a:tab pos="833119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transgressing sea and Mesozoic sediments nearly covered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whole of  </a:t>
            </a:r>
            <a:r>
              <a:rPr dirty="0" sz="2800">
                <a:latin typeface="Times New Roman"/>
                <a:cs typeface="Times New Roman"/>
              </a:rPr>
              <a:t>Ethiopia.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50">
              <a:latin typeface="Times New Roman"/>
              <a:cs typeface="Times New Roman"/>
            </a:endParaRPr>
          </a:p>
          <a:p>
            <a:pPr lvl="2" marL="1048385" indent="-889000">
              <a:lnSpc>
                <a:spcPct val="100000"/>
              </a:lnSpc>
              <a:buAutoNum type="arabicPeriod" startAt="4"/>
              <a:tabLst>
                <a:tab pos="1048385" algn="l"/>
              </a:tabLst>
            </a:pPr>
            <a:r>
              <a:rPr dirty="0" sz="2800" spc="-5" b="1" i="1">
                <a:solidFill>
                  <a:srgbClr val="006FC0"/>
                </a:solidFill>
                <a:latin typeface="Times New Roman"/>
                <a:cs typeface="Times New Roman"/>
              </a:rPr>
              <a:t>The Cenozoic Era Geologic Processes </a:t>
            </a:r>
            <a:r>
              <a:rPr dirty="0" sz="2800" b="1" i="1">
                <a:solidFill>
                  <a:srgbClr val="006FC0"/>
                </a:solidFill>
                <a:latin typeface="Times New Roman"/>
                <a:cs typeface="Times New Roman"/>
              </a:rPr>
              <a:t>(70million </a:t>
            </a:r>
            <a:r>
              <a:rPr dirty="0" sz="2800" spc="-5" b="1" i="1">
                <a:solidFill>
                  <a:srgbClr val="006FC0"/>
                </a:solidFill>
                <a:latin typeface="Times New Roman"/>
                <a:cs typeface="Times New Roman"/>
              </a:rPr>
              <a:t>years </a:t>
            </a:r>
            <a:r>
              <a:rPr dirty="0" sz="2800" b="1" i="1">
                <a:solidFill>
                  <a:srgbClr val="006FC0"/>
                </a:solidFill>
                <a:latin typeface="Times New Roman"/>
                <a:cs typeface="Times New Roman"/>
              </a:rPr>
              <a:t>ago </a:t>
            </a:r>
            <a:r>
              <a:rPr dirty="0" sz="2800" spc="-5" b="1" i="1">
                <a:solidFill>
                  <a:srgbClr val="006FC0"/>
                </a:solidFill>
                <a:latin typeface="Times New Roman"/>
                <a:cs typeface="Times New Roman"/>
              </a:rPr>
              <a:t>-</a:t>
            </a:r>
            <a:r>
              <a:rPr dirty="0" sz="2800" spc="15" b="1" i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 i="1">
                <a:solidFill>
                  <a:srgbClr val="006FC0"/>
                </a:solidFill>
                <a:latin typeface="Times New Roman"/>
                <a:cs typeface="Times New Roman"/>
              </a:rPr>
              <a:t>Present)</a:t>
            </a:r>
            <a:endParaRPr sz="2800">
              <a:latin typeface="Times New Roman"/>
              <a:cs typeface="Times New Roman"/>
            </a:endParaRPr>
          </a:p>
          <a:p>
            <a:pPr lvl="3" marL="832485" indent="-457834">
              <a:lnSpc>
                <a:spcPct val="100000"/>
              </a:lnSpc>
              <a:spcBef>
                <a:spcPts val="2570"/>
              </a:spcBef>
              <a:buFont typeface="Wingdings"/>
              <a:buChar char=""/>
              <a:tabLst>
                <a:tab pos="832485" algn="l"/>
                <a:tab pos="833119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Cenozoic Era is the </a:t>
            </a:r>
            <a:r>
              <a:rPr dirty="0" sz="2800" spc="-10">
                <a:latin typeface="Times New Roman"/>
                <a:cs typeface="Times New Roman"/>
              </a:rPr>
              <a:t>most </a:t>
            </a:r>
            <a:r>
              <a:rPr dirty="0" sz="2800" spc="-5">
                <a:latin typeface="Times New Roman"/>
                <a:cs typeface="Times New Roman"/>
              </a:rPr>
              <a:t>recent of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geologic</a:t>
            </a:r>
            <a:r>
              <a:rPr dirty="0" sz="2800" spc="-2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Eras.</a:t>
            </a:r>
            <a:endParaRPr sz="2800">
              <a:latin typeface="Times New Roman"/>
              <a:cs typeface="Times New Roman"/>
            </a:endParaRPr>
          </a:p>
          <a:p>
            <a:pPr marL="616585" marR="5080" indent="-457200">
              <a:lnSpc>
                <a:spcPct val="99100"/>
              </a:lnSpc>
              <a:spcBef>
                <a:spcPts val="2105"/>
              </a:spcBef>
              <a:buFont typeface="Wingdings"/>
              <a:buChar char=""/>
              <a:tabLst>
                <a:tab pos="616585" algn="l"/>
                <a:tab pos="617220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tectonic and volcanic activities that </a:t>
            </a:r>
            <a:r>
              <a:rPr dirty="0" sz="2800">
                <a:latin typeface="Times New Roman"/>
                <a:cs typeface="Times New Roman"/>
              </a:rPr>
              <a:t>took </a:t>
            </a:r>
            <a:r>
              <a:rPr dirty="0" sz="2800" spc="-5">
                <a:latin typeface="Times New Roman"/>
                <a:cs typeface="Times New Roman"/>
              </a:rPr>
              <a:t>place in </a:t>
            </a:r>
            <a:r>
              <a:rPr dirty="0" sz="2800">
                <a:latin typeface="Times New Roman"/>
                <a:cs typeface="Times New Roman"/>
              </a:rPr>
              <a:t>this </a:t>
            </a:r>
            <a:r>
              <a:rPr dirty="0" sz="2800" spc="-5">
                <a:latin typeface="Times New Roman"/>
                <a:cs typeface="Times New Roman"/>
              </a:rPr>
              <a:t>Era have </a:t>
            </a:r>
            <a:r>
              <a:rPr dirty="0" sz="2800" spc="-10">
                <a:latin typeface="Times New Roman"/>
                <a:cs typeface="Times New Roman"/>
              </a:rPr>
              <a:t>an  </a:t>
            </a:r>
            <a:r>
              <a:rPr dirty="0" sz="2800" spc="-5">
                <a:latin typeface="Times New Roman"/>
                <a:cs typeface="Times New Roman"/>
              </a:rPr>
              <a:t>important </a:t>
            </a:r>
            <a:r>
              <a:rPr dirty="0" sz="2800" spc="-15">
                <a:latin typeface="Times New Roman"/>
                <a:cs typeface="Times New Roman"/>
              </a:rPr>
              <a:t>effect </a:t>
            </a:r>
            <a:r>
              <a:rPr dirty="0" sz="2800" spc="-5">
                <a:latin typeface="Times New Roman"/>
                <a:cs typeface="Times New Roman"/>
              </a:rPr>
              <a:t>in the making of the </a:t>
            </a:r>
            <a:r>
              <a:rPr dirty="0" sz="2800">
                <a:latin typeface="Times New Roman"/>
                <a:cs typeface="Times New Roman"/>
              </a:rPr>
              <a:t>present-day </a:t>
            </a:r>
            <a:r>
              <a:rPr dirty="0" sz="2800" spc="-5">
                <a:latin typeface="Times New Roman"/>
                <a:cs typeface="Times New Roman"/>
              </a:rPr>
              <a:t>landmass of Ethiopia and </a:t>
            </a:r>
            <a:r>
              <a:rPr dirty="0" sz="2800">
                <a:latin typeface="Times New Roman"/>
                <a:cs typeface="Times New Roman"/>
              </a:rPr>
              <a:t>the  </a:t>
            </a:r>
            <a:r>
              <a:rPr dirty="0" sz="2800" spc="-5">
                <a:latin typeface="Times New Roman"/>
                <a:cs typeface="Times New Roman"/>
              </a:rPr>
              <a:t>Horn of</a:t>
            </a:r>
            <a:r>
              <a:rPr dirty="0" sz="2800" spc="-14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Africa.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1924" y="114767"/>
            <a:ext cx="11851640" cy="6077585"/>
          </a:xfrm>
          <a:prstGeom prst="rect">
            <a:avLst/>
          </a:prstGeom>
        </p:spPr>
        <p:txBody>
          <a:bodyPr wrap="square" lIns="0" tIns="254000" rIns="0" bIns="0" rtlCol="0" vert="horz">
            <a:spAutoFit/>
          </a:bodyPr>
          <a:lstStyle/>
          <a:p>
            <a:pPr marL="643255" indent="-457834">
              <a:lnSpc>
                <a:spcPct val="100000"/>
              </a:lnSpc>
              <a:spcBef>
                <a:spcPts val="2000"/>
              </a:spcBef>
              <a:buFont typeface="Wingdings"/>
              <a:buChar char=""/>
              <a:tabLst>
                <a:tab pos="643255" algn="l"/>
                <a:tab pos="643890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land </a:t>
            </a:r>
            <a:r>
              <a:rPr dirty="0" sz="2800" spc="-10">
                <a:latin typeface="Times New Roman"/>
                <a:cs typeface="Times New Roman"/>
              </a:rPr>
              <a:t>was </a:t>
            </a:r>
            <a:r>
              <a:rPr dirty="0" sz="2800" spc="-5">
                <a:latin typeface="Times New Roman"/>
                <a:cs typeface="Times New Roman"/>
              </a:rPr>
              <a:t>subjected to </a:t>
            </a:r>
            <a:r>
              <a:rPr dirty="0" sz="2800">
                <a:latin typeface="Times New Roman"/>
                <a:cs typeface="Times New Roman"/>
              </a:rPr>
              <a:t>three </a:t>
            </a:r>
            <a:r>
              <a:rPr dirty="0" sz="2800" spc="-5">
                <a:latin typeface="Times New Roman"/>
                <a:cs typeface="Times New Roman"/>
              </a:rPr>
              <a:t>major geologic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events:</a:t>
            </a:r>
            <a:endParaRPr sz="2800">
              <a:latin typeface="Times New Roman"/>
              <a:cs typeface="Times New Roman"/>
            </a:endParaRPr>
          </a:p>
          <a:p>
            <a:pPr marL="186055" marR="5080">
              <a:lnSpc>
                <a:spcPct val="150100"/>
              </a:lnSpc>
              <a:spcBef>
                <a:spcPts val="215"/>
              </a:spcBef>
              <a:buAutoNum type="alphaLcParenR"/>
              <a:tabLst>
                <a:tab pos="562610" algn="l"/>
              </a:tabLst>
            </a:pPr>
            <a:r>
              <a:rPr dirty="0" sz="2800" spc="-5">
                <a:latin typeface="Times New Roman"/>
                <a:cs typeface="Times New Roman"/>
              </a:rPr>
              <a:t>Uplifting of the Arabo-Ethiopian </a:t>
            </a:r>
            <a:r>
              <a:rPr dirty="0" sz="2800" spc="-10">
                <a:latin typeface="Times New Roman"/>
                <a:cs typeface="Times New Roman"/>
              </a:rPr>
              <a:t>landmass </a:t>
            </a:r>
            <a:r>
              <a:rPr dirty="0" sz="2800" spc="-5">
                <a:latin typeface="Times New Roman"/>
                <a:cs typeface="Times New Roman"/>
              </a:rPr>
              <a:t>and outpouring of huge quantity of  lava.</a:t>
            </a:r>
            <a:endParaRPr sz="2800">
              <a:latin typeface="Times New Roman"/>
              <a:cs typeface="Times New Roman"/>
            </a:endParaRPr>
          </a:p>
          <a:p>
            <a:pPr marL="512445" indent="-386080">
              <a:lnSpc>
                <a:spcPct val="100000"/>
              </a:lnSpc>
              <a:spcBef>
                <a:spcPts val="1060"/>
              </a:spcBef>
              <a:buAutoNum type="alphaLcParenR"/>
              <a:tabLst>
                <a:tab pos="513080" algn="l"/>
              </a:tabLst>
            </a:pPr>
            <a:r>
              <a:rPr dirty="0" sz="2800" spc="-5">
                <a:latin typeface="Times New Roman"/>
                <a:cs typeface="Times New Roman"/>
              </a:rPr>
              <a:t>Formation of the Rift </a:t>
            </a:r>
            <a:r>
              <a:rPr dirty="0" sz="2800" spc="-60">
                <a:latin typeface="Times New Roman"/>
                <a:cs typeface="Times New Roman"/>
              </a:rPr>
              <a:t>Valley</a:t>
            </a:r>
            <a:r>
              <a:rPr dirty="0" sz="2800" spc="-4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and</a:t>
            </a:r>
            <a:endParaRPr sz="2800">
              <a:latin typeface="Times New Roman"/>
              <a:cs typeface="Times New Roman"/>
            </a:endParaRPr>
          </a:p>
          <a:p>
            <a:pPr marL="551815" indent="-366395">
              <a:lnSpc>
                <a:spcPct val="100000"/>
              </a:lnSpc>
              <a:spcBef>
                <a:spcPts val="2210"/>
              </a:spcBef>
              <a:buAutoNum type="alphaLcParenR"/>
              <a:tabLst>
                <a:tab pos="552450" algn="l"/>
              </a:tabLst>
            </a:pPr>
            <a:r>
              <a:rPr dirty="0" sz="2800" spc="-5">
                <a:latin typeface="Times New Roman"/>
                <a:cs typeface="Times New Roman"/>
              </a:rPr>
              <a:t>Quaternary volcanism and </a:t>
            </a:r>
            <a:r>
              <a:rPr dirty="0" sz="2800">
                <a:latin typeface="Times New Roman"/>
                <a:cs typeface="Times New Roman"/>
              </a:rPr>
              <a:t>deposition</a:t>
            </a:r>
            <a:r>
              <a:rPr dirty="0" sz="180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50">
              <a:latin typeface="Times New Roman"/>
              <a:cs typeface="Times New Roman"/>
            </a:endParaRPr>
          </a:p>
          <a:p>
            <a:pPr marL="398145" indent="-386080">
              <a:lnSpc>
                <a:spcPct val="100000"/>
              </a:lnSpc>
              <a:buAutoNum type="alphaLcParenR"/>
              <a:tabLst>
                <a:tab pos="398780" algn="l"/>
              </a:tabLst>
            </a:pPr>
            <a:r>
              <a:rPr dirty="0" sz="2800" b="1">
                <a:solidFill>
                  <a:srgbClr val="00AFEF"/>
                </a:solidFill>
                <a:latin typeface="Times New Roman"/>
                <a:cs typeface="Times New Roman"/>
              </a:rPr>
              <a:t>Uplifting of </a:t>
            </a:r>
            <a:r>
              <a:rPr dirty="0" sz="2800" spc="-5" b="1">
                <a:solidFill>
                  <a:srgbClr val="00AFEF"/>
                </a:solidFill>
                <a:latin typeface="Times New Roman"/>
                <a:cs typeface="Times New Roman"/>
              </a:rPr>
              <a:t>the Arabo-Ethiopian landmass </a:t>
            </a:r>
            <a:r>
              <a:rPr dirty="0" sz="2800" b="1">
                <a:solidFill>
                  <a:srgbClr val="00AFEF"/>
                </a:solidFill>
                <a:latin typeface="Times New Roman"/>
                <a:cs typeface="Times New Roman"/>
              </a:rPr>
              <a:t>and </a:t>
            </a:r>
            <a:r>
              <a:rPr dirty="0" sz="2800" spc="-5" b="1">
                <a:solidFill>
                  <a:srgbClr val="00AFEF"/>
                </a:solidFill>
                <a:latin typeface="Times New Roman"/>
                <a:cs typeface="Times New Roman"/>
              </a:rPr>
              <a:t>outpouring </a:t>
            </a:r>
            <a:r>
              <a:rPr dirty="0" sz="2800" b="1">
                <a:solidFill>
                  <a:srgbClr val="00AFEF"/>
                </a:solidFill>
                <a:latin typeface="Times New Roman"/>
                <a:cs typeface="Times New Roman"/>
              </a:rPr>
              <a:t>of </a:t>
            </a:r>
            <a:r>
              <a:rPr dirty="0" sz="2800" spc="-5" b="1">
                <a:solidFill>
                  <a:srgbClr val="00AFEF"/>
                </a:solidFill>
                <a:latin typeface="Times New Roman"/>
                <a:cs typeface="Times New Roman"/>
              </a:rPr>
              <a:t>lava</a:t>
            </a:r>
            <a:r>
              <a:rPr dirty="0" sz="2800" spc="-25" b="1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AFEF"/>
                </a:solidFill>
                <a:latin typeface="Times New Roman"/>
                <a:cs typeface="Times New Roman"/>
              </a:rPr>
              <a:t>flood: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AFEF"/>
              </a:buClr>
              <a:buFont typeface="Times New Roman"/>
              <a:buAutoNum type="alphaLcParenR"/>
            </a:pPr>
            <a:endParaRPr sz="2650">
              <a:latin typeface="Times New Roman"/>
              <a:cs typeface="Times New Roman"/>
            </a:endParaRPr>
          </a:p>
          <a:p>
            <a:pPr lvl="1" marL="584200" marR="313055" indent="-457200">
              <a:lnSpc>
                <a:spcPts val="3300"/>
              </a:lnSpc>
              <a:buFont typeface="Wingdings"/>
              <a:buChar char=""/>
              <a:tabLst>
                <a:tab pos="583565" algn="l"/>
                <a:tab pos="584200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</a:t>
            </a:r>
            <a:r>
              <a:rPr dirty="0" sz="2800">
                <a:latin typeface="Times New Roman"/>
                <a:cs typeface="Times New Roman"/>
              </a:rPr>
              <a:t>uplifting </a:t>
            </a:r>
            <a:r>
              <a:rPr dirty="0" sz="2800" spc="-5">
                <a:latin typeface="Times New Roman"/>
                <a:cs typeface="Times New Roman"/>
              </a:rPr>
              <a:t>of </a:t>
            </a:r>
            <a:r>
              <a:rPr dirty="0" sz="2800">
                <a:latin typeface="Times New Roman"/>
                <a:cs typeface="Times New Roman"/>
              </a:rPr>
              <a:t>the whole </a:t>
            </a:r>
            <a:r>
              <a:rPr dirty="0" sz="2800" spc="-5">
                <a:latin typeface="Times New Roman"/>
                <a:cs typeface="Times New Roman"/>
              </a:rPr>
              <a:t>of </a:t>
            </a:r>
            <a:r>
              <a:rPr dirty="0" sz="2800">
                <a:latin typeface="Times New Roman"/>
                <a:cs typeface="Times New Roman"/>
              </a:rPr>
              <a:t>the Arabo-Ethiopian </a:t>
            </a:r>
            <a:r>
              <a:rPr dirty="0" sz="2800" spc="-5">
                <a:latin typeface="Times New Roman"/>
                <a:cs typeface="Times New Roman"/>
              </a:rPr>
              <a:t>landmass is a</a:t>
            </a:r>
            <a:r>
              <a:rPr dirty="0" sz="2800" spc="-18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continuation  </a:t>
            </a:r>
            <a:r>
              <a:rPr dirty="0" sz="2800">
                <a:latin typeface="Times New Roman"/>
                <a:cs typeface="Times New Roman"/>
              </a:rPr>
              <a:t>of the slow </a:t>
            </a:r>
            <a:r>
              <a:rPr dirty="0" sz="2800" spc="-5">
                <a:latin typeface="Times New Roman"/>
                <a:cs typeface="Times New Roman"/>
              </a:rPr>
              <a:t>rise </a:t>
            </a:r>
            <a:r>
              <a:rPr dirty="0" sz="2800">
                <a:latin typeface="Times New Roman"/>
                <a:cs typeface="Times New Roman"/>
              </a:rPr>
              <a:t>that </a:t>
            </a:r>
            <a:r>
              <a:rPr dirty="0" sz="2800" spc="-5">
                <a:latin typeface="Times New Roman"/>
                <a:cs typeface="Times New Roman"/>
              </a:rPr>
              <a:t>began in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Upper </a:t>
            </a:r>
            <a:r>
              <a:rPr dirty="0" sz="2800">
                <a:latin typeface="Times New Roman"/>
                <a:cs typeface="Times New Roman"/>
              </a:rPr>
              <a:t>Jurassic </a:t>
            </a:r>
            <a:r>
              <a:rPr dirty="0" sz="2800" spc="-5">
                <a:latin typeface="Times New Roman"/>
                <a:cs typeface="Times New Roman"/>
              </a:rPr>
              <a:t>and Cretaceous</a:t>
            </a:r>
            <a:r>
              <a:rPr dirty="0" sz="2800">
                <a:latin typeface="Times New Roman"/>
                <a:cs typeface="Times New Roman"/>
              </a:rPr>
              <a:t> periods.</a:t>
            </a:r>
            <a:endParaRPr sz="28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Wingdings"/>
              <a:buChar char=""/>
            </a:pPr>
            <a:endParaRPr sz="2450">
              <a:latin typeface="Times New Roman"/>
              <a:cs typeface="Times New Roman"/>
            </a:endParaRPr>
          </a:p>
          <a:p>
            <a:pPr lvl="2" marL="956944" indent="-457834">
              <a:lnSpc>
                <a:spcPct val="100000"/>
              </a:lnSpc>
              <a:buFont typeface="Wingdings"/>
              <a:buChar char=""/>
              <a:tabLst>
                <a:tab pos="956944" algn="l"/>
                <a:tab pos="957580" algn="l"/>
              </a:tabLst>
            </a:pPr>
            <a:r>
              <a:rPr dirty="0" sz="2800" spc="-5">
                <a:latin typeface="Times New Roman"/>
                <a:cs typeface="Times New Roman"/>
              </a:rPr>
              <a:t>continued to the Paleocene and Oligocene epoch of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30">
                <a:latin typeface="Times New Roman"/>
                <a:cs typeface="Times New Roman"/>
              </a:rPr>
              <a:t>Tertiary</a:t>
            </a:r>
            <a:r>
              <a:rPr dirty="0" sz="2800" spc="-5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period.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7690" y="402717"/>
            <a:ext cx="11491595" cy="5803265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627380" marR="285115" indent="-457200">
              <a:lnSpc>
                <a:spcPts val="3300"/>
              </a:lnSpc>
              <a:spcBef>
                <a:spcPts val="254"/>
              </a:spcBef>
              <a:buFont typeface="Wingdings"/>
              <a:buChar char=""/>
              <a:tabLst>
                <a:tab pos="627380" algn="l"/>
                <a:tab pos="628015" algn="l"/>
              </a:tabLst>
            </a:pPr>
            <a:r>
              <a:rPr dirty="0" sz="2800" spc="-5">
                <a:latin typeface="Times New Roman"/>
                <a:cs typeface="Times New Roman"/>
              </a:rPr>
              <a:t>Where the </a:t>
            </a:r>
            <a:r>
              <a:rPr dirty="0" sz="2800">
                <a:latin typeface="Times New Roman"/>
                <a:cs typeface="Times New Roman"/>
              </a:rPr>
              <a:t>uplifting </a:t>
            </a:r>
            <a:r>
              <a:rPr dirty="0" sz="2800" spc="-5">
                <a:latin typeface="Times New Roman"/>
                <a:cs typeface="Times New Roman"/>
              </a:rPr>
              <a:t>was </a:t>
            </a:r>
            <a:r>
              <a:rPr dirty="0" sz="2800">
                <a:latin typeface="Times New Roman"/>
                <a:cs typeface="Times New Roman"/>
              </a:rPr>
              <a:t>of </a:t>
            </a:r>
            <a:r>
              <a:rPr dirty="0" sz="2800" spc="-5">
                <a:latin typeface="Times New Roman"/>
                <a:cs typeface="Times New Roman"/>
              </a:rPr>
              <a:t>greater magnitude, the land </a:t>
            </a:r>
            <a:r>
              <a:rPr dirty="0" sz="2800" spc="-10">
                <a:latin typeface="Times New Roman"/>
                <a:cs typeface="Times New Roman"/>
              </a:rPr>
              <a:t>was </a:t>
            </a:r>
            <a:r>
              <a:rPr dirty="0" sz="2800">
                <a:latin typeface="Times New Roman"/>
                <a:cs typeface="Times New Roman"/>
              </a:rPr>
              <a:t>pushed </a:t>
            </a:r>
            <a:r>
              <a:rPr dirty="0" sz="2800" spc="-5">
                <a:latin typeface="Times New Roman"/>
                <a:cs typeface="Times New Roman"/>
              </a:rPr>
              <a:t>up to a  </a:t>
            </a:r>
            <a:r>
              <a:rPr dirty="0" sz="2800" spc="-10">
                <a:latin typeface="Times New Roman"/>
                <a:cs typeface="Times New Roman"/>
              </a:rPr>
              <a:t>maximum </a:t>
            </a:r>
            <a:r>
              <a:rPr dirty="0" sz="2800">
                <a:latin typeface="Times New Roman"/>
                <a:cs typeface="Times New Roman"/>
              </a:rPr>
              <a:t>height </a:t>
            </a:r>
            <a:r>
              <a:rPr dirty="0" sz="2800" spc="-5">
                <a:latin typeface="Times New Roman"/>
                <a:cs typeface="Times New Roman"/>
              </a:rPr>
              <a:t>of 2,000 </a:t>
            </a:r>
            <a:r>
              <a:rPr dirty="0" sz="2800" spc="-10">
                <a:latin typeface="Times New Roman"/>
                <a:cs typeface="Times New Roman"/>
              </a:rPr>
              <a:t>meters </a:t>
            </a:r>
            <a:r>
              <a:rPr dirty="0" sz="2800" spc="-5">
                <a:latin typeface="Times New Roman"/>
                <a:cs typeface="Times New Roman"/>
              </a:rPr>
              <a:t>above sea</a:t>
            </a:r>
            <a:r>
              <a:rPr dirty="0" sz="2800" spc="2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level.</a:t>
            </a:r>
            <a:endParaRPr sz="2800">
              <a:latin typeface="Times New Roman"/>
              <a:cs typeface="Times New Roman"/>
            </a:endParaRPr>
          </a:p>
          <a:p>
            <a:pPr marL="547370">
              <a:lnSpc>
                <a:spcPct val="100000"/>
              </a:lnSpc>
              <a:spcBef>
                <a:spcPts val="1570"/>
              </a:spcBef>
            </a:pPr>
            <a:r>
              <a:rPr dirty="0" sz="2800" spc="-5">
                <a:latin typeface="Courier New"/>
                <a:cs typeface="Courier New"/>
              </a:rPr>
              <a:t>o </a:t>
            </a:r>
            <a:r>
              <a:rPr dirty="0" sz="2800" spc="-5">
                <a:latin typeface="Times New Roman"/>
                <a:cs typeface="Times New Roman"/>
              </a:rPr>
              <a:t>This occurred </a:t>
            </a:r>
            <a:r>
              <a:rPr dirty="0" sz="2800">
                <a:latin typeface="Times New Roman"/>
                <a:cs typeface="Times New Roman"/>
              </a:rPr>
              <a:t>during the </a:t>
            </a:r>
            <a:r>
              <a:rPr dirty="0" sz="2800" spc="-5">
                <a:latin typeface="Times New Roman"/>
                <a:cs typeface="Times New Roman"/>
              </a:rPr>
              <a:t>Eocene</a:t>
            </a:r>
            <a:r>
              <a:rPr dirty="0" sz="2800" spc="21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epoch.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50">
              <a:latin typeface="Times New Roman"/>
              <a:cs typeface="Times New Roman"/>
            </a:endParaRPr>
          </a:p>
          <a:p>
            <a:pPr marL="469900" marR="180340" indent="-457834">
              <a:lnSpc>
                <a:spcPts val="3300"/>
              </a:lnSpc>
              <a:spcBef>
                <a:spcPts val="5"/>
              </a:spcBef>
              <a:buFont typeface="Wingdings"/>
              <a:buChar char=""/>
              <a:tabLst>
                <a:tab pos="469900" algn="l"/>
                <a:tab pos="470534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whole of the Arabo-Ethiopian landmass was pushed up in blocks as </a:t>
            </a:r>
            <a:r>
              <a:rPr dirty="0" sz="2800">
                <a:latin typeface="Times New Roman"/>
                <a:cs typeface="Times New Roman"/>
              </a:rPr>
              <a:t>one  </a:t>
            </a:r>
            <a:r>
              <a:rPr dirty="0" sz="2800" spc="-5">
                <a:latin typeface="Times New Roman"/>
                <a:cs typeface="Times New Roman"/>
              </a:rPr>
              <a:t>mass.</a:t>
            </a:r>
            <a:endParaRPr sz="2800">
              <a:latin typeface="Times New Roman"/>
              <a:cs typeface="Times New Roman"/>
            </a:endParaRPr>
          </a:p>
          <a:p>
            <a:pPr lvl="1" marL="1004569" indent="-457834">
              <a:lnSpc>
                <a:spcPct val="100000"/>
              </a:lnSpc>
              <a:spcBef>
                <a:spcPts val="1350"/>
              </a:spcBef>
              <a:buFont typeface="Wingdings"/>
              <a:buChar char=""/>
              <a:tabLst>
                <a:tab pos="1004569" algn="l"/>
                <a:tab pos="1005205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greatest </a:t>
            </a:r>
            <a:r>
              <a:rPr dirty="0" sz="2800">
                <a:latin typeface="Times New Roman"/>
                <a:cs typeface="Times New Roman"/>
              </a:rPr>
              <a:t>uplift </a:t>
            </a:r>
            <a:r>
              <a:rPr dirty="0" sz="2800" spc="-5">
                <a:latin typeface="Times New Roman"/>
                <a:cs typeface="Times New Roman"/>
              </a:rPr>
              <a:t>was in central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Ethiopia.</a:t>
            </a:r>
            <a:endParaRPr sz="2800">
              <a:latin typeface="Times New Roman"/>
              <a:cs typeface="Times New Roman"/>
            </a:endParaRPr>
          </a:p>
          <a:p>
            <a:pPr marL="643890" indent="-457834">
              <a:lnSpc>
                <a:spcPct val="100000"/>
              </a:lnSpc>
              <a:spcBef>
                <a:spcPts val="1420"/>
              </a:spcBef>
              <a:buFont typeface="Wingdings"/>
              <a:buChar char=""/>
              <a:tabLst>
                <a:tab pos="643890" algn="l"/>
                <a:tab pos="644525" algn="l"/>
              </a:tabLst>
            </a:pPr>
            <a:r>
              <a:rPr dirty="0" sz="2800" spc="-5">
                <a:latin typeface="Times New Roman"/>
                <a:cs typeface="Times New Roman"/>
              </a:rPr>
              <a:t>At </a:t>
            </a:r>
            <a:r>
              <a:rPr dirty="0" sz="2800">
                <a:latin typeface="Times New Roman"/>
                <a:cs typeface="Times New Roman"/>
              </a:rPr>
              <a:t>that </a:t>
            </a:r>
            <a:r>
              <a:rPr dirty="0" sz="2800" spc="-5">
                <a:latin typeface="Times New Roman"/>
                <a:cs typeface="Times New Roman"/>
              </a:rPr>
              <a:t>time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Rift </a:t>
            </a:r>
            <a:r>
              <a:rPr dirty="0" sz="2800" spc="-60">
                <a:latin typeface="Times New Roman"/>
                <a:cs typeface="Times New Roman"/>
              </a:rPr>
              <a:t>Valley </a:t>
            </a:r>
            <a:r>
              <a:rPr dirty="0" sz="2800" spc="-5">
                <a:latin typeface="Times New Roman"/>
                <a:cs typeface="Times New Roman"/>
              </a:rPr>
              <a:t>was </a:t>
            </a:r>
            <a:r>
              <a:rPr dirty="0" sz="2800">
                <a:latin typeface="Times New Roman"/>
                <a:cs typeface="Times New Roman"/>
              </a:rPr>
              <a:t>not </a:t>
            </a:r>
            <a:r>
              <a:rPr dirty="0" sz="2800" spc="-5">
                <a:latin typeface="Times New Roman"/>
                <a:cs typeface="Times New Roman"/>
              </a:rPr>
              <a:t>yet</a:t>
            </a:r>
            <a:r>
              <a:rPr dirty="0" sz="2800" spc="-4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formed.</a:t>
            </a:r>
            <a:endParaRPr sz="2800">
              <a:latin typeface="Times New Roman"/>
              <a:cs typeface="Times New Roman"/>
            </a:endParaRPr>
          </a:p>
          <a:p>
            <a:pPr marL="208915">
              <a:lnSpc>
                <a:spcPct val="100000"/>
              </a:lnSpc>
              <a:spcBef>
                <a:spcPts val="2560"/>
              </a:spcBef>
            </a:pPr>
            <a:r>
              <a:rPr dirty="0" sz="2800" spc="-5" b="1">
                <a:latin typeface="Times New Roman"/>
                <a:cs typeface="Times New Roman"/>
              </a:rPr>
              <a:t>b) The Formation of the Rift</a:t>
            </a:r>
            <a:r>
              <a:rPr dirty="0" sz="2800" spc="-40" b="1">
                <a:latin typeface="Times New Roman"/>
                <a:cs typeface="Times New Roman"/>
              </a:rPr>
              <a:t> Valley:</a:t>
            </a:r>
            <a:endParaRPr sz="2800">
              <a:latin typeface="Times New Roman"/>
              <a:cs typeface="Times New Roman"/>
            </a:endParaRPr>
          </a:p>
          <a:p>
            <a:pPr marL="666115" marR="5080" indent="-457200">
              <a:lnSpc>
                <a:spcPts val="3300"/>
              </a:lnSpc>
              <a:spcBef>
                <a:spcPts val="2200"/>
              </a:spcBef>
              <a:buFont typeface="Wingdings"/>
              <a:buChar char=""/>
              <a:tabLst>
                <a:tab pos="666115" algn="l"/>
                <a:tab pos="666750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formation of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Rift </a:t>
            </a:r>
            <a:r>
              <a:rPr dirty="0" sz="2800" spc="-60">
                <a:latin typeface="Times New Roman"/>
                <a:cs typeface="Times New Roman"/>
              </a:rPr>
              <a:t>Valley </a:t>
            </a:r>
            <a:r>
              <a:rPr dirty="0" sz="2800" spc="-5">
                <a:latin typeface="Times New Roman"/>
                <a:cs typeface="Times New Roman"/>
              </a:rPr>
              <a:t>is said to be related with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theory of plate  tectonics.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1205" y="338073"/>
            <a:ext cx="11308080" cy="62242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98145" indent="-386080">
              <a:lnSpc>
                <a:spcPct val="100000"/>
              </a:lnSpc>
              <a:spcBef>
                <a:spcPts val="95"/>
              </a:spcBef>
              <a:buAutoNum type="arabicParenR" startAt="3"/>
              <a:tabLst>
                <a:tab pos="398780" algn="l"/>
              </a:tabLst>
            </a:pPr>
            <a:r>
              <a:rPr dirty="0" sz="2800" spc="-5" b="1">
                <a:latin typeface="Times New Roman"/>
                <a:cs typeface="Times New Roman"/>
              </a:rPr>
              <a:t>Human-Environment</a:t>
            </a:r>
            <a:r>
              <a:rPr dirty="0" sz="2800" spc="15" b="1">
                <a:latin typeface="Times New Roman"/>
                <a:cs typeface="Times New Roman"/>
              </a:rPr>
              <a:t> </a:t>
            </a:r>
            <a:r>
              <a:rPr dirty="0" sz="2800" spc="-5" b="1">
                <a:latin typeface="Times New Roman"/>
                <a:cs typeface="Times New Roman"/>
              </a:rPr>
              <a:t>Interaction:</a:t>
            </a:r>
            <a:endParaRPr sz="2800">
              <a:latin typeface="Times New Roman"/>
              <a:cs typeface="Times New Roman"/>
            </a:endParaRPr>
          </a:p>
          <a:p>
            <a:pPr lvl="1" marL="638175" marR="913765" indent="-457200">
              <a:lnSpc>
                <a:spcPts val="3300"/>
              </a:lnSpc>
              <a:spcBef>
                <a:spcPts val="2500"/>
              </a:spcBef>
              <a:buFont typeface="Wingdings"/>
              <a:buChar char=""/>
              <a:tabLst>
                <a:tab pos="638175" algn="l"/>
                <a:tab pos="638810" algn="l"/>
              </a:tabLst>
            </a:pPr>
            <a:r>
              <a:rPr dirty="0" sz="2800" spc="-5">
                <a:latin typeface="Times New Roman"/>
                <a:cs typeface="Times New Roman"/>
              </a:rPr>
              <a:t>Humans have always been on ceaseless interaction with their natural  environment.</a:t>
            </a:r>
            <a:endParaRPr sz="2800">
              <a:latin typeface="Times New Roman"/>
              <a:cs typeface="Times New Roman"/>
            </a:endParaRPr>
          </a:p>
          <a:p>
            <a:pPr marL="638175" marR="292735" indent="-457200">
              <a:lnSpc>
                <a:spcPts val="3300"/>
              </a:lnSpc>
              <a:spcBef>
                <a:spcPts val="2185"/>
              </a:spcBef>
              <a:buFont typeface="Wingdings"/>
              <a:buChar char=""/>
              <a:tabLst>
                <a:tab pos="638175" algn="l"/>
                <a:tab pos="638810" algn="l"/>
              </a:tabLst>
            </a:pPr>
            <a:r>
              <a:rPr dirty="0" sz="2800" spc="-5">
                <a:latin typeface="Times New Roman"/>
                <a:cs typeface="Times New Roman"/>
              </a:rPr>
              <a:t>No other species that has lived on our planet has a </a:t>
            </a:r>
            <a:r>
              <a:rPr dirty="0" sz="2800">
                <a:latin typeface="Times New Roman"/>
                <a:cs typeface="Times New Roman"/>
              </a:rPr>
              <a:t>profound </a:t>
            </a:r>
            <a:r>
              <a:rPr dirty="0" sz="2800" spc="-10">
                <a:latin typeface="Times New Roman"/>
                <a:cs typeface="Times New Roman"/>
              </a:rPr>
              <a:t>effect </a:t>
            </a:r>
            <a:r>
              <a:rPr dirty="0" sz="2800" spc="-5">
                <a:latin typeface="Times New Roman"/>
                <a:cs typeface="Times New Roman"/>
              </a:rPr>
              <a:t>on </a:t>
            </a:r>
            <a:r>
              <a:rPr dirty="0" sz="2800">
                <a:latin typeface="Times New Roman"/>
                <a:cs typeface="Times New Roman"/>
              </a:rPr>
              <a:t>the  </a:t>
            </a:r>
            <a:r>
              <a:rPr dirty="0" sz="2800" spc="-5">
                <a:latin typeface="Times New Roman"/>
                <a:cs typeface="Times New Roman"/>
              </a:rPr>
              <a:t>environment as</a:t>
            </a:r>
            <a:r>
              <a:rPr dirty="0" sz="2800" spc="-2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humans.</a:t>
            </a:r>
            <a:endParaRPr sz="2800">
              <a:latin typeface="Times New Roman"/>
              <a:cs typeface="Times New Roman"/>
            </a:endParaRPr>
          </a:p>
          <a:p>
            <a:pPr marL="113030" marR="1377950">
              <a:lnSpc>
                <a:spcPts val="3300"/>
              </a:lnSpc>
              <a:spcBef>
                <a:spcPts val="2185"/>
              </a:spcBef>
            </a:pPr>
            <a:r>
              <a:rPr dirty="0" sz="2800" spc="-5" b="1" i="1">
                <a:latin typeface="Times New Roman"/>
                <a:cs typeface="Times New Roman"/>
              </a:rPr>
              <a:t>Note: </a:t>
            </a:r>
            <a:r>
              <a:rPr dirty="0" sz="2800" spc="-5">
                <a:latin typeface="Times New Roman"/>
                <a:cs typeface="Times New Roman"/>
              </a:rPr>
              <a:t>human-environment interaction </a:t>
            </a:r>
            <a:r>
              <a:rPr dirty="0" sz="2800">
                <a:latin typeface="Times New Roman"/>
                <a:cs typeface="Times New Roman"/>
              </a:rPr>
              <a:t>involves </a:t>
            </a:r>
            <a:r>
              <a:rPr dirty="0" sz="2800" spc="-5">
                <a:latin typeface="Times New Roman"/>
                <a:cs typeface="Times New Roman"/>
              </a:rPr>
              <a:t>three distinct aspects,  </a:t>
            </a:r>
            <a:r>
              <a:rPr dirty="0" sz="2800" spc="-20">
                <a:latin typeface="Times New Roman"/>
                <a:cs typeface="Times New Roman"/>
              </a:rPr>
              <a:t>dependency, </a:t>
            </a:r>
            <a:r>
              <a:rPr dirty="0" sz="2800" spc="-5">
                <a:latin typeface="Times New Roman"/>
                <a:cs typeface="Times New Roman"/>
              </a:rPr>
              <a:t>adaptation, and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modification.</a:t>
            </a:r>
            <a:endParaRPr sz="2800">
              <a:latin typeface="Times New Roman"/>
              <a:cs typeface="Times New Roman"/>
            </a:endParaRPr>
          </a:p>
          <a:p>
            <a:pPr marL="638175" marR="135890" indent="-457200">
              <a:lnSpc>
                <a:spcPts val="3300"/>
              </a:lnSpc>
              <a:spcBef>
                <a:spcPts val="2185"/>
              </a:spcBef>
              <a:buFont typeface="Wingdings"/>
              <a:buChar char=""/>
              <a:tabLst>
                <a:tab pos="638175" algn="l"/>
                <a:tab pos="638810" algn="l"/>
              </a:tabLst>
            </a:pPr>
            <a:r>
              <a:rPr dirty="0" sz="2800" spc="-5" b="1" i="1">
                <a:latin typeface="Times New Roman"/>
                <a:cs typeface="Times New Roman"/>
              </a:rPr>
              <a:t>Dependency: </a:t>
            </a:r>
            <a:r>
              <a:rPr dirty="0" sz="2800" spc="-5">
                <a:latin typeface="Times New Roman"/>
                <a:cs typeface="Times New Roman"/>
              </a:rPr>
              <a:t>refers to the ways in which humans are dependent on nature  </a:t>
            </a:r>
            <a:r>
              <a:rPr dirty="0" sz="2800">
                <a:latin typeface="Times New Roman"/>
                <a:cs typeface="Times New Roman"/>
              </a:rPr>
              <a:t>for </a:t>
            </a:r>
            <a:r>
              <a:rPr dirty="0" sz="2800" spc="-5">
                <a:latin typeface="Times New Roman"/>
                <a:cs typeface="Times New Roman"/>
              </a:rPr>
              <a:t>a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living.</a:t>
            </a:r>
            <a:endParaRPr sz="2800">
              <a:latin typeface="Times New Roman"/>
              <a:cs typeface="Times New Roman"/>
            </a:endParaRPr>
          </a:p>
          <a:p>
            <a:pPr marL="607060" marR="5080" indent="-457200">
              <a:lnSpc>
                <a:spcPts val="5040"/>
              </a:lnSpc>
              <a:spcBef>
                <a:spcPts val="365"/>
              </a:spcBef>
              <a:buFont typeface="Wingdings"/>
              <a:buChar char=""/>
              <a:tabLst>
                <a:tab pos="607060" algn="l"/>
                <a:tab pos="607695" algn="l"/>
                <a:tab pos="2919095" algn="l"/>
                <a:tab pos="4339590" algn="l"/>
                <a:tab pos="5743575" algn="l"/>
                <a:tab pos="6316345" algn="l"/>
                <a:tab pos="8072120" algn="l"/>
                <a:tab pos="8803640" algn="l"/>
                <a:tab pos="9932035" algn="l"/>
                <a:tab pos="10645140" algn="l"/>
              </a:tabLst>
            </a:pPr>
            <a:r>
              <a:rPr dirty="0" sz="2800" spc="-5" b="1" i="1">
                <a:latin typeface="Times New Roman"/>
                <a:cs typeface="Times New Roman"/>
              </a:rPr>
              <a:t>Mo</a:t>
            </a:r>
            <a:r>
              <a:rPr dirty="0" sz="2800" b="1" i="1">
                <a:latin typeface="Times New Roman"/>
                <a:cs typeface="Times New Roman"/>
              </a:rPr>
              <a:t>d</a:t>
            </a:r>
            <a:r>
              <a:rPr dirty="0" sz="2800" spc="-5" b="1" i="1">
                <a:latin typeface="Times New Roman"/>
                <a:cs typeface="Times New Roman"/>
              </a:rPr>
              <a:t>if</a:t>
            </a:r>
            <a:r>
              <a:rPr dirty="0" sz="2800" b="1" i="1">
                <a:latin typeface="Times New Roman"/>
                <a:cs typeface="Times New Roman"/>
              </a:rPr>
              <a:t>i</a:t>
            </a:r>
            <a:r>
              <a:rPr dirty="0" sz="2800" spc="-5" b="1" i="1">
                <a:latin typeface="Times New Roman"/>
                <a:cs typeface="Times New Roman"/>
              </a:rPr>
              <a:t>c</a:t>
            </a:r>
            <a:r>
              <a:rPr dirty="0" sz="2800" spc="-20" b="1" i="1">
                <a:latin typeface="Times New Roman"/>
                <a:cs typeface="Times New Roman"/>
              </a:rPr>
              <a:t>a</a:t>
            </a:r>
            <a:r>
              <a:rPr dirty="0" sz="2800" spc="-5" b="1" i="1">
                <a:latin typeface="Times New Roman"/>
                <a:cs typeface="Times New Roman"/>
              </a:rPr>
              <a:t>tio</a:t>
            </a:r>
            <a:r>
              <a:rPr dirty="0" sz="2800" spc="5" b="1" i="1">
                <a:latin typeface="Times New Roman"/>
                <a:cs typeface="Times New Roman"/>
              </a:rPr>
              <a:t>n</a:t>
            </a:r>
            <a:r>
              <a:rPr dirty="0" sz="2800" spc="-5" b="1" i="1">
                <a:latin typeface="Times New Roman"/>
                <a:cs typeface="Times New Roman"/>
              </a:rPr>
              <a:t>:</a:t>
            </a:r>
            <a:r>
              <a:rPr dirty="0" sz="2800" b="1" i="1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allo</a:t>
            </a:r>
            <a:r>
              <a:rPr dirty="0" sz="2800" spc="-15">
                <a:latin typeface="Times New Roman"/>
                <a:cs typeface="Times New Roman"/>
              </a:rPr>
              <a:t>w</a:t>
            </a:r>
            <a:r>
              <a:rPr dirty="0" sz="2800" spc="-5">
                <a:latin typeface="Times New Roman"/>
                <a:cs typeface="Times New Roman"/>
              </a:rPr>
              <a:t>ed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>
                <a:latin typeface="Times New Roman"/>
                <a:cs typeface="Times New Roman"/>
              </a:rPr>
              <a:t>hu</a:t>
            </a:r>
            <a:r>
              <a:rPr dirty="0" sz="2800" spc="-5">
                <a:latin typeface="Times New Roman"/>
                <a:cs typeface="Times New Roman"/>
              </a:rPr>
              <a:t>mans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to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“</a:t>
            </a:r>
            <a:r>
              <a:rPr dirty="0" sz="2800" spc="-20">
                <a:latin typeface="Times New Roman"/>
                <a:cs typeface="Times New Roman"/>
              </a:rPr>
              <a:t>c</a:t>
            </a:r>
            <a:r>
              <a:rPr dirty="0" sz="2800" spc="-5">
                <a:latin typeface="Times New Roman"/>
                <a:cs typeface="Times New Roman"/>
              </a:rPr>
              <a:t>o</a:t>
            </a:r>
            <a:r>
              <a:rPr dirty="0" sz="2800">
                <a:latin typeface="Times New Roman"/>
                <a:cs typeface="Times New Roman"/>
              </a:rPr>
              <a:t>n</a:t>
            </a:r>
            <a:r>
              <a:rPr dirty="0" sz="2800" spc="-5">
                <a:latin typeface="Times New Roman"/>
                <a:cs typeface="Times New Roman"/>
              </a:rPr>
              <a:t>q</a:t>
            </a:r>
            <a:r>
              <a:rPr dirty="0" sz="2800">
                <a:latin typeface="Times New Roman"/>
                <a:cs typeface="Times New Roman"/>
              </a:rPr>
              <a:t>u</a:t>
            </a:r>
            <a:r>
              <a:rPr dirty="0" sz="2800" spc="-5">
                <a:latin typeface="Times New Roman"/>
                <a:cs typeface="Times New Roman"/>
              </a:rPr>
              <a:t>er”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t</a:t>
            </a:r>
            <a:r>
              <a:rPr dirty="0" sz="2800">
                <a:latin typeface="Times New Roman"/>
                <a:cs typeface="Times New Roman"/>
              </a:rPr>
              <a:t>h</a:t>
            </a:r>
            <a:r>
              <a:rPr dirty="0" sz="2800" spc="-5">
                <a:latin typeface="Times New Roman"/>
                <a:cs typeface="Times New Roman"/>
              </a:rPr>
              <a:t>e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wor</a:t>
            </a:r>
            <a:r>
              <a:rPr dirty="0" sz="2800">
                <a:latin typeface="Times New Roman"/>
                <a:cs typeface="Times New Roman"/>
              </a:rPr>
              <a:t>l</a:t>
            </a:r>
            <a:r>
              <a:rPr dirty="0" sz="2800" spc="-5">
                <a:latin typeface="Times New Roman"/>
                <a:cs typeface="Times New Roman"/>
              </a:rPr>
              <a:t>d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f</a:t>
            </a:r>
            <a:r>
              <a:rPr dirty="0" sz="2800">
                <a:latin typeface="Times New Roman"/>
                <a:cs typeface="Times New Roman"/>
              </a:rPr>
              <a:t>o</a:t>
            </a:r>
            <a:r>
              <a:rPr dirty="0" sz="2800" spc="-5">
                <a:latin typeface="Times New Roman"/>
                <a:cs typeface="Times New Roman"/>
              </a:rPr>
              <a:t>r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15">
                <a:latin typeface="Times New Roman"/>
                <a:cs typeface="Times New Roman"/>
              </a:rPr>
              <a:t>t</a:t>
            </a:r>
            <a:r>
              <a:rPr dirty="0" sz="2800" spc="-5">
                <a:latin typeface="Times New Roman"/>
                <a:cs typeface="Times New Roman"/>
              </a:rPr>
              <a:t>heir  </a:t>
            </a:r>
            <a:r>
              <a:rPr dirty="0" sz="2800" spc="-5">
                <a:latin typeface="Times New Roman"/>
                <a:cs typeface="Times New Roman"/>
              </a:rPr>
              <a:t>comfortable</a:t>
            </a:r>
            <a:r>
              <a:rPr dirty="0" sz="2800">
                <a:latin typeface="Times New Roman"/>
                <a:cs typeface="Times New Roman"/>
              </a:rPr>
              <a:t> living.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9052" y="295783"/>
            <a:ext cx="11727815" cy="612394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just" marL="469900" marR="5080" indent="-457200">
              <a:lnSpc>
                <a:spcPct val="99100"/>
              </a:lnSpc>
              <a:spcBef>
                <a:spcPts val="125"/>
              </a:spcBef>
              <a:buFont typeface="Wingdings"/>
              <a:buChar char=""/>
              <a:tabLst>
                <a:tab pos="469900" algn="l"/>
              </a:tabLst>
            </a:pP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theory </a:t>
            </a:r>
            <a:r>
              <a:rPr dirty="0" sz="2800" spc="-10">
                <a:latin typeface="Times New Roman"/>
                <a:cs typeface="Times New Roman"/>
              </a:rPr>
              <a:t>states,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Rift </a:t>
            </a:r>
            <a:r>
              <a:rPr dirty="0" sz="2800" spc="-60">
                <a:latin typeface="Times New Roman"/>
                <a:cs typeface="Times New Roman"/>
              </a:rPr>
              <a:t>Valley </a:t>
            </a:r>
            <a:r>
              <a:rPr dirty="0" sz="2800" spc="-10">
                <a:latin typeface="Times New Roman"/>
                <a:cs typeface="Times New Roman"/>
              </a:rPr>
              <a:t>may </a:t>
            </a:r>
            <a:r>
              <a:rPr dirty="0" sz="2800" spc="-5">
                <a:latin typeface="Times New Roman"/>
                <a:cs typeface="Times New Roman"/>
              </a:rPr>
              <a:t>be lying on the </a:t>
            </a:r>
            <a:r>
              <a:rPr dirty="0" sz="2800" spc="-25">
                <a:latin typeface="Times New Roman"/>
                <a:cs typeface="Times New Roman"/>
              </a:rPr>
              <a:t>Earth’s </a:t>
            </a:r>
            <a:r>
              <a:rPr dirty="0" sz="2800" spc="-5">
                <a:latin typeface="Times New Roman"/>
                <a:cs typeface="Times New Roman"/>
              </a:rPr>
              <a:t>crust below which  lateral </a:t>
            </a:r>
            <a:r>
              <a:rPr dirty="0" sz="2800" spc="-10">
                <a:latin typeface="Times New Roman"/>
                <a:cs typeface="Times New Roman"/>
              </a:rPr>
              <a:t>movement </a:t>
            </a:r>
            <a:r>
              <a:rPr dirty="0" sz="2800" spc="-5">
                <a:latin typeface="Times New Roman"/>
                <a:cs typeface="Times New Roman"/>
              </a:rPr>
              <a:t>of the crust in </a:t>
            </a:r>
            <a:r>
              <a:rPr dirty="0" sz="2800">
                <a:latin typeface="Times New Roman"/>
                <a:cs typeface="Times New Roman"/>
              </a:rPr>
              <a:t>opposite </a:t>
            </a:r>
            <a:r>
              <a:rPr dirty="0" sz="2800" spc="-5">
                <a:latin typeface="Times New Roman"/>
                <a:cs typeface="Times New Roman"/>
              </a:rPr>
              <a:t>directions </a:t>
            </a:r>
            <a:r>
              <a:rPr dirty="0" sz="2800">
                <a:latin typeface="Times New Roman"/>
                <a:cs typeface="Times New Roman"/>
              </a:rPr>
              <a:t>producing </a:t>
            </a:r>
            <a:r>
              <a:rPr dirty="0" sz="2800" i="1">
                <a:latin typeface="Times New Roman"/>
                <a:cs typeface="Times New Roman"/>
              </a:rPr>
              <a:t>tensional </a:t>
            </a:r>
            <a:r>
              <a:rPr dirty="0" sz="2800" spc="-20" i="1">
                <a:latin typeface="Times New Roman"/>
                <a:cs typeface="Times New Roman"/>
              </a:rPr>
              <a:t>forces  </a:t>
            </a:r>
            <a:r>
              <a:rPr dirty="0" sz="2800" spc="-5">
                <a:latin typeface="Times New Roman"/>
                <a:cs typeface="Times New Roman"/>
              </a:rPr>
              <a:t>that caused parallel fractures or faults on the sides of the </a:t>
            </a:r>
            <a:r>
              <a:rPr dirty="0" sz="2800">
                <a:latin typeface="Times New Roman"/>
                <a:cs typeface="Times New Roman"/>
              </a:rPr>
              <a:t>up-arched</a:t>
            </a:r>
            <a:r>
              <a:rPr dirty="0" sz="2800" spc="3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swell.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"/>
            </a:pPr>
            <a:endParaRPr sz="2600">
              <a:latin typeface="Times New Roman"/>
              <a:cs typeface="Times New Roman"/>
            </a:endParaRPr>
          </a:p>
          <a:p>
            <a:pPr lvl="1" marL="614045" marR="205104" indent="-457200">
              <a:lnSpc>
                <a:spcPts val="3300"/>
              </a:lnSpc>
              <a:spcBef>
                <a:spcPts val="5"/>
              </a:spcBef>
              <a:buFont typeface="Wingdings"/>
              <a:buChar char=""/>
              <a:tabLst>
                <a:tab pos="614045" algn="l"/>
                <a:tab pos="614680" algn="l"/>
              </a:tabLst>
            </a:pPr>
            <a:r>
              <a:rPr dirty="0" sz="2800" spc="-5">
                <a:latin typeface="Times New Roman"/>
                <a:cs typeface="Times New Roman"/>
              </a:rPr>
              <a:t>As </a:t>
            </a:r>
            <a:r>
              <a:rPr dirty="0" sz="2800">
                <a:latin typeface="Times New Roman"/>
                <a:cs typeface="Times New Roman"/>
              </a:rPr>
              <a:t>the tension </a:t>
            </a:r>
            <a:r>
              <a:rPr dirty="0" sz="2800" spc="-5">
                <a:latin typeface="Times New Roman"/>
                <a:cs typeface="Times New Roman"/>
              </a:rPr>
              <a:t>widened the fractures,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central part of the landmass  collapsed to </a:t>
            </a:r>
            <a:r>
              <a:rPr dirty="0" sz="2800">
                <a:latin typeface="Times New Roman"/>
                <a:cs typeface="Times New Roman"/>
              </a:rPr>
              <a:t>form </a:t>
            </a:r>
            <a:r>
              <a:rPr dirty="0" sz="2800" spc="-5">
                <a:latin typeface="Times New Roman"/>
                <a:cs typeface="Times New Roman"/>
              </a:rPr>
              <a:t>an extensive structural depression known </a:t>
            </a:r>
            <a:r>
              <a:rPr dirty="0" sz="2800" spc="-10">
                <a:latin typeface="Times New Roman"/>
                <a:cs typeface="Times New Roman"/>
              </a:rPr>
              <a:t>as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 i="1">
                <a:latin typeface="Times New Roman"/>
                <a:cs typeface="Times New Roman"/>
              </a:rPr>
              <a:t>Rift</a:t>
            </a:r>
            <a:r>
              <a:rPr dirty="0" sz="2800" spc="65" i="1">
                <a:latin typeface="Times New Roman"/>
                <a:cs typeface="Times New Roman"/>
              </a:rPr>
              <a:t> </a:t>
            </a:r>
            <a:r>
              <a:rPr dirty="0" sz="2800" spc="-55" i="1">
                <a:latin typeface="Times New Roman"/>
                <a:cs typeface="Times New Roman"/>
              </a:rPr>
              <a:t>Valley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00">
              <a:latin typeface="Times New Roman"/>
              <a:cs typeface="Times New Roman"/>
            </a:endParaRPr>
          </a:p>
          <a:p>
            <a:pPr marL="614045" marR="932180" indent="-457200">
              <a:lnSpc>
                <a:spcPts val="3300"/>
              </a:lnSpc>
              <a:spcBef>
                <a:spcPts val="5"/>
              </a:spcBef>
              <a:buFont typeface="Wingdings"/>
              <a:buChar char=""/>
              <a:tabLst>
                <a:tab pos="614045" algn="l"/>
                <a:tab pos="614680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major faulting </a:t>
            </a:r>
            <a:r>
              <a:rPr dirty="0" sz="2800" spc="-10">
                <a:latin typeface="Times New Roman"/>
                <a:cs typeface="Times New Roman"/>
              </a:rPr>
              <a:t>movement </a:t>
            </a:r>
            <a:r>
              <a:rPr dirty="0" sz="2800" spc="-5">
                <a:latin typeface="Times New Roman"/>
                <a:cs typeface="Times New Roman"/>
              </a:rPr>
              <a:t>probably began in the late Oligocene </a:t>
            </a:r>
            <a:r>
              <a:rPr dirty="0" sz="2800" spc="-10">
                <a:latin typeface="Times New Roman"/>
                <a:cs typeface="Times New Roman"/>
              </a:rPr>
              <a:t>and  </a:t>
            </a:r>
            <a:r>
              <a:rPr dirty="0" sz="2800" spc="-5">
                <a:latin typeface="Times New Roman"/>
                <a:cs typeface="Times New Roman"/>
              </a:rPr>
              <a:t>Miocene Epochs of the Cenozoic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Era.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"/>
            </a:pPr>
            <a:endParaRPr sz="2500">
              <a:latin typeface="Times New Roman"/>
              <a:cs typeface="Times New Roman"/>
            </a:endParaRPr>
          </a:p>
          <a:p>
            <a:pPr lvl="1" marL="676910" marR="112395" indent="-457200">
              <a:lnSpc>
                <a:spcPts val="3300"/>
              </a:lnSpc>
              <a:buFont typeface="Wingdings"/>
              <a:buChar char=""/>
              <a:tabLst>
                <a:tab pos="676910" algn="l"/>
                <a:tab pos="677545" algn="l"/>
              </a:tabLst>
            </a:pPr>
            <a:r>
              <a:rPr dirty="0" sz="2800" spc="-5">
                <a:latin typeface="Times New Roman"/>
                <a:cs typeface="Times New Roman"/>
              </a:rPr>
              <a:t>Rifting and </a:t>
            </a:r>
            <a:r>
              <a:rPr dirty="0" sz="2800">
                <a:latin typeface="Times New Roman"/>
                <a:cs typeface="Times New Roman"/>
              </a:rPr>
              <a:t>faulting, </a:t>
            </a:r>
            <a:r>
              <a:rPr dirty="0" sz="2800" spc="-20">
                <a:latin typeface="Times New Roman"/>
                <a:cs typeface="Times New Roman"/>
              </a:rPr>
              <a:t>however, </a:t>
            </a:r>
            <a:r>
              <a:rPr dirty="0" sz="2800" spc="-5">
                <a:latin typeface="Times New Roman"/>
                <a:cs typeface="Times New Roman"/>
              </a:rPr>
              <a:t>continued all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10">
                <a:latin typeface="Times New Roman"/>
                <a:cs typeface="Times New Roman"/>
              </a:rPr>
              <a:t>time </a:t>
            </a:r>
            <a:r>
              <a:rPr dirty="0" sz="2800">
                <a:latin typeface="Times New Roman"/>
                <a:cs typeface="Times New Roman"/>
              </a:rPr>
              <a:t>throughout the </a:t>
            </a:r>
            <a:r>
              <a:rPr dirty="0" sz="2800" spc="-5">
                <a:latin typeface="Times New Roman"/>
                <a:cs typeface="Times New Roman"/>
              </a:rPr>
              <a:t>Pliocene  and even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Pleistocene</a:t>
            </a:r>
            <a:r>
              <a:rPr dirty="0" sz="2800" spc="-4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Epochs.</a:t>
            </a:r>
            <a:endParaRPr sz="28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Wingdings"/>
              <a:buChar char=""/>
            </a:pPr>
            <a:endParaRPr sz="2500">
              <a:latin typeface="Times New Roman"/>
              <a:cs typeface="Times New Roman"/>
            </a:endParaRPr>
          </a:p>
          <a:p>
            <a:pPr lvl="1" marL="676910" marR="438150" indent="-457200">
              <a:lnSpc>
                <a:spcPts val="3300"/>
              </a:lnSpc>
              <a:spcBef>
                <a:spcPts val="5"/>
              </a:spcBef>
              <a:buFont typeface="Wingdings"/>
              <a:buChar char=""/>
              <a:tabLst>
                <a:tab pos="676910" algn="l"/>
                <a:tab pos="677545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Red Sea and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Gulf of Aden were connected as a result of the</a:t>
            </a:r>
            <a:r>
              <a:rPr dirty="0" sz="2800" spc="-10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rifting  </a:t>
            </a:r>
            <a:r>
              <a:rPr dirty="0" sz="2800" spc="-5">
                <a:latin typeface="Times New Roman"/>
                <a:cs typeface="Times New Roman"/>
              </a:rPr>
              <a:t>and </a:t>
            </a:r>
            <a:r>
              <a:rPr dirty="0" sz="2800">
                <a:latin typeface="Times New Roman"/>
                <a:cs typeface="Times New Roman"/>
              </a:rPr>
              <a:t>faulting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901" y="368046"/>
            <a:ext cx="11508740" cy="2183130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469900" marR="250825" indent="-457200">
              <a:lnSpc>
                <a:spcPts val="3300"/>
              </a:lnSpc>
              <a:spcBef>
                <a:spcPts val="254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Afar depression </a:t>
            </a:r>
            <a:r>
              <a:rPr dirty="0" sz="2800">
                <a:latin typeface="Times New Roman"/>
                <a:cs typeface="Times New Roman"/>
              </a:rPr>
              <a:t>(including the </a:t>
            </a:r>
            <a:r>
              <a:rPr dirty="0" sz="2800" spc="-5">
                <a:latin typeface="Times New Roman"/>
                <a:cs typeface="Times New Roman"/>
              </a:rPr>
              <a:t>Gulf of Zula) was </a:t>
            </a:r>
            <a:r>
              <a:rPr dirty="0" sz="2800">
                <a:latin typeface="Times New Roman"/>
                <a:cs typeface="Times New Roman"/>
              </a:rPr>
              <a:t>down-faulted</a:t>
            </a:r>
            <a:r>
              <a:rPr dirty="0" sz="2800" spc="-13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allowing 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10">
                <a:latin typeface="Times New Roman"/>
                <a:cs typeface="Times New Roman"/>
              </a:rPr>
              <a:t>Red</a:t>
            </a:r>
            <a:r>
              <a:rPr dirty="0" sz="2800" spc="-2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Sea</a:t>
            </a:r>
            <a:endParaRPr sz="280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50100"/>
              </a:lnSpc>
              <a:spcBef>
                <a:spcPts val="150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Danakil </a:t>
            </a:r>
            <a:r>
              <a:rPr dirty="0" sz="2800">
                <a:latin typeface="Times New Roman"/>
                <a:cs typeface="Times New Roman"/>
              </a:rPr>
              <a:t>Depression </a:t>
            </a:r>
            <a:r>
              <a:rPr dirty="0" sz="2800" spc="-5">
                <a:latin typeface="Times New Roman"/>
                <a:cs typeface="Times New Roman"/>
              </a:rPr>
              <a:t>and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10">
                <a:latin typeface="Times New Roman"/>
                <a:cs typeface="Times New Roman"/>
              </a:rPr>
              <a:t>Red </a:t>
            </a:r>
            <a:r>
              <a:rPr dirty="0" sz="2800">
                <a:latin typeface="Times New Roman"/>
                <a:cs typeface="Times New Roman"/>
              </a:rPr>
              <a:t>Sea </a:t>
            </a:r>
            <a:r>
              <a:rPr dirty="0" sz="2800" spc="-10">
                <a:latin typeface="Times New Roman"/>
                <a:cs typeface="Times New Roman"/>
              </a:rPr>
              <a:t>was </a:t>
            </a:r>
            <a:r>
              <a:rPr dirty="0" sz="2800">
                <a:latin typeface="Times New Roman"/>
                <a:cs typeface="Times New Roman"/>
              </a:rPr>
              <a:t>uplifted </a:t>
            </a:r>
            <a:r>
              <a:rPr dirty="0" sz="2800" spc="-5">
                <a:latin typeface="Times New Roman"/>
                <a:cs typeface="Times New Roman"/>
              </a:rPr>
              <a:t>to form </a:t>
            </a:r>
            <a:r>
              <a:rPr dirty="0" sz="2800">
                <a:latin typeface="Times New Roman"/>
                <a:cs typeface="Times New Roman"/>
              </a:rPr>
              <a:t>the Afar </a:t>
            </a:r>
            <a:r>
              <a:rPr dirty="0" sz="2800" spc="-5">
                <a:latin typeface="Times New Roman"/>
                <a:cs typeface="Times New Roman"/>
              </a:rPr>
              <a:t>Block  </a:t>
            </a:r>
            <a:r>
              <a:rPr dirty="0" sz="2800">
                <a:latin typeface="Times New Roman"/>
                <a:cs typeface="Times New Roman"/>
              </a:rPr>
              <a:t>Mountains.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9389" y="2668930"/>
            <a:ext cx="11078845" cy="1920239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490855" indent="-457834">
              <a:lnSpc>
                <a:spcPct val="100000"/>
              </a:lnSpc>
              <a:spcBef>
                <a:spcPts val="865"/>
              </a:spcBef>
              <a:buFont typeface="Wingdings"/>
              <a:buChar char=""/>
              <a:tabLst>
                <a:tab pos="490855" algn="l"/>
                <a:tab pos="491490" algn="l"/>
              </a:tabLst>
            </a:pPr>
            <a:r>
              <a:rPr dirty="0" sz="2800" spc="-5" b="1" i="1">
                <a:solidFill>
                  <a:srgbClr val="00AFEF"/>
                </a:solidFill>
                <a:latin typeface="Times New Roman"/>
                <a:cs typeface="Times New Roman"/>
              </a:rPr>
              <a:t>The </a:t>
            </a:r>
            <a:r>
              <a:rPr dirty="0" sz="2800" b="1" i="1">
                <a:solidFill>
                  <a:srgbClr val="00AFEF"/>
                </a:solidFill>
                <a:latin typeface="Times New Roman"/>
                <a:cs typeface="Times New Roman"/>
              </a:rPr>
              <a:t>Spatial </a:t>
            </a:r>
            <a:r>
              <a:rPr dirty="0" sz="2800" spc="-5" b="1" i="1">
                <a:solidFill>
                  <a:srgbClr val="00AFEF"/>
                </a:solidFill>
                <a:latin typeface="Times New Roman"/>
                <a:cs typeface="Times New Roman"/>
              </a:rPr>
              <a:t>Extent </a:t>
            </a:r>
            <a:r>
              <a:rPr dirty="0" sz="2800" b="1" i="1">
                <a:solidFill>
                  <a:srgbClr val="00AFEF"/>
                </a:solidFill>
                <a:latin typeface="Times New Roman"/>
                <a:cs typeface="Times New Roman"/>
              </a:rPr>
              <a:t>of </a:t>
            </a:r>
            <a:r>
              <a:rPr dirty="0" sz="2800" spc="-5" b="1" i="1">
                <a:solidFill>
                  <a:srgbClr val="00AFEF"/>
                </a:solidFill>
                <a:latin typeface="Times New Roman"/>
                <a:cs typeface="Times New Roman"/>
              </a:rPr>
              <a:t>the Rift</a:t>
            </a:r>
            <a:r>
              <a:rPr dirty="0" sz="2800" spc="-10" b="1" i="1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dirty="0" sz="2800" spc="-50" b="1" i="1">
                <a:solidFill>
                  <a:srgbClr val="00AFEF"/>
                </a:solidFill>
                <a:latin typeface="Times New Roman"/>
                <a:cs typeface="Times New Roman"/>
              </a:rPr>
              <a:t>Valley:</a:t>
            </a:r>
            <a:endParaRPr sz="2800">
              <a:latin typeface="Times New Roman"/>
              <a:cs typeface="Times New Roman"/>
            </a:endParaRPr>
          </a:p>
          <a:p>
            <a:pPr marL="469265" marR="5080" indent="-457200">
              <a:lnSpc>
                <a:spcPct val="99100"/>
              </a:lnSpc>
              <a:spcBef>
                <a:spcPts val="800"/>
              </a:spcBef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Ethiopian Rift </a:t>
            </a:r>
            <a:r>
              <a:rPr dirty="0" sz="2800" spc="-60">
                <a:latin typeface="Times New Roman"/>
                <a:cs typeface="Times New Roman"/>
              </a:rPr>
              <a:t>Valley </a:t>
            </a:r>
            <a:r>
              <a:rPr dirty="0" sz="2800" spc="-5">
                <a:latin typeface="Times New Roman"/>
                <a:cs typeface="Times New Roman"/>
              </a:rPr>
              <a:t>is part of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Great East African Rift system that  extends from </a:t>
            </a:r>
            <a:r>
              <a:rPr dirty="0" sz="2800">
                <a:latin typeface="Times New Roman"/>
                <a:cs typeface="Times New Roman"/>
              </a:rPr>
              <a:t>Palestine-Jordan </a:t>
            </a:r>
            <a:r>
              <a:rPr dirty="0" sz="2800" spc="-5">
                <a:latin typeface="Times New Roman"/>
                <a:cs typeface="Times New Roman"/>
              </a:rPr>
              <a:t>in the north to Malawi-Mozambique in the  </a:t>
            </a:r>
            <a:r>
              <a:rPr dirty="0" sz="2800">
                <a:latin typeface="Times New Roman"/>
                <a:cs typeface="Times New Roman"/>
              </a:rPr>
              <a:t>south,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4059" y="4347926"/>
            <a:ext cx="11095355" cy="1783080"/>
          </a:xfrm>
          <a:prstGeom prst="rect">
            <a:avLst/>
          </a:prstGeom>
        </p:spPr>
        <p:txBody>
          <a:bodyPr wrap="square" lIns="0" tIns="255270" rIns="0" bIns="0" rtlCol="0" vert="horz">
            <a:spAutoFit/>
          </a:bodyPr>
          <a:lstStyle/>
          <a:p>
            <a:pPr marL="666115" indent="-546735">
              <a:lnSpc>
                <a:spcPct val="100000"/>
              </a:lnSpc>
              <a:spcBef>
                <a:spcPts val="2010"/>
              </a:spcBef>
              <a:buFont typeface="Wingdings"/>
              <a:buChar char=""/>
              <a:tabLst>
                <a:tab pos="666115" algn="l"/>
                <a:tab pos="666750" algn="l"/>
              </a:tabLst>
            </a:pPr>
            <a:r>
              <a:rPr dirty="0" sz="2800" spc="-5">
                <a:latin typeface="Times New Roman"/>
                <a:cs typeface="Times New Roman"/>
              </a:rPr>
              <a:t>a </a:t>
            </a:r>
            <a:r>
              <a:rPr dirty="0" sz="2800">
                <a:latin typeface="Times New Roman"/>
                <a:cs typeface="Times New Roman"/>
              </a:rPr>
              <a:t>distance </a:t>
            </a:r>
            <a:r>
              <a:rPr dirty="0" sz="2800" spc="-5">
                <a:latin typeface="Times New Roman"/>
                <a:cs typeface="Times New Roman"/>
              </a:rPr>
              <a:t>of about </a:t>
            </a:r>
            <a:r>
              <a:rPr dirty="0" sz="2800">
                <a:latin typeface="Times New Roman"/>
                <a:cs typeface="Times New Roman"/>
              </a:rPr>
              <a:t>7,200</a:t>
            </a:r>
            <a:r>
              <a:rPr dirty="0" sz="2800" spc="-4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kilometers.</a:t>
            </a:r>
            <a:endParaRPr sz="2800">
              <a:latin typeface="Times New Roman"/>
              <a:cs typeface="Times New Roman"/>
            </a:endParaRPr>
          </a:p>
          <a:p>
            <a:pPr marL="469900" marR="5080" indent="-457200">
              <a:lnSpc>
                <a:spcPts val="3300"/>
              </a:lnSpc>
              <a:spcBef>
                <a:spcPts val="2070"/>
              </a:spcBef>
            </a:pPr>
            <a:r>
              <a:rPr dirty="0" sz="2800" spc="-5">
                <a:latin typeface="Courier New"/>
                <a:cs typeface="Courier New"/>
              </a:rPr>
              <a:t>o </a:t>
            </a:r>
            <a:r>
              <a:rPr dirty="0" sz="2800" spc="-5">
                <a:latin typeface="Times New Roman"/>
                <a:cs typeface="Times New Roman"/>
              </a:rPr>
              <a:t>Of these, 5,600 kilometers is in Africa, and </a:t>
            </a:r>
            <a:r>
              <a:rPr dirty="0" sz="2800">
                <a:latin typeface="Times New Roman"/>
                <a:cs typeface="Times New Roman"/>
              </a:rPr>
              <a:t>1,700 </a:t>
            </a:r>
            <a:r>
              <a:rPr dirty="0" sz="2800" spc="-5">
                <a:latin typeface="Times New Roman"/>
                <a:cs typeface="Times New Roman"/>
              </a:rPr>
              <a:t>kilometers in Eritrea and  </a:t>
            </a:r>
            <a:r>
              <a:rPr dirty="0" sz="2800">
                <a:latin typeface="Times New Roman"/>
                <a:cs typeface="Times New Roman"/>
              </a:rPr>
              <a:t>Ethiopia.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9052" y="312496"/>
            <a:ext cx="11825605" cy="62884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11505" indent="-457834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611505" algn="l"/>
                <a:tab pos="612140" algn="l"/>
              </a:tabLst>
            </a:pPr>
            <a:r>
              <a:rPr dirty="0" sz="2800" spc="-5">
                <a:latin typeface="Times New Roman"/>
                <a:cs typeface="Times New Roman"/>
              </a:rPr>
              <a:t>On land, the widest part of the Rift </a:t>
            </a:r>
            <a:r>
              <a:rPr dirty="0" sz="2800" spc="-60">
                <a:latin typeface="Times New Roman"/>
                <a:cs typeface="Times New Roman"/>
              </a:rPr>
              <a:t>Valley </a:t>
            </a:r>
            <a:r>
              <a:rPr dirty="0" sz="2800" spc="-5">
                <a:latin typeface="Times New Roman"/>
                <a:cs typeface="Times New Roman"/>
              </a:rPr>
              <a:t>is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Afar </a:t>
            </a:r>
            <a:r>
              <a:rPr dirty="0" sz="2800" spc="-15">
                <a:latin typeface="Times New Roman"/>
                <a:cs typeface="Times New Roman"/>
              </a:rPr>
              <a:t>Triangle </a:t>
            </a:r>
            <a:r>
              <a:rPr dirty="0" sz="2800">
                <a:latin typeface="Times New Roman"/>
                <a:cs typeface="Times New Roman"/>
              </a:rPr>
              <a:t>(200-300</a:t>
            </a:r>
            <a:r>
              <a:rPr dirty="0" sz="2800" spc="-12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km).</a:t>
            </a:r>
            <a:endParaRPr sz="2800">
              <a:latin typeface="Times New Roman"/>
              <a:cs typeface="Times New Roman"/>
            </a:endParaRPr>
          </a:p>
          <a:p>
            <a:pPr marL="611505" marR="454659" indent="-457834">
              <a:lnSpc>
                <a:spcPct val="99100"/>
              </a:lnSpc>
              <a:spcBef>
                <a:spcPts val="2100"/>
              </a:spcBef>
              <a:buFont typeface="Wingdings"/>
              <a:buChar char=""/>
              <a:tabLst>
                <a:tab pos="611505" algn="l"/>
                <a:tab pos="612140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Red Sea,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Gulf of Aden, and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East African System </a:t>
            </a:r>
            <a:r>
              <a:rPr dirty="0" sz="2800" spc="-10">
                <a:latin typeface="Times New Roman"/>
                <a:cs typeface="Times New Roman"/>
              </a:rPr>
              <a:t>meet </a:t>
            </a:r>
            <a:r>
              <a:rPr dirty="0" sz="2800" spc="-5">
                <a:latin typeface="Times New Roman"/>
                <a:cs typeface="Times New Roman"/>
              </a:rPr>
              <a:t>and</a:t>
            </a:r>
            <a:r>
              <a:rPr dirty="0" sz="2800" spc="-24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form  the </a:t>
            </a:r>
            <a:r>
              <a:rPr dirty="0" sz="2800">
                <a:latin typeface="Times New Roman"/>
                <a:cs typeface="Times New Roman"/>
              </a:rPr>
              <a:t>triangular </a:t>
            </a:r>
            <a:r>
              <a:rPr dirty="0" sz="2800" spc="-5">
                <a:latin typeface="Times New Roman"/>
                <a:cs typeface="Times New Roman"/>
              </a:rPr>
              <a:t>depression of the Afar where the Kobar </a:t>
            </a:r>
            <a:r>
              <a:rPr dirty="0" sz="2800">
                <a:latin typeface="Times New Roman"/>
                <a:cs typeface="Times New Roman"/>
              </a:rPr>
              <a:t>Sink </a:t>
            </a:r>
            <a:r>
              <a:rPr dirty="0" sz="2800" spc="-5">
                <a:latin typeface="Times New Roman"/>
                <a:cs typeface="Times New Roman"/>
              </a:rPr>
              <a:t>lies about </a:t>
            </a:r>
            <a:r>
              <a:rPr dirty="0" sz="2800">
                <a:latin typeface="Times New Roman"/>
                <a:cs typeface="Times New Roman"/>
              </a:rPr>
              <a:t>125  </a:t>
            </a:r>
            <a:r>
              <a:rPr dirty="0" sz="2800" spc="-5">
                <a:latin typeface="Times New Roman"/>
                <a:cs typeface="Times New Roman"/>
              </a:rPr>
              <a:t>meters below sea level.</a:t>
            </a:r>
            <a:endParaRPr sz="2800">
              <a:latin typeface="Times New Roman"/>
              <a:cs typeface="Times New Roman"/>
            </a:endParaRPr>
          </a:p>
          <a:p>
            <a:pPr marL="611505" marR="24765" indent="-457834">
              <a:lnSpc>
                <a:spcPts val="3300"/>
              </a:lnSpc>
              <a:spcBef>
                <a:spcPts val="2290"/>
              </a:spcBef>
              <a:buFont typeface="Wingdings"/>
              <a:buChar char=""/>
              <a:tabLst>
                <a:tab pos="611505" algn="l"/>
                <a:tab pos="612140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formation of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Gulf of Aden and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separation of the Arabian</a:t>
            </a:r>
            <a:r>
              <a:rPr dirty="0" sz="2800" spc="-19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Peninsula  from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Horn of</a:t>
            </a:r>
            <a:r>
              <a:rPr dirty="0" sz="2800" spc="-15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Africa</a:t>
            </a:r>
            <a:endParaRPr sz="28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940"/>
              </a:spcBef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Rift </a:t>
            </a:r>
            <a:r>
              <a:rPr dirty="0" sz="2800" spc="-60">
                <a:latin typeface="Times New Roman"/>
                <a:cs typeface="Times New Roman"/>
              </a:rPr>
              <a:t>Valley </a:t>
            </a:r>
            <a:r>
              <a:rPr dirty="0" sz="2800">
                <a:latin typeface="Times New Roman"/>
                <a:cs typeface="Times New Roman"/>
              </a:rPr>
              <a:t>region </a:t>
            </a:r>
            <a:r>
              <a:rPr dirty="0" sz="2800" spc="-5">
                <a:latin typeface="Times New Roman"/>
                <a:cs typeface="Times New Roman"/>
              </a:rPr>
              <a:t>of Ethiopian is the </a:t>
            </a:r>
            <a:r>
              <a:rPr dirty="0" sz="2800" spc="-10">
                <a:latin typeface="Times New Roman"/>
                <a:cs typeface="Times New Roman"/>
              </a:rPr>
              <a:t>most </a:t>
            </a:r>
            <a:r>
              <a:rPr dirty="0" sz="2800" i="1">
                <a:latin typeface="Times New Roman"/>
                <a:cs typeface="Times New Roman"/>
              </a:rPr>
              <a:t>unstable </a:t>
            </a:r>
            <a:r>
              <a:rPr dirty="0" sz="2800" spc="-5">
                <a:latin typeface="Times New Roman"/>
                <a:cs typeface="Times New Roman"/>
              </a:rPr>
              <a:t>part of the</a:t>
            </a:r>
            <a:r>
              <a:rPr dirty="0" sz="2800" spc="75">
                <a:latin typeface="Times New Roman"/>
                <a:cs typeface="Times New Roman"/>
              </a:rPr>
              <a:t> </a:t>
            </a:r>
            <a:r>
              <a:rPr dirty="0" sz="2800" spc="-25">
                <a:latin typeface="Times New Roman"/>
                <a:cs typeface="Times New Roman"/>
              </a:rPr>
              <a:t>country.</a:t>
            </a:r>
            <a:endParaRPr sz="2800">
              <a:latin typeface="Times New Roman"/>
              <a:cs typeface="Times New Roman"/>
            </a:endParaRPr>
          </a:p>
          <a:p>
            <a:pPr lvl="1" marL="929640" marR="321945" indent="-457200">
              <a:lnSpc>
                <a:spcPts val="3300"/>
              </a:lnSpc>
              <a:spcBef>
                <a:spcPts val="2225"/>
              </a:spcBef>
              <a:buFont typeface="Wingdings"/>
              <a:buChar char=""/>
              <a:tabLst>
                <a:tab pos="929640" algn="l"/>
                <a:tab pos="930275" algn="l"/>
              </a:tabLst>
            </a:pPr>
            <a:r>
              <a:rPr dirty="0" sz="2800" spc="-5">
                <a:latin typeface="Times New Roman"/>
                <a:cs typeface="Times New Roman"/>
              </a:rPr>
              <a:t>There are numerous </a:t>
            </a:r>
            <a:r>
              <a:rPr dirty="0" sz="2800">
                <a:latin typeface="Times New Roman"/>
                <a:cs typeface="Times New Roman"/>
              </a:rPr>
              <a:t>hot springs, </a:t>
            </a:r>
            <a:r>
              <a:rPr dirty="0" sz="2800" spc="-5">
                <a:latin typeface="Times New Roman"/>
                <a:cs typeface="Times New Roman"/>
              </a:rPr>
              <a:t>fumorales, active volcanoes, geysers, and  frequent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earthquakes.</a:t>
            </a:r>
            <a:endParaRPr sz="2800">
              <a:latin typeface="Times New Roman"/>
              <a:cs typeface="Times New Roman"/>
            </a:endParaRPr>
          </a:p>
          <a:p>
            <a:pPr marL="154305">
              <a:lnSpc>
                <a:spcPct val="100000"/>
              </a:lnSpc>
              <a:spcBef>
                <a:spcPts val="1245"/>
              </a:spcBef>
              <a:tabLst>
                <a:tab pos="1263650" algn="l"/>
                <a:tab pos="2078989" algn="l"/>
                <a:tab pos="3863975" algn="l"/>
                <a:tab pos="4386580" algn="l"/>
                <a:tab pos="5067935" algn="l"/>
                <a:tab pos="5882005" algn="l"/>
                <a:tab pos="7105650" algn="l"/>
                <a:tab pos="7833359" algn="l"/>
                <a:tab pos="8514715" algn="l"/>
                <a:tab pos="10276205" algn="l"/>
              </a:tabLst>
            </a:pPr>
            <a:r>
              <a:rPr dirty="0" sz="3200" b="1" i="1">
                <a:latin typeface="Times New Roman"/>
                <a:cs typeface="Times New Roman"/>
              </a:rPr>
              <a:t>Note:	</a:t>
            </a:r>
            <a:r>
              <a:rPr dirty="0" sz="3200" spc="-5">
                <a:latin typeface="Times New Roman"/>
                <a:cs typeface="Times New Roman"/>
              </a:rPr>
              <a:t>The	formation	</a:t>
            </a:r>
            <a:r>
              <a:rPr dirty="0" sz="3200">
                <a:latin typeface="Times New Roman"/>
                <a:cs typeface="Times New Roman"/>
              </a:rPr>
              <a:t>of	</a:t>
            </a:r>
            <a:r>
              <a:rPr dirty="0" sz="3200" spc="-5">
                <a:latin typeface="Times New Roman"/>
                <a:cs typeface="Times New Roman"/>
              </a:rPr>
              <a:t>the	Rift	</a:t>
            </a:r>
            <a:r>
              <a:rPr dirty="0" sz="3200" spc="-60">
                <a:latin typeface="Times New Roman"/>
                <a:cs typeface="Times New Roman"/>
              </a:rPr>
              <a:t>Valley	</a:t>
            </a:r>
            <a:r>
              <a:rPr dirty="0" sz="3200">
                <a:latin typeface="Times New Roman"/>
                <a:cs typeface="Times New Roman"/>
              </a:rPr>
              <a:t>has	the	</a:t>
            </a:r>
            <a:r>
              <a:rPr dirty="0" sz="3200" spc="-5">
                <a:latin typeface="Times New Roman"/>
                <a:cs typeface="Times New Roman"/>
              </a:rPr>
              <a:t>following	structural</a:t>
            </a:r>
            <a:endParaRPr sz="3200">
              <a:latin typeface="Times New Roman"/>
              <a:cs typeface="Times New Roman"/>
            </a:endParaRPr>
          </a:p>
          <a:p>
            <a:pPr marL="154305">
              <a:lnSpc>
                <a:spcPct val="100000"/>
              </a:lnSpc>
              <a:spcBef>
                <a:spcPts val="1920"/>
              </a:spcBef>
            </a:pPr>
            <a:r>
              <a:rPr dirty="0" sz="3200">
                <a:latin typeface="Times New Roman"/>
                <a:cs typeface="Times New Roman"/>
              </a:rPr>
              <a:t>(physiographic)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Times New Roman"/>
                <a:cs typeface="Times New Roman"/>
              </a:rPr>
              <a:t>effects: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726" y="243800"/>
            <a:ext cx="11765280" cy="6201410"/>
          </a:xfrm>
          <a:prstGeom prst="rect">
            <a:avLst/>
          </a:prstGeom>
        </p:spPr>
        <p:txBody>
          <a:bodyPr wrap="square" lIns="0" tIns="247650" rIns="0" bIns="0" rtlCol="0" vert="horz">
            <a:spAutoFit/>
          </a:bodyPr>
          <a:lstStyle/>
          <a:p>
            <a:pPr marL="527685" indent="-457834">
              <a:lnSpc>
                <a:spcPct val="100000"/>
              </a:lnSpc>
              <a:spcBef>
                <a:spcPts val="1950"/>
              </a:spcBef>
              <a:buFont typeface="Wingdings"/>
              <a:buChar char=""/>
              <a:tabLst>
                <a:tab pos="527685" algn="l"/>
                <a:tab pos="528320" algn="l"/>
              </a:tabLst>
            </a:pPr>
            <a:r>
              <a:rPr dirty="0" sz="2800" spc="-5">
                <a:latin typeface="Times New Roman"/>
                <a:cs typeface="Times New Roman"/>
              </a:rPr>
              <a:t>It </a:t>
            </a:r>
            <a:r>
              <a:rPr dirty="0" sz="2800">
                <a:latin typeface="Times New Roman"/>
                <a:cs typeface="Times New Roman"/>
              </a:rPr>
              <a:t>divides </a:t>
            </a:r>
            <a:r>
              <a:rPr dirty="0" sz="2800" spc="-5">
                <a:latin typeface="Times New Roman"/>
                <a:cs typeface="Times New Roman"/>
              </a:rPr>
              <a:t>the </a:t>
            </a:r>
            <a:r>
              <a:rPr dirty="0" sz="2800">
                <a:latin typeface="Times New Roman"/>
                <a:cs typeface="Times New Roman"/>
              </a:rPr>
              <a:t>Ethiopian Plateau into</a:t>
            </a:r>
            <a:r>
              <a:rPr dirty="0" sz="2800" spc="-8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two.</a:t>
            </a:r>
            <a:endParaRPr sz="28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1850"/>
              </a:spcBef>
              <a:buFont typeface="Wingdings"/>
              <a:buChar char=""/>
              <a:tabLst>
                <a:tab pos="469900" algn="l"/>
                <a:tab pos="470534" algn="l"/>
              </a:tabLst>
            </a:pPr>
            <a:r>
              <a:rPr dirty="0" sz="2800" spc="-5">
                <a:latin typeface="Times New Roman"/>
                <a:cs typeface="Times New Roman"/>
              </a:rPr>
              <a:t>It separates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Arabian landmass from African</a:t>
            </a:r>
            <a:r>
              <a:rPr dirty="0" sz="2800" spc="-29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landmass.</a:t>
            </a:r>
            <a:endParaRPr sz="28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1845"/>
              </a:spcBef>
              <a:buFont typeface="Wingdings"/>
              <a:buChar char=""/>
              <a:tabLst>
                <a:tab pos="469900" algn="l"/>
                <a:tab pos="470534" algn="l"/>
              </a:tabLst>
            </a:pPr>
            <a:r>
              <a:rPr dirty="0" sz="2800" spc="-5">
                <a:latin typeface="Times New Roman"/>
                <a:cs typeface="Times New Roman"/>
              </a:rPr>
              <a:t>It causes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formation </a:t>
            </a:r>
            <a:r>
              <a:rPr dirty="0" sz="2800">
                <a:latin typeface="Times New Roman"/>
                <a:cs typeface="Times New Roman"/>
              </a:rPr>
              <a:t>of the </a:t>
            </a:r>
            <a:r>
              <a:rPr dirty="0" sz="2800" spc="-5">
                <a:latin typeface="Times New Roman"/>
                <a:cs typeface="Times New Roman"/>
              </a:rPr>
              <a:t>Dead Sea, </a:t>
            </a:r>
            <a:r>
              <a:rPr dirty="0" sz="2800" spc="-10">
                <a:latin typeface="Times New Roman"/>
                <a:cs typeface="Times New Roman"/>
              </a:rPr>
              <a:t>Red </a:t>
            </a:r>
            <a:r>
              <a:rPr dirty="0" sz="2800" spc="-5">
                <a:latin typeface="Times New Roman"/>
                <a:cs typeface="Times New Roman"/>
              </a:rPr>
              <a:t>Sea and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Gulf </a:t>
            </a:r>
            <a:r>
              <a:rPr dirty="0" sz="2800">
                <a:latin typeface="Times New Roman"/>
                <a:cs typeface="Times New Roman"/>
              </a:rPr>
              <a:t>of </a:t>
            </a:r>
            <a:r>
              <a:rPr dirty="0" sz="2800" spc="-5">
                <a:latin typeface="Times New Roman"/>
                <a:cs typeface="Times New Roman"/>
              </a:rPr>
              <a:t>Aden</a:t>
            </a:r>
            <a:r>
              <a:rPr dirty="0" sz="2800" spc="-9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troughs.</a:t>
            </a:r>
            <a:endParaRPr sz="2800">
              <a:latin typeface="Times New Roman"/>
              <a:cs typeface="Times New Roman"/>
            </a:endParaRPr>
          </a:p>
          <a:p>
            <a:pPr marL="469900" marR="46990" indent="-457834">
              <a:lnSpc>
                <a:spcPct val="150000"/>
              </a:lnSpc>
              <a:spcBef>
                <a:spcPts val="170"/>
              </a:spcBef>
              <a:buFont typeface="Wingdings"/>
              <a:buChar char=""/>
              <a:tabLst>
                <a:tab pos="469900" algn="l"/>
                <a:tab pos="470534" algn="l"/>
                <a:tab pos="858519" algn="l"/>
                <a:tab pos="2013585" algn="l"/>
                <a:tab pos="3073400" algn="l"/>
                <a:tab pos="3756025" algn="l"/>
                <a:tab pos="4578985" algn="l"/>
                <a:tab pos="6406515" algn="l"/>
                <a:tab pos="6933565" algn="l"/>
                <a:tab pos="7971790" algn="l"/>
                <a:tab pos="8576945" algn="l"/>
                <a:tab pos="9299575" algn="l"/>
                <a:tab pos="10377170" algn="l"/>
                <a:tab pos="11276330" algn="l"/>
              </a:tabLst>
            </a:pPr>
            <a:r>
              <a:rPr dirty="0" sz="2800" spc="-5">
                <a:latin typeface="Times New Roman"/>
                <a:cs typeface="Times New Roman"/>
              </a:rPr>
              <a:t>It</a:t>
            </a:r>
            <a:r>
              <a:rPr dirty="0" sz="2800" spc="-5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cre</a:t>
            </a:r>
            <a:r>
              <a:rPr dirty="0" sz="2800" spc="-20">
                <a:latin typeface="Times New Roman"/>
                <a:cs typeface="Times New Roman"/>
              </a:rPr>
              <a:t>a</a:t>
            </a:r>
            <a:r>
              <a:rPr dirty="0" sz="2800" spc="-5">
                <a:latin typeface="Times New Roman"/>
                <a:cs typeface="Times New Roman"/>
              </a:rPr>
              <a:t>tes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basins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15">
                <a:latin typeface="Times New Roman"/>
                <a:cs typeface="Times New Roman"/>
              </a:rPr>
              <a:t>an</a:t>
            </a:r>
            <a:r>
              <a:rPr dirty="0" sz="2800" spc="-5">
                <a:latin typeface="Times New Roman"/>
                <a:cs typeface="Times New Roman"/>
              </a:rPr>
              <a:t>d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fault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d</a:t>
            </a:r>
            <a:r>
              <a:rPr dirty="0" sz="2800" spc="-20">
                <a:latin typeface="Times New Roman"/>
                <a:cs typeface="Times New Roman"/>
              </a:rPr>
              <a:t>e</a:t>
            </a:r>
            <a:r>
              <a:rPr dirty="0" sz="2800" spc="-5">
                <a:latin typeface="Times New Roman"/>
                <a:cs typeface="Times New Roman"/>
              </a:rPr>
              <a:t>p</a:t>
            </a:r>
            <a:r>
              <a:rPr dirty="0" sz="2800">
                <a:latin typeface="Times New Roman"/>
                <a:cs typeface="Times New Roman"/>
              </a:rPr>
              <a:t>r</a:t>
            </a:r>
            <a:r>
              <a:rPr dirty="0" sz="2800" spc="-5">
                <a:latin typeface="Times New Roman"/>
                <a:cs typeface="Times New Roman"/>
              </a:rPr>
              <a:t>essions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>
                <a:latin typeface="Times New Roman"/>
                <a:cs typeface="Times New Roman"/>
              </a:rPr>
              <a:t>o</a:t>
            </a:r>
            <a:r>
              <a:rPr dirty="0" sz="2800" spc="-5">
                <a:latin typeface="Times New Roman"/>
                <a:cs typeface="Times New Roman"/>
              </a:rPr>
              <a:t>n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wh</a:t>
            </a:r>
            <a:r>
              <a:rPr dirty="0" sz="2800">
                <a:latin typeface="Times New Roman"/>
                <a:cs typeface="Times New Roman"/>
              </a:rPr>
              <a:t>i</a:t>
            </a:r>
            <a:r>
              <a:rPr dirty="0" sz="2800" spc="-5">
                <a:latin typeface="Times New Roman"/>
                <a:cs typeface="Times New Roman"/>
              </a:rPr>
              <a:t>ch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t</a:t>
            </a:r>
            <a:r>
              <a:rPr dirty="0" sz="2800">
                <a:latin typeface="Times New Roman"/>
                <a:cs typeface="Times New Roman"/>
              </a:rPr>
              <a:t>h</a:t>
            </a:r>
            <a:r>
              <a:rPr dirty="0" sz="2800" spc="-5">
                <a:latin typeface="Times New Roman"/>
                <a:cs typeface="Times New Roman"/>
              </a:rPr>
              <a:t>e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Rift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325">
                <a:latin typeface="Times New Roman"/>
                <a:cs typeface="Times New Roman"/>
              </a:rPr>
              <a:t>V</a:t>
            </a:r>
            <a:r>
              <a:rPr dirty="0" sz="2800" spc="-5">
                <a:latin typeface="Times New Roman"/>
                <a:cs typeface="Times New Roman"/>
              </a:rPr>
              <a:t>alley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la</a:t>
            </a:r>
            <a:r>
              <a:rPr dirty="0" sz="2800" spc="-15">
                <a:latin typeface="Times New Roman"/>
                <a:cs typeface="Times New Roman"/>
              </a:rPr>
              <a:t>k</a:t>
            </a:r>
            <a:r>
              <a:rPr dirty="0" sz="2800" spc="-5">
                <a:latin typeface="Times New Roman"/>
                <a:cs typeface="Times New Roman"/>
              </a:rPr>
              <a:t>es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are  </a:t>
            </a:r>
            <a:r>
              <a:rPr dirty="0" sz="2800" spc="-5">
                <a:latin typeface="Times New Roman"/>
                <a:cs typeface="Times New Roman"/>
              </a:rPr>
              <a:t>formed.</a:t>
            </a:r>
            <a:endParaRPr sz="2800">
              <a:latin typeface="Times New Roman"/>
              <a:cs typeface="Times New Roman"/>
            </a:endParaRPr>
          </a:p>
          <a:p>
            <a:pPr marL="179705">
              <a:lnSpc>
                <a:spcPct val="100000"/>
              </a:lnSpc>
              <a:spcBef>
                <a:spcPts val="2510"/>
              </a:spcBef>
            </a:pPr>
            <a:r>
              <a:rPr dirty="0" sz="2800" spc="-10" b="1" i="1">
                <a:solidFill>
                  <a:srgbClr val="00AFEF"/>
                </a:solidFill>
                <a:latin typeface="Times New Roman"/>
                <a:cs typeface="Times New Roman"/>
              </a:rPr>
              <a:t>c) </a:t>
            </a:r>
            <a:r>
              <a:rPr dirty="0" sz="2800" spc="-5" b="1" i="1">
                <a:solidFill>
                  <a:srgbClr val="00AFEF"/>
                </a:solidFill>
                <a:latin typeface="Times New Roman"/>
                <a:cs typeface="Times New Roman"/>
              </a:rPr>
              <a:t>Quaternary </a:t>
            </a:r>
            <a:r>
              <a:rPr dirty="0" sz="2800" spc="-45" b="1" i="1">
                <a:solidFill>
                  <a:srgbClr val="00AFEF"/>
                </a:solidFill>
                <a:latin typeface="Times New Roman"/>
                <a:cs typeface="Times New Roman"/>
              </a:rPr>
              <a:t>Volcanic </a:t>
            </a:r>
            <a:r>
              <a:rPr dirty="0" sz="2800" spc="-5" b="1" i="1">
                <a:solidFill>
                  <a:srgbClr val="00AFEF"/>
                </a:solidFill>
                <a:latin typeface="Times New Roman"/>
                <a:cs typeface="Times New Roman"/>
              </a:rPr>
              <a:t>Eruptions </a:t>
            </a:r>
            <a:r>
              <a:rPr dirty="0" sz="2800" b="1" i="1">
                <a:solidFill>
                  <a:srgbClr val="00AFEF"/>
                </a:solidFill>
                <a:latin typeface="Times New Roman"/>
                <a:cs typeface="Times New Roman"/>
              </a:rPr>
              <a:t>and</a:t>
            </a:r>
            <a:r>
              <a:rPr dirty="0" sz="2800" spc="70" b="1" i="1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 i="1">
                <a:solidFill>
                  <a:srgbClr val="00AFEF"/>
                </a:solidFill>
                <a:latin typeface="Times New Roman"/>
                <a:cs typeface="Times New Roman"/>
              </a:rPr>
              <a:t>Depositions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50">
              <a:latin typeface="Times New Roman"/>
              <a:cs typeface="Times New Roman"/>
            </a:endParaRPr>
          </a:p>
          <a:p>
            <a:pPr marL="636905" marR="417195" indent="-457834">
              <a:lnSpc>
                <a:spcPts val="3300"/>
              </a:lnSpc>
              <a:buFont typeface="Wingdings"/>
              <a:buChar char=""/>
              <a:tabLst>
                <a:tab pos="636905" algn="l"/>
                <a:tab pos="637540" algn="l"/>
              </a:tabLst>
            </a:pPr>
            <a:r>
              <a:rPr dirty="0" sz="2800" spc="-5">
                <a:latin typeface="Times New Roman"/>
                <a:cs typeface="Times New Roman"/>
              </a:rPr>
              <a:t>They are recent volcanic activities that took place after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formation of the  Rift </a:t>
            </a:r>
            <a:r>
              <a:rPr dirty="0" sz="2800" spc="-60">
                <a:latin typeface="Times New Roman"/>
                <a:cs typeface="Times New Roman"/>
              </a:rPr>
              <a:t>Valley </a:t>
            </a:r>
            <a:r>
              <a:rPr dirty="0" sz="2800" spc="-10">
                <a:latin typeface="Times New Roman"/>
                <a:cs typeface="Times New Roman"/>
              </a:rPr>
              <a:t>(</a:t>
            </a:r>
            <a:r>
              <a:rPr dirty="0" sz="2800" spc="-10">
                <a:latin typeface="Carlito"/>
                <a:cs typeface="Carlito"/>
              </a:rPr>
              <a:t>Pliocene-Pleistocene</a:t>
            </a:r>
            <a:r>
              <a:rPr dirty="0" sz="2800" spc="60">
                <a:latin typeface="Carlito"/>
                <a:cs typeface="Carlito"/>
              </a:rPr>
              <a:t> </a:t>
            </a:r>
            <a:r>
              <a:rPr dirty="0" sz="2800" spc="-10">
                <a:latin typeface="Carlito"/>
                <a:cs typeface="Carlito"/>
              </a:rPr>
              <a:t>Epochs)</a:t>
            </a:r>
            <a:endParaRPr sz="2800">
              <a:latin typeface="Carlito"/>
              <a:cs typeface="Carlito"/>
            </a:endParaRPr>
          </a:p>
          <a:p>
            <a:pPr lvl="1" marL="955040" marR="544195" indent="-457200">
              <a:lnSpc>
                <a:spcPts val="3300"/>
              </a:lnSpc>
              <a:spcBef>
                <a:spcPts val="915"/>
              </a:spcBef>
              <a:buFont typeface="Wingdings"/>
              <a:buChar char=""/>
              <a:tabLst>
                <a:tab pos="955040" algn="l"/>
                <a:tab pos="955675" algn="l"/>
              </a:tabLst>
            </a:pPr>
            <a:r>
              <a:rPr dirty="0" sz="2800" spc="-5">
                <a:latin typeface="Times New Roman"/>
                <a:cs typeface="Times New Roman"/>
              </a:rPr>
              <a:t>This activity was generally limited to </a:t>
            </a:r>
            <a:r>
              <a:rPr dirty="0" sz="2800">
                <a:latin typeface="Times New Roman"/>
                <a:cs typeface="Times New Roman"/>
              </a:rPr>
              <a:t>the floor </a:t>
            </a:r>
            <a:r>
              <a:rPr dirty="0" sz="2800" spc="-5">
                <a:latin typeface="Times New Roman"/>
                <a:cs typeface="Times New Roman"/>
              </a:rPr>
              <a:t>of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Rift </a:t>
            </a:r>
            <a:r>
              <a:rPr dirty="0" sz="2800" spc="-60">
                <a:latin typeface="Times New Roman"/>
                <a:cs typeface="Times New Roman"/>
              </a:rPr>
              <a:t>Valley </a:t>
            </a:r>
            <a:r>
              <a:rPr dirty="0" sz="2800" spc="-5">
                <a:latin typeface="Times New Roman"/>
                <a:cs typeface="Times New Roman"/>
              </a:rPr>
              <a:t>and </a:t>
            </a:r>
            <a:r>
              <a:rPr dirty="0" sz="2800">
                <a:latin typeface="Times New Roman"/>
                <a:cs typeface="Times New Roman"/>
              </a:rPr>
              <a:t>the  region south </a:t>
            </a:r>
            <a:r>
              <a:rPr dirty="0" sz="2800" spc="-5">
                <a:latin typeface="Times New Roman"/>
                <a:cs typeface="Times New Roman"/>
              </a:rPr>
              <a:t>of </a:t>
            </a:r>
            <a:r>
              <a:rPr dirty="0" sz="2800" spc="-10">
                <a:latin typeface="Times New Roman"/>
                <a:cs typeface="Times New Roman"/>
              </a:rPr>
              <a:t>Lake</a:t>
            </a:r>
            <a:r>
              <a:rPr dirty="0" sz="2800" spc="-40">
                <a:latin typeface="Times New Roman"/>
                <a:cs typeface="Times New Roman"/>
              </a:rPr>
              <a:t> </a:t>
            </a:r>
            <a:r>
              <a:rPr dirty="0" sz="2800" spc="-45">
                <a:latin typeface="Times New Roman"/>
                <a:cs typeface="Times New Roman"/>
              </a:rPr>
              <a:t>Tana.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1808" y="210058"/>
            <a:ext cx="11873230" cy="5528945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469900" marR="247650" indent="-457200">
              <a:lnSpc>
                <a:spcPts val="3300"/>
              </a:lnSpc>
              <a:spcBef>
                <a:spcPts val="254"/>
              </a:spcBef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dirty="0" sz="2800" spc="-5">
                <a:latin typeface="Times New Roman"/>
                <a:cs typeface="Times New Roman"/>
              </a:rPr>
              <a:t>Aden volcanics and recent faulting are more extensively developed in </a:t>
            </a:r>
            <a:r>
              <a:rPr dirty="0" sz="2800">
                <a:latin typeface="Times New Roman"/>
                <a:cs typeface="Times New Roman"/>
              </a:rPr>
              <a:t>the</a:t>
            </a:r>
            <a:r>
              <a:rPr dirty="0" sz="2800" spc="-114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Afar  </a:t>
            </a:r>
            <a:r>
              <a:rPr dirty="0" sz="2800">
                <a:latin typeface="Times New Roman"/>
                <a:cs typeface="Times New Roman"/>
              </a:rPr>
              <a:t>region.</a:t>
            </a:r>
            <a:endParaRPr sz="28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835"/>
              </a:spcBef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basic volcanic features </a:t>
            </a:r>
            <a:r>
              <a:rPr dirty="0" sz="2800">
                <a:latin typeface="Times New Roman"/>
                <a:cs typeface="Times New Roman"/>
              </a:rPr>
              <a:t>of the </a:t>
            </a:r>
            <a:r>
              <a:rPr dirty="0" sz="2800" spc="-5">
                <a:latin typeface="Times New Roman"/>
                <a:cs typeface="Times New Roman"/>
              </a:rPr>
              <a:t>Aden series include </a:t>
            </a:r>
            <a:r>
              <a:rPr dirty="0" sz="2800">
                <a:latin typeface="Times New Roman"/>
                <a:cs typeface="Times New Roman"/>
              </a:rPr>
              <a:t>the</a:t>
            </a:r>
            <a:r>
              <a:rPr dirty="0" sz="2800" spc="-16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following:</a:t>
            </a:r>
            <a:endParaRPr sz="2800">
              <a:latin typeface="Times New Roman"/>
              <a:cs typeface="Times New Roman"/>
            </a:endParaRPr>
          </a:p>
          <a:p>
            <a:pPr lvl="1" marL="603885" marR="1296035" indent="-457834">
              <a:lnSpc>
                <a:spcPts val="3300"/>
              </a:lnSpc>
              <a:spcBef>
                <a:spcPts val="1995"/>
              </a:spcBef>
              <a:buFont typeface="Wingdings"/>
              <a:buChar char=""/>
              <a:tabLst>
                <a:tab pos="603885" algn="l"/>
                <a:tab pos="604520" algn="l"/>
                <a:tab pos="3263900" algn="l"/>
              </a:tabLst>
            </a:pPr>
            <a:r>
              <a:rPr dirty="0" sz="2800" spc="-5">
                <a:latin typeface="Times New Roman"/>
                <a:cs typeface="Times New Roman"/>
              </a:rPr>
              <a:t>Numerous and freshly preserved volcanic cones, </a:t>
            </a:r>
            <a:r>
              <a:rPr dirty="0" sz="2800" spc="-10">
                <a:latin typeface="Times New Roman"/>
                <a:cs typeface="Times New Roman"/>
              </a:rPr>
              <a:t>many </a:t>
            </a:r>
            <a:r>
              <a:rPr dirty="0" sz="2800" spc="-5">
                <a:latin typeface="Times New Roman"/>
                <a:cs typeface="Times New Roman"/>
              </a:rPr>
              <a:t>of which have  explosive craters.	Some </a:t>
            </a:r>
            <a:r>
              <a:rPr dirty="0" sz="2800">
                <a:latin typeface="Times New Roman"/>
                <a:cs typeface="Times New Roman"/>
              </a:rPr>
              <a:t>of </a:t>
            </a:r>
            <a:r>
              <a:rPr dirty="0" sz="2800" spc="-5">
                <a:latin typeface="Times New Roman"/>
                <a:cs typeface="Times New Roman"/>
              </a:rPr>
              <a:t>these are active </a:t>
            </a:r>
            <a:r>
              <a:rPr dirty="0" sz="2800">
                <a:latin typeface="Times New Roman"/>
                <a:cs typeface="Times New Roman"/>
              </a:rPr>
              <a:t>Dubi, </a:t>
            </a:r>
            <a:r>
              <a:rPr dirty="0" sz="2800" spc="-5">
                <a:latin typeface="Times New Roman"/>
                <a:cs typeface="Times New Roman"/>
              </a:rPr>
              <a:t>Erta Ale, Afrera</a:t>
            </a:r>
            <a:r>
              <a:rPr dirty="0" sz="2800" spc="-24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etc.</a:t>
            </a:r>
            <a:endParaRPr sz="2800">
              <a:latin typeface="Times New Roman"/>
              <a:cs typeface="Times New Roman"/>
            </a:endParaRPr>
          </a:p>
          <a:p>
            <a:pPr algn="just" lvl="2" marL="1233170" indent="-457834">
              <a:lnSpc>
                <a:spcPct val="100000"/>
              </a:lnSpc>
              <a:spcBef>
                <a:spcPts val="1830"/>
              </a:spcBef>
              <a:buFont typeface="Wingdings"/>
              <a:buChar char=""/>
              <a:tabLst>
                <a:tab pos="1233170" algn="l"/>
              </a:tabLst>
            </a:pPr>
            <a:r>
              <a:rPr dirty="0" sz="2800" spc="-5">
                <a:latin typeface="Times New Roman"/>
                <a:cs typeface="Times New Roman"/>
              </a:rPr>
              <a:t>Erta Ale is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most active volcano </a:t>
            </a:r>
            <a:r>
              <a:rPr dirty="0" sz="2800">
                <a:latin typeface="Times New Roman"/>
                <a:cs typeface="Times New Roman"/>
              </a:rPr>
              <a:t>in</a:t>
            </a:r>
            <a:r>
              <a:rPr dirty="0" sz="2800" spc="-18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Ethiopia.</a:t>
            </a:r>
            <a:endParaRPr sz="2800">
              <a:latin typeface="Times New Roman"/>
              <a:cs typeface="Times New Roman"/>
            </a:endParaRPr>
          </a:p>
          <a:p>
            <a:pPr algn="just" lvl="1" marL="603885" marR="5080" indent="-457834">
              <a:lnSpc>
                <a:spcPct val="150000"/>
              </a:lnSpc>
              <a:spcBef>
                <a:spcPts val="2475"/>
              </a:spcBef>
              <a:buFont typeface="Wingdings"/>
              <a:buChar char=""/>
              <a:tabLst>
                <a:tab pos="604520" algn="l"/>
              </a:tabLst>
            </a:pPr>
            <a:r>
              <a:rPr dirty="0" sz="2800" spc="-50">
                <a:latin typeface="Times New Roman"/>
                <a:cs typeface="Times New Roman"/>
              </a:rPr>
              <a:t>Volcanic </a:t>
            </a:r>
            <a:r>
              <a:rPr dirty="0" sz="2800" spc="-5">
                <a:latin typeface="Times New Roman"/>
                <a:cs typeface="Times New Roman"/>
              </a:rPr>
              <a:t>hills and mountains, some of which </a:t>
            </a:r>
            <a:r>
              <a:rPr dirty="0" sz="2800">
                <a:latin typeface="Times New Roman"/>
                <a:cs typeface="Times New Roman"/>
              </a:rPr>
              <a:t>are </a:t>
            </a:r>
            <a:r>
              <a:rPr dirty="0" sz="2800" spc="-5">
                <a:latin typeface="Times New Roman"/>
                <a:cs typeface="Times New Roman"/>
              </a:rPr>
              <a:t>semi-dormant (Fantale,  Boseti-Gouda near Adama, Aletu north </a:t>
            </a:r>
            <a:r>
              <a:rPr dirty="0" sz="2800">
                <a:latin typeface="Times New Roman"/>
                <a:cs typeface="Times New Roman"/>
              </a:rPr>
              <a:t>of </a:t>
            </a:r>
            <a:r>
              <a:rPr dirty="0" sz="2800" spc="-5">
                <a:latin typeface="Times New Roman"/>
                <a:cs typeface="Times New Roman"/>
              </a:rPr>
              <a:t>Lake </a:t>
            </a:r>
            <a:r>
              <a:rPr dirty="0" sz="2800" spc="-35">
                <a:latin typeface="Times New Roman"/>
                <a:cs typeface="Times New Roman"/>
              </a:rPr>
              <a:t>Ziway, </a:t>
            </a:r>
            <a:r>
              <a:rPr dirty="0" sz="2800" spc="-5">
                <a:latin typeface="Times New Roman"/>
                <a:cs typeface="Times New Roman"/>
              </a:rPr>
              <a:t>Chebbi north </a:t>
            </a:r>
            <a:r>
              <a:rPr dirty="0" sz="2800">
                <a:latin typeface="Times New Roman"/>
                <a:cs typeface="Times New Roman"/>
              </a:rPr>
              <a:t>of </a:t>
            </a:r>
            <a:r>
              <a:rPr dirty="0" sz="2800" spc="-5">
                <a:latin typeface="Times New Roman"/>
                <a:cs typeface="Times New Roman"/>
              </a:rPr>
              <a:t>Lake  </a:t>
            </a:r>
            <a:r>
              <a:rPr dirty="0" sz="2800" spc="-10">
                <a:latin typeface="Times New Roman"/>
                <a:cs typeface="Times New Roman"/>
              </a:rPr>
              <a:t>Hawassa</a:t>
            </a:r>
            <a:r>
              <a:rPr dirty="0" sz="2800" spc="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etc.).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2483" y="320446"/>
            <a:ext cx="11337290" cy="5169535"/>
          </a:xfrm>
          <a:prstGeom prst="rect">
            <a:avLst/>
          </a:prstGeom>
        </p:spPr>
        <p:txBody>
          <a:bodyPr wrap="square" lIns="0" tIns="247015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945"/>
              </a:spcBef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dirty="0" sz="2800" spc="-5">
                <a:latin typeface="Times New Roman"/>
                <a:cs typeface="Times New Roman"/>
              </a:rPr>
              <a:t>Extensive lava fields and lava sheets some </a:t>
            </a:r>
            <a:r>
              <a:rPr dirty="0" sz="2800">
                <a:latin typeface="Times New Roman"/>
                <a:cs typeface="Times New Roman"/>
              </a:rPr>
              <a:t>of </a:t>
            </a:r>
            <a:r>
              <a:rPr dirty="0" sz="2800" spc="-5">
                <a:latin typeface="Times New Roman"/>
                <a:cs typeface="Times New Roman"/>
              </a:rPr>
              <a:t>which are very</a:t>
            </a:r>
            <a:r>
              <a:rPr dirty="0" sz="2800" spc="3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recent.</a:t>
            </a:r>
            <a:endParaRPr sz="28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850"/>
              </a:spcBef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dirty="0" sz="2800" spc="-5">
                <a:latin typeface="Times New Roman"/>
                <a:cs typeface="Times New Roman"/>
              </a:rPr>
              <a:t>Lava</a:t>
            </a:r>
            <a:r>
              <a:rPr dirty="0" sz="2800">
                <a:latin typeface="Times New Roman"/>
                <a:cs typeface="Times New Roman"/>
              </a:rPr>
              <a:t> ridges</a:t>
            </a:r>
            <a:endParaRPr sz="28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845"/>
              </a:spcBef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dirty="0" sz="2800" spc="-5">
                <a:latin typeface="Times New Roman"/>
                <a:cs typeface="Times New Roman"/>
              </a:rPr>
              <a:t>Thermal </a:t>
            </a:r>
            <a:r>
              <a:rPr dirty="0" sz="2800">
                <a:latin typeface="Times New Roman"/>
                <a:cs typeface="Times New Roman"/>
              </a:rPr>
              <a:t>springs, </a:t>
            </a:r>
            <a:r>
              <a:rPr dirty="0" sz="2800" spc="-5">
                <a:latin typeface="Times New Roman"/>
                <a:cs typeface="Times New Roman"/>
              </a:rPr>
              <a:t>fumaroles</a:t>
            </a:r>
            <a:r>
              <a:rPr dirty="0" sz="2800" spc="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etc.</a:t>
            </a:r>
            <a:endParaRPr sz="2800">
              <a:latin typeface="Times New Roman"/>
              <a:cs typeface="Times New Roman"/>
            </a:endParaRPr>
          </a:p>
          <a:p>
            <a:pPr lvl="1" marL="645160" indent="-457834">
              <a:lnSpc>
                <a:spcPct val="100000"/>
              </a:lnSpc>
              <a:spcBef>
                <a:spcPts val="2460"/>
              </a:spcBef>
              <a:buFont typeface="Wingdings"/>
              <a:buChar char=""/>
              <a:tabLst>
                <a:tab pos="645160" algn="l"/>
                <a:tab pos="645795" algn="l"/>
              </a:tabLst>
            </a:pPr>
            <a:r>
              <a:rPr dirty="0" sz="2800" spc="-5" b="1">
                <a:solidFill>
                  <a:srgbClr val="006FC0"/>
                </a:solidFill>
                <a:latin typeface="Times New Roman"/>
                <a:cs typeface="Times New Roman"/>
              </a:rPr>
              <a:t>Quaternary</a:t>
            </a:r>
            <a:r>
              <a:rPr dirty="0" sz="2800" b="1">
                <a:solidFill>
                  <a:srgbClr val="006FC0"/>
                </a:solidFill>
                <a:latin typeface="Times New Roman"/>
                <a:cs typeface="Times New Roman"/>
              </a:rPr>
              <a:t> Deposition:</a:t>
            </a:r>
            <a:endParaRPr sz="28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Clr>
                <a:srgbClr val="006FC0"/>
              </a:buClr>
              <a:buFont typeface="Wingdings"/>
              <a:buChar char=""/>
            </a:pPr>
            <a:endParaRPr sz="2550">
              <a:latin typeface="Times New Roman"/>
              <a:cs typeface="Times New Roman"/>
            </a:endParaRPr>
          </a:p>
          <a:p>
            <a:pPr marL="469900" marR="654685" indent="-457200">
              <a:lnSpc>
                <a:spcPts val="3300"/>
              </a:lnSpc>
              <a:spcBef>
                <a:spcPts val="5"/>
              </a:spcBef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Earth experienced a marked climatic change, where warmer and </a:t>
            </a:r>
            <a:r>
              <a:rPr dirty="0" sz="2800">
                <a:latin typeface="Times New Roman"/>
                <a:cs typeface="Times New Roman"/>
              </a:rPr>
              <a:t>dry  </a:t>
            </a:r>
            <a:r>
              <a:rPr dirty="0" sz="2800" spc="-5">
                <a:latin typeface="Times New Roman"/>
                <a:cs typeface="Times New Roman"/>
              </a:rPr>
              <a:t>periods were alternating with cooler and wet</a:t>
            </a:r>
            <a:r>
              <a:rPr dirty="0" sz="2800" spc="-2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periods.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50">
              <a:latin typeface="Times New Roman"/>
              <a:cs typeface="Times New Roman"/>
            </a:endParaRPr>
          </a:p>
          <a:p>
            <a:pPr marL="698500" marR="5080" indent="-457200">
              <a:lnSpc>
                <a:spcPts val="3300"/>
              </a:lnSpc>
              <a:buFont typeface="Wingdings"/>
              <a:buChar char=""/>
              <a:tabLst>
                <a:tab pos="697865" algn="l"/>
                <a:tab pos="698500" algn="l"/>
              </a:tabLst>
            </a:pP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10">
                <a:latin typeface="Times New Roman"/>
                <a:cs typeface="Times New Roman"/>
              </a:rPr>
              <a:t>time </a:t>
            </a:r>
            <a:r>
              <a:rPr dirty="0" sz="2800">
                <a:latin typeface="Times New Roman"/>
                <a:cs typeface="Times New Roman"/>
              </a:rPr>
              <a:t>of the </a:t>
            </a:r>
            <a:r>
              <a:rPr dirty="0" sz="2800" spc="-5">
                <a:latin typeface="Times New Roman"/>
                <a:cs typeface="Times New Roman"/>
              </a:rPr>
              <a:t>last ‘’Ice </a:t>
            </a:r>
            <a:r>
              <a:rPr dirty="0" sz="2800" spc="-50">
                <a:latin typeface="Times New Roman"/>
                <a:cs typeface="Times New Roman"/>
              </a:rPr>
              <a:t>Age’’ </a:t>
            </a:r>
            <a:r>
              <a:rPr dirty="0" sz="2800" spc="-5">
                <a:latin typeface="Times New Roman"/>
                <a:cs typeface="Times New Roman"/>
              </a:rPr>
              <a:t>in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middle and </a:t>
            </a:r>
            <a:r>
              <a:rPr dirty="0" sz="2800">
                <a:latin typeface="Times New Roman"/>
                <a:cs typeface="Times New Roman"/>
              </a:rPr>
              <a:t>high </a:t>
            </a:r>
            <a:r>
              <a:rPr dirty="0" sz="2800" spc="-5">
                <a:latin typeface="Times New Roman"/>
                <a:cs typeface="Times New Roman"/>
              </a:rPr>
              <a:t>latitude areas and</a:t>
            </a:r>
            <a:r>
              <a:rPr dirty="0" sz="2800" spc="-32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the  </a:t>
            </a:r>
            <a:r>
              <a:rPr dirty="0" sz="2800" spc="-10">
                <a:latin typeface="Times New Roman"/>
                <a:cs typeface="Times New Roman"/>
              </a:rPr>
              <a:t>time </a:t>
            </a:r>
            <a:r>
              <a:rPr dirty="0" sz="2800">
                <a:latin typeface="Times New Roman"/>
                <a:cs typeface="Times New Roman"/>
              </a:rPr>
              <a:t>of the </a:t>
            </a:r>
            <a:r>
              <a:rPr dirty="0" sz="2800" spc="-25">
                <a:latin typeface="Times New Roman"/>
                <a:cs typeface="Times New Roman"/>
              </a:rPr>
              <a:t>‘‘Pluvial </a:t>
            </a:r>
            <a:r>
              <a:rPr dirty="0" sz="2800" spc="-35">
                <a:latin typeface="Times New Roman"/>
                <a:cs typeface="Times New Roman"/>
              </a:rPr>
              <a:t>Rains’’ </a:t>
            </a:r>
            <a:r>
              <a:rPr dirty="0" sz="2800" spc="-5">
                <a:latin typeface="Times New Roman"/>
                <a:cs typeface="Times New Roman"/>
              </a:rPr>
              <a:t>in</a:t>
            </a:r>
            <a:r>
              <a:rPr dirty="0" sz="2800" spc="-350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Africa.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901" y="152298"/>
            <a:ext cx="11810365" cy="6139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900" marR="5080" indent="-457200">
              <a:lnSpc>
                <a:spcPct val="150100"/>
              </a:lnSpc>
              <a:spcBef>
                <a:spcPts val="100"/>
              </a:spcBef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heavy </a:t>
            </a:r>
            <a:r>
              <a:rPr dirty="0" sz="2800">
                <a:latin typeface="Times New Roman"/>
                <a:cs typeface="Times New Roman"/>
              </a:rPr>
              <a:t>Pluvial </a:t>
            </a:r>
            <a:r>
              <a:rPr dirty="0" sz="2800" spc="-10">
                <a:latin typeface="Times New Roman"/>
                <a:cs typeface="Times New Roman"/>
              </a:rPr>
              <a:t>Rains </a:t>
            </a:r>
            <a:r>
              <a:rPr dirty="0" sz="2800" spc="-5">
                <a:latin typeface="Times New Roman"/>
                <a:cs typeface="Times New Roman"/>
              </a:rPr>
              <a:t>eroded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Ethiopian </a:t>
            </a:r>
            <a:r>
              <a:rPr dirty="0" sz="2800" spc="-10">
                <a:latin typeface="Times New Roman"/>
                <a:cs typeface="Times New Roman"/>
              </a:rPr>
              <a:t>plateau </a:t>
            </a:r>
            <a:r>
              <a:rPr dirty="0" sz="2800" spc="-5">
                <a:latin typeface="Times New Roman"/>
                <a:cs typeface="Times New Roman"/>
              </a:rPr>
              <a:t>and the eroded materials  were deposited in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Rift </a:t>
            </a:r>
            <a:r>
              <a:rPr dirty="0" sz="2800" spc="-60">
                <a:latin typeface="Times New Roman"/>
                <a:cs typeface="Times New Roman"/>
              </a:rPr>
              <a:t>Valley</a:t>
            </a:r>
            <a:r>
              <a:rPr dirty="0" sz="2800" spc="-5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lakes.</a:t>
            </a:r>
            <a:endParaRPr sz="2800">
              <a:latin typeface="Times New Roman"/>
              <a:cs typeface="Times New Roman"/>
            </a:endParaRPr>
          </a:p>
          <a:p>
            <a:pPr lvl="1" marL="821690" marR="383540" indent="-457200">
              <a:lnSpc>
                <a:spcPts val="3300"/>
              </a:lnSpc>
              <a:spcBef>
                <a:spcPts val="1585"/>
              </a:spcBef>
              <a:buFont typeface="Wingdings"/>
              <a:buChar char=""/>
              <a:tabLst>
                <a:tab pos="821690" algn="l"/>
                <a:tab pos="822325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excessive rain resulted in an excessive surface </a:t>
            </a:r>
            <a:r>
              <a:rPr dirty="0" sz="2800">
                <a:latin typeface="Times New Roman"/>
                <a:cs typeface="Times New Roman"/>
              </a:rPr>
              <a:t>flow; rivers </a:t>
            </a:r>
            <a:r>
              <a:rPr dirty="0" sz="2800" spc="-5">
                <a:latin typeface="Times New Roman"/>
                <a:cs typeface="Times New Roman"/>
              </a:rPr>
              <a:t>were </a:t>
            </a:r>
            <a:r>
              <a:rPr dirty="0" sz="2800" spc="-10">
                <a:latin typeface="Times New Roman"/>
                <a:cs typeface="Times New Roman"/>
              </a:rPr>
              <a:t>many  </a:t>
            </a:r>
            <a:r>
              <a:rPr dirty="0" sz="2800" spc="-5">
                <a:latin typeface="Times New Roman"/>
                <a:cs typeface="Times New Roman"/>
              </a:rPr>
              <a:t>and</a:t>
            </a:r>
            <a:r>
              <a:rPr dirty="0" sz="2800" spc="-10">
                <a:latin typeface="Times New Roman"/>
                <a:cs typeface="Times New Roman"/>
              </a:rPr>
              <a:t> large.</a:t>
            </a:r>
            <a:endParaRPr sz="28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2025"/>
              </a:spcBef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dirty="0" sz="2800" spc="-5">
                <a:latin typeface="Times New Roman"/>
                <a:cs typeface="Times New Roman"/>
              </a:rPr>
              <a:t>They carried a </a:t>
            </a:r>
            <a:r>
              <a:rPr dirty="0" sz="2800">
                <a:latin typeface="Times New Roman"/>
                <a:cs typeface="Times New Roman"/>
              </a:rPr>
              <a:t>lot </a:t>
            </a:r>
            <a:r>
              <a:rPr dirty="0" sz="2800" spc="-5">
                <a:latin typeface="Times New Roman"/>
                <a:cs typeface="Times New Roman"/>
              </a:rPr>
              <a:t>of water and</a:t>
            </a:r>
            <a:r>
              <a:rPr dirty="0" sz="2800" spc="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sediments.</a:t>
            </a:r>
            <a:endParaRPr sz="2800">
              <a:latin typeface="Times New Roman"/>
              <a:cs typeface="Times New Roman"/>
            </a:endParaRPr>
          </a:p>
          <a:p>
            <a:pPr lvl="1" marL="966469" indent="-457834">
              <a:lnSpc>
                <a:spcPct val="100000"/>
              </a:lnSpc>
              <a:spcBef>
                <a:spcPts val="2095"/>
              </a:spcBef>
              <a:buFont typeface="Wingdings"/>
              <a:buChar char=""/>
              <a:tabLst>
                <a:tab pos="966469" algn="l"/>
                <a:tab pos="967105" algn="l"/>
              </a:tabLst>
            </a:pPr>
            <a:r>
              <a:rPr dirty="0" sz="2800" spc="-5">
                <a:latin typeface="Times New Roman"/>
                <a:cs typeface="Times New Roman"/>
              </a:rPr>
              <a:t>Lake and marshy areas </a:t>
            </a:r>
            <a:r>
              <a:rPr dirty="0" sz="2800" spc="-10">
                <a:latin typeface="Times New Roman"/>
                <a:cs typeface="Times New Roman"/>
              </a:rPr>
              <a:t>became </a:t>
            </a:r>
            <a:r>
              <a:rPr dirty="0" sz="2800" spc="-5">
                <a:latin typeface="Times New Roman"/>
                <a:cs typeface="Times New Roman"/>
              </a:rPr>
              <a:t>numerous and</a:t>
            </a:r>
            <a:r>
              <a:rPr dirty="0" sz="2800" spc="3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deep.</a:t>
            </a:r>
            <a:endParaRPr sz="2800">
              <a:latin typeface="Times New Roman"/>
              <a:cs typeface="Times New Roman"/>
            </a:endParaRPr>
          </a:p>
          <a:p>
            <a:pPr marL="774065" marR="5715" indent="-457834">
              <a:lnSpc>
                <a:spcPct val="150100"/>
              </a:lnSpc>
              <a:spcBef>
                <a:spcPts val="1550"/>
              </a:spcBef>
              <a:buFont typeface="Wingdings"/>
              <a:buChar char=""/>
              <a:tabLst>
                <a:tab pos="773430" algn="l"/>
                <a:tab pos="774700" algn="l"/>
                <a:tab pos="4300220" algn="l"/>
                <a:tab pos="6697980" algn="l"/>
                <a:tab pos="9019540" algn="l"/>
                <a:tab pos="9680575" algn="l"/>
                <a:tab pos="10541000" algn="l"/>
                <a:tab pos="11282680" algn="l"/>
              </a:tabLst>
            </a:pPr>
            <a:r>
              <a:rPr dirty="0" sz="2800" spc="-5">
                <a:latin typeface="Times New Roman"/>
                <a:cs typeface="Times New Roman"/>
              </a:rPr>
              <a:t>Ziw</a:t>
            </a:r>
            <a:r>
              <a:rPr dirty="0" sz="2800" spc="-15">
                <a:latin typeface="Times New Roman"/>
                <a:cs typeface="Times New Roman"/>
              </a:rPr>
              <a:t>a</a:t>
            </a:r>
            <a:r>
              <a:rPr dirty="0" sz="2800">
                <a:latin typeface="Times New Roman"/>
                <a:cs typeface="Times New Roman"/>
              </a:rPr>
              <a:t>y</a:t>
            </a:r>
            <a:r>
              <a:rPr dirty="0" sz="2800" spc="10">
                <a:latin typeface="Times New Roman"/>
                <a:cs typeface="Times New Roman"/>
              </a:rPr>
              <a:t>-</a:t>
            </a:r>
            <a:r>
              <a:rPr dirty="0" sz="2800" spc="-5">
                <a:latin typeface="Times New Roman"/>
                <a:cs typeface="Times New Roman"/>
              </a:rPr>
              <a:t>Lan</a:t>
            </a:r>
            <a:r>
              <a:rPr dirty="0" sz="2800" spc="5">
                <a:latin typeface="Times New Roman"/>
                <a:cs typeface="Times New Roman"/>
              </a:rPr>
              <a:t>g</a:t>
            </a:r>
            <a:r>
              <a:rPr dirty="0" sz="2800" spc="-5">
                <a:latin typeface="Times New Roman"/>
                <a:cs typeface="Times New Roman"/>
              </a:rPr>
              <a:t>an</a:t>
            </a:r>
            <a:r>
              <a:rPr dirty="0" sz="2800" spc="5">
                <a:latin typeface="Times New Roman"/>
                <a:cs typeface="Times New Roman"/>
              </a:rPr>
              <a:t>o</a:t>
            </a:r>
            <a:r>
              <a:rPr dirty="0" sz="2800" spc="-5">
                <a:latin typeface="Times New Roman"/>
                <a:cs typeface="Times New Roman"/>
              </a:rPr>
              <a:t>-S</a:t>
            </a:r>
            <a:r>
              <a:rPr dirty="0" sz="2800">
                <a:latin typeface="Times New Roman"/>
                <a:cs typeface="Times New Roman"/>
              </a:rPr>
              <a:t>h</a:t>
            </a:r>
            <a:r>
              <a:rPr dirty="0" sz="2800" spc="-25">
                <a:latin typeface="Times New Roman"/>
                <a:cs typeface="Times New Roman"/>
              </a:rPr>
              <a:t>a</a:t>
            </a:r>
            <a:r>
              <a:rPr dirty="0" sz="2800" spc="-5">
                <a:latin typeface="Times New Roman"/>
                <a:cs typeface="Times New Roman"/>
              </a:rPr>
              <a:t>lla;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Ha</a:t>
            </a:r>
            <a:r>
              <a:rPr dirty="0" sz="2800" spc="-20">
                <a:latin typeface="Times New Roman"/>
                <a:cs typeface="Times New Roman"/>
              </a:rPr>
              <a:t>w</a:t>
            </a:r>
            <a:r>
              <a:rPr dirty="0" sz="2800" spc="-5">
                <a:latin typeface="Times New Roman"/>
                <a:cs typeface="Times New Roman"/>
              </a:rPr>
              <a:t>a</a:t>
            </a:r>
            <a:r>
              <a:rPr dirty="0" sz="2800">
                <a:latin typeface="Times New Roman"/>
                <a:cs typeface="Times New Roman"/>
              </a:rPr>
              <a:t>s</a:t>
            </a:r>
            <a:r>
              <a:rPr dirty="0" sz="2800" spc="-5">
                <a:latin typeface="Times New Roman"/>
                <a:cs typeface="Times New Roman"/>
              </a:rPr>
              <a:t>a-</a:t>
            </a:r>
            <a:r>
              <a:rPr dirty="0" sz="2800" spc="-5">
                <a:latin typeface="Times New Roman"/>
                <a:cs typeface="Times New Roman"/>
              </a:rPr>
              <a:t>S</a:t>
            </a:r>
            <a:r>
              <a:rPr dirty="0" sz="2800">
                <a:latin typeface="Times New Roman"/>
                <a:cs typeface="Times New Roman"/>
              </a:rPr>
              <a:t>h</a:t>
            </a:r>
            <a:r>
              <a:rPr dirty="0" sz="2800" spc="-5">
                <a:latin typeface="Times New Roman"/>
                <a:cs typeface="Times New Roman"/>
              </a:rPr>
              <a:t>all</a:t>
            </a:r>
            <a:r>
              <a:rPr dirty="0" sz="2800" spc="-10">
                <a:latin typeface="Times New Roman"/>
                <a:cs typeface="Times New Roman"/>
              </a:rPr>
              <a:t>o</a:t>
            </a:r>
            <a:r>
              <a:rPr dirty="0" sz="2800" spc="-5">
                <a:latin typeface="Times New Roman"/>
                <a:cs typeface="Times New Roman"/>
              </a:rPr>
              <a:t>;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Cha</a:t>
            </a:r>
            <a:r>
              <a:rPr dirty="0" sz="2800" spc="-25">
                <a:latin typeface="Times New Roman"/>
                <a:cs typeface="Times New Roman"/>
              </a:rPr>
              <a:t>m</a:t>
            </a:r>
            <a:r>
              <a:rPr dirty="0" sz="2800">
                <a:latin typeface="Times New Roman"/>
                <a:cs typeface="Times New Roman"/>
              </a:rPr>
              <a:t>o</a:t>
            </a:r>
            <a:r>
              <a:rPr dirty="0" sz="2800" spc="10">
                <a:latin typeface="Times New Roman"/>
                <a:cs typeface="Times New Roman"/>
              </a:rPr>
              <a:t>-</a:t>
            </a:r>
            <a:r>
              <a:rPr dirty="0" sz="2800">
                <a:latin typeface="Times New Roman"/>
                <a:cs typeface="Times New Roman"/>
              </a:rPr>
              <a:t>A</a:t>
            </a:r>
            <a:r>
              <a:rPr dirty="0" sz="2800" spc="-5">
                <a:latin typeface="Times New Roman"/>
                <a:cs typeface="Times New Roman"/>
              </a:rPr>
              <a:t>bay</a:t>
            </a:r>
            <a:r>
              <a:rPr dirty="0" sz="2800">
                <a:latin typeface="Times New Roman"/>
                <a:cs typeface="Times New Roman"/>
              </a:rPr>
              <a:t>a</a:t>
            </a:r>
            <a:r>
              <a:rPr dirty="0" sz="2800" spc="-5">
                <a:latin typeface="Times New Roman"/>
                <a:cs typeface="Times New Roman"/>
              </a:rPr>
              <a:t>;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and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L</a:t>
            </a:r>
            <a:r>
              <a:rPr dirty="0" sz="2800" spc="-15">
                <a:latin typeface="Times New Roman"/>
                <a:cs typeface="Times New Roman"/>
              </a:rPr>
              <a:t>a</a:t>
            </a:r>
            <a:r>
              <a:rPr dirty="0" sz="2800" spc="-5">
                <a:latin typeface="Times New Roman"/>
                <a:cs typeface="Times New Roman"/>
              </a:rPr>
              <a:t>ke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A</a:t>
            </a:r>
            <a:r>
              <a:rPr dirty="0" sz="2800" spc="5">
                <a:latin typeface="Times New Roman"/>
                <a:cs typeface="Times New Roman"/>
              </a:rPr>
              <a:t>b</a:t>
            </a:r>
            <a:r>
              <a:rPr dirty="0" sz="2800" spc="-5">
                <a:latin typeface="Times New Roman"/>
                <a:cs typeface="Times New Roman"/>
              </a:rPr>
              <a:t>e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and 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nearby smaller lakes and marsh basins formed </a:t>
            </a:r>
            <a:r>
              <a:rPr dirty="0" sz="2800">
                <a:latin typeface="Times New Roman"/>
                <a:cs typeface="Times New Roman"/>
              </a:rPr>
              <a:t>huge</a:t>
            </a:r>
            <a:r>
              <a:rPr dirty="0" sz="2800" spc="2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lakes.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dirty="0" sz="2800" spc="-10">
                <a:latin typeface="Times New Roman"/>
                <a:cs typeface="Times New Roman"/>
              </a:rPr>
              <a:t>After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25">
                <a:latin typeface="Times New Roman"/>
                <a:cs typeface="Times New Roman"/>
              </a:rPr>
              <a:t>‘‘Pluvial </a:t>
            </a:r>
            <a:r>
              <a:rPr dirty="0" sz="2800" spc="-30">
                <a:latin typeface="Times New Roman"/>
                <a:cs typeface="Times New Roman"/>
              </a:rPr>
              <a:t>Rains’’, </a:t>
            </a:r>
            <a:r>
              <a:rPr dirty="0" sz="2800" spc="-5">
                <a:latin typeface="Times New Roman"/>
                <a:cs typeface="Times New Roman"/>
              </a:rPr>
              <a:t>the </a:t>
            </a:r>
            <a:r>
              <a:rPr dirty="0" sz="2800" spc="-25">
                <a:latin typeface="Times New Roman"/>
                <a:cs typeface="Times New Roman"/>
              </a:rPr>
              <a:t>Earth’s </a:t>
            </a:r>
            <a:r>
              <a:rPr dirty="0" sz="2800" spc="-5">
                <a:latin typeface="Times New Roman"/>
                <a:cs typeface="Times New Roman"/>
              </a:rPr>
              <a:t>climate </a:t>
            </a:r>
            <a:r>
              <a:rPr dirty="0" sz="2800" spc="-10">
                <a:latin typeface="Times New Roman"/>
                <a:cs typeface="Times New Roman"/>
              </a:rPr>
              <a:t>became warmer </a:t>
            </a:r>
            <a:r>
              <a:rPr dirty="0" sz="2800" spc="-5">
                <a:latin typeface="Times New Roman"/>
                <a:cs typeface="Times New Roman"/>
              </a:rPr>
              <a:t>and</a:t>
            </a:r>
            <a:r>
              <a:rPr dirty="0" sz="2800" spc="114">
                <a:latin typeface="Times New Roman"/>
                <a:cs typeface="Times New Roman"/>
              </a:rPr>
              <a:t> </a:t>
            </a:r>
            <a:r>
              <a:rPr dirty="0" sz="2800" spc="-30">
                <a:latin typeface="Times New Roman"/>
                <a:cs typeface="Times New Roman"/>
              </a:rPr>
              <a:t>drier.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7352" y="276605"/>
            <a:ext cx="11859895" cy="6226175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469900" marR="132080" indent="-457834">
              <a:lnSpc>
                <a:spcPts val="3300"/>
              </a:lnSpc>
              <a:spcBef>
                <a:spcPts val="254"/>
              </a:spcBef>
              <a:buFont typeface="Wingdings"/>
              <a:buChar char=""/>
              <a:tabLst>
                <a:tab pos="469900" algn="l"/>
                <a:tab pos="470534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quaternary deposits are mainly </a:t>
            </a:r>
            <a:r>
              <a:rPr dirty="0" sz="2800">
                <a:latin typeface="Times New Roman"/>
                <a:cs typeface="Times New Roman"/>
              </a:rPr>
              <a:t>found </a:t>
            </a:r>
            <a:r>
              <a:rPr dirty="0" sz="2800" spc="-5">
                <a:latin typeface="Times New Roman"/>
                <a:cs typeface="Times New Roman"/>
              </a:rPr>
              <a:t>in the Rift </a:t>
            </a:r>
            <a:r>
              <a:rPr dirty="0" sz="2800" spc="-60">
                <a:latin typeface="Times New Roman"/>
                <a:cs typeface="Times New Roman"/>
              </a:rPr>
              <a:t>Valley </a:t>
            </a:r>
            <a:r>
              <a:rPr dirty="0" sz="2800" spc="-5">
                <a:latin typeface="Times New Roman"/>
                <a:cs typeface="Times New Roman"/>
              </a:rPr>
              <a:t>(Afar and Lakes  Region), </a:t>
            </a:r>
            <a:r>
              <a:rPr dirty="0" sz="2800" spc="-10">
                <a:latin typeface="Times New Roman"/>
                <a:cs typeface="Times New Roman"/>
              </a:rPr>
              <a:t>Baro </a:t>
            </a:r>
            <a:r>
              <a:rPr dirty="0" sz="2800" spc="-5">
                <a:latin typeface="Times New Roman"/>
                <a:cs typeface="Times New Roman"/>
              </a:rPr>
              <a:t>lowlands, southern Borena, and parts of northwestern low</a:t>
            </a:r>
            <a:r>
              <a:rPr dirty="0" sz="2800" spc="16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lands.</a:t>
            </a:r>
            <a:endParaRPr sz="28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2715"/>
              </a:spcBef>
              <a:buFont typeface="Wingdings"/>
              <a:buChar char=""/>
              <a:tabLst>
                <a:tab pos="469900" algn="l"/>
                <a:tab pos="470534" algn="l"/>
              </a:tabLst>
            </a:pPr>
            <a:r>
              <a:rPr dirty="0" sz="2800" spc="-20">
                <a:latin typeface="Times New Roman"/>
                <a:cs typeface="Times New Roman"/>
              </a:rPr>
              <a:t>Generally, </a:t>
            </a:r>
            <a:r>
              <a:rPr dirty="0" sz="2800" spc="-5">
                <a:latin typeface="Times New Roman"/>
                <a:cs typeface="Times New Roman"/>
              </a:rPr>
              <a:t>the Cenozoic rocks cover 50% </a:t>
            </a:r>
            <a:r>
              <a:rPr dirty="0" sz="2800">
                <a:latin typeface="Times New Roman"/>
                <a:cs typeface="Times New Roman"/>
              </a:rPr>
              <a:t>of the </a:t>
            </a:r>
            <a:r>
              <a:rPr dirty="0" sz="2800" spc="-5">
                <a:latin typeface="Times New Roman"/>
                <a:cs typeface="Times New Roman"/>
              </a:rPr>
              <a:t>land </a:t>
            </a:r>
            <a:r>
              <a:rPr dirty="0" sz="2800" spc="-10">
                <a:latin typeface="Times New Roman"/>
                <a:cs typeface="Times New Roman"/>
              </a:rPr>
              <a:t>mass </a:t>
            </a:r>
            <a:r>
              <a:rPr dirty="0" sz="2800" spc="-5">
                <a:latin typeface="Times New Roman"/>
                <a:cs typeface="Times New Roman"/>
              </a:rPr>
              <a:t>of the</a:t>
            </a:r>
            <a:r>
              <a:rPr dirty="0" sz="2800" spc="15">
                <a:latin typeface="Times New Roman"/>
                <a:cs typeface="Times New Roman"/>
              </a:rPr>
              <a:t> </a:t>
            </a:r>
            <a:r>
              <a:rPr dirty="0" sz="2800" spc="-25">
                <a:latin typeface="Times New Roman"/>
                <a:cs typeface="Times New Roman"/>
              </a:rPr>
              <a:t>country.</a:t>
            </a:r>
            <a:endParaRPr sz="2800">
              <a:latin typeface="Times New Roman"/>
              <a:cs typeface="Times New Roman"/>
            </a:endParaRPr>
          </a:p>
          <a:p>
            <a:pPr marL="212090">
              <a:lnSpc>
                <a:spcPct val="100000"/>
              </a:lnSpc>
              <a:spcBef>
                <a:spcPts val="1900"/>
              </a:spcBef>
            </a:pPr>
            <a:r>
              <a:rPr dirty="0" sz="2800" spc="-5" b="1" i="1">
                <a:solidFill>
                  <a:srgbClr val="006FC0"/>
                </a:solidFill>
                <a:latin typeface="Times New Roman"/>
                <a:cs typeface="Times New Roman"/>
              </a:rPr>
              <a:t>2.5. </a:t>
            </a:r>
            <a:r>
              <a:rPr dirty="0" sz="2800" spc="-10" b="1" i="1">
                <a:solidFill>
                  <a:srgbClr val="006FC0"/>
                </a:solidFill>
                <a:latin typeface="Times New Roman"/>
                <a:cs typeface="Times New Roman"/>
              </a:rPr>
              <a:t>Rock </a:t>
            </a:r>
            <a:r>
              <a:rPr dirty="0" sz="2800" spc="-5" b="1" i="1">
                <a:solidFill>
                  <a:srgbClr val="006FC0"/>
                </a:solidFill>
                <a:latin typeface="Times New Roman"/>
                <a:cs typeface="Times New Roman"/>
              </a:rPr>
              <a:t>and Mineral Resources of</a:t>
            </a:r>
            <a:r>
              <a:rPr dirty="0" sz="2800" spc="10" b="1" i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 i="1">
                <a:solidFill>
                  <a:srgbClr val="006FC0"/>
                </a:solidFill>
                <a:latin typeface="Times New Roman"/>
                <a:cs typeface="Times New Roman"/>
              </a:rPr>
              <a:t>Ethiopia</a:t>
            </a:r>
            <a:endParaRPr sz="2800">
              <a:latin typeface="Times New Roman"/>
              <a:cs typeface="Times New Roman"/>
            </a:endParaRPr>
          </a:p>
          <a:p>
            <a:pPr marL="469900" marR="1485265" indent="-457834">
              <a:lnSpc>
                <a:spcPts val="3300"/>
              </a:lnSpc>
              <a:spcBef>
                <a:spcPts val="2300"/>
              </a:spcBef>
              <a:buFont typeface="Wingdings"/>
              <a:buChar char=""/>
              <a:tabLst>
                <a:tab pos="469900" algn="l"/>
                <a:tab pos="470534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occurrence of metallic minerals in </a:t>
            </a:r>
            <a:r>
              <a:rPr dirty="0" sz="2800">
                <a:latin typeface="Times New Roman"/>
                <a:cs typeface="Times New Roman"/>
              </a:rPr>
              <a:t>Ethiopia </a:t>
            </a:r>
            <a:r>
              <a:rPr dirty="0" sz="2800" spc="-5">
                <a:latin typeface="Times New Roman"/>
                <a:cs typeface="Times New Roman"/>
              </a:rPr>
              <a:t>is associated with </a:t>
            </a:r>
            <a:r>
              <a:rPr dirty="0" sz="2800">
                <a:latin typeface="Times New Roman"/>
                <a:cs typeface="Times New Roman"/>
              </a:rPr>
              <a:t>the  </a:t>
            </a:r>
            <a:r>
              <a:rPr dirty="0" sz="2800" spc="-5">
                <a:latin typeface="Times New Roman"/>
                <a:cs typeface="Times New Roman"/>
              </a:rPr>
              <a:t>Precambrian</a:t>
            </a:r>
            <a:r>
              <a:rPr dirty="0" sz="280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rocks.</a:t>
            </a:r>
            <a:endParaRPr sz="2800">
              <a:latin typeface="Times New Roman"/>
              <a:cs typeface="Times New Roman"/>
            </a:endParaRPr>
          </a:p>
          <a:p>
            <a:pPr lvl="1" marL="669290" marR="362585" indent="-457200">
              <a:lnSpc>
                <a:spcPts val="3300"/>
              </a:lnSpc>
              <a:spcBef>
                <a:spcPts val="990"/>
              </a:spcBef>
              <a:buFont typeface="Wingdings"/>
              <a:buChar char=""/>
              <a:tabLst>
                <a:tab pos="669290" algn="l"/>
                <a:tab pos="669925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exploitation </a:t>
            </a:r>
            <a:r>
              <a:rPr dirty="0" sz="2800" spc="-10">
                <a:latin typeface="Times New Roman"/>
                <a:cs typeface="Times New Roman"/>
              </a:rPr>
              <a:t>and </a:t>
            </a:r>
            <a:r>
              <a:rPr dirty="0" sz="2800" spc="-5">
                <a:latin typeface="Times New Roman"/>
                <a:cs typeface="Times New Roman"/>
              </a:rPr>
              <a:t>search </a:t>
            </a:r>
            <a:r>
              <a:rPr dirty="0" sz="2800">
                <a:latin typeface="Times New Roman"/>
                <a:cs typeface="Times New Roman"/>
              </a:rPr>
              <a:t>for </a:t>
            </a:r>
            <a:r>
              <a:rPr dirty="0" sz="2800" spc="-5">
                <a:latin typeface="Times New Roman"/>
                <a:cs typeface="Times New Roman"/>
              </a:rPr>
              <a:t>mineral deposits in </a:t>
            </a:r>
            <a:r>
              <a:rPr dirty="0" sz="2800">
                <a:latin typeface="Times New Roman"/>
                <a:cs typeface="Times New Roman"/>
              </a:rPr>
              <a:t>Ethiopia </a:t>
            </a:r>
            <a:r>
              <a:rPr dirty="0" sz="2800" spc="-5">
                <a:latin typeface="Times New Roman"/>
                <a:cs typeface="Times New Roman"/>
              </a:rPr>
              <a:t>has been </a:t>
            </a:r>
            <a:r>
              <a:rPr dirty="0" sz="2800">
                <a:latin typeface="Times New Roman"/>
                <a:cs typeface="Times New Roman"/>
              </a:rPr>
              <a:t>taking  </a:t>
            </a:r>
            <a:r>
              <a:rPr dirty="0" sz="2800" spc="-5">
                <a:latin typeface="Times New Roman"/>
                <a:cs typeface="Times New Roman"/>
              </a:rPr>
              <a:t>place </a:t>
            </a:r>
            <a:r>
              <a:rPr dirty="0" sz="2800">
                <a:latin typeface="Times New Roman"/>
                <a:cs typeface="Times New Roman"/>
              </a:rPr>
              <a:t>for the </a:t>
            </a:r>
            <a:r>
              <a:rPr dirty="0" sz="2800" spc="-5">
                <a:latin typeface="Times New Roman"/>
                <a:cs typeface="Times New Roman"/>
              </a:rPr>
              <a:t>past 2,000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years</a:t>
            </a:r>
            <a:endParaRPr sz="2800">
              <a:latin typeface="Times New Roman"/>
              <a:cs typeface="Times New Roman"/>
            </a:endParaRPr>
          </a:p>
          <a:p>
            <a:pPr marL="343535">
              <a:lnSpc>
                <a:spcPct val="100000"/>
              </a:lnSpc>
              <a:spcBef>
                <a:spcPts val="1460"/>
              </a:spcBef>
            </a:pPr>
            <a:r>
              <a:rPr dirty="0" sz="2800" spc="-5" b="1" i="1">
                <a:solidFill>
                  <a:srgbClr val="006FC0"/>
                </a:solidFill>
                <a:latin typeface="Times New Roman"/>
                <a:cs typeface="Times New Roman"/>
              </a:rPr>
              <a:t>2.5.1. Brief Facts </a:t>
            </a:r>
            <a:r>
              <a:rPr dirty="0" sz="2800" b="1" i="1">
                <a:solidFill>
                  <a:srgbClr val="006FC0"/>
                </a:solidFill>
                <a:latin typeface="Times New Roman"/>
                <a:cs typeface="Times New Roman"/>
              </a:rPr>
              <a:t>and </a:t>
            </a:r>
            <a:r>
              <a:rPr dirty="0" sz="2800" spc="-5" b="1" i="1">
                <a:solidFill>
                  <a:srgbClr val="006FC0"/>
                </a:solidFill>
                <a:latin typeface="Times New Roman"/>
                <a:cs typeface="Times New Roman"/>
              </a:rPr>
              <a:t>Current </a:t>
            </a:r>
            <a:r>
              <a:rPr dirty="0" sz="2800" b="1" i="1">
                <a:solidFill>
                  <a:srgbClr val="006FC0"/>
                </a:solidFill>
                <a:latin typeface="Times New Roman"/>
                <a:cs typeface="Times New Roman"/>
              </a:rPr>
              <a:t>State of </a:t>
            </a:r>
            <a:r>
              <a:rPr dirty="0" sz="2800" spc="-5" b="1" i="1">
                <a:solidFill>
                  <a:srgbClr val="006FC0"/>
                </a:solidFill>
                <a:latin typeface="Times New Roman"/>
                <a:cs typeface="Times New Roman"/>
              </a:rPr>
              <a:t>Main Minerals in</a:t>
            </a:r>
            <a:r>
              <a:rPr dirty="0" sz="2800" spc="25" b="1" i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 i="1">
                <a:solidFill>
                  <a:srgbClr val="006FC0"/>
                </a:solidFill>
                <a:latin typeface="Times New Roman"/>
                <a:cs typeface="Times New Roman"/>
              </a:rPr>
              <a:t>Ethiopia</a:t>
            </a:r>
            <a:endParaRPr sz="2800">
              <a:latin typeface="Times New Roman"/>
              <a:cs typeface="Times New Roman"/>
            </a:endParaRPr>
          </a:p>
          <a:p>
            <a:pPr marL="800735" indent="-457834">
              <a:lnSpc>
                <a:spcPct val="100000"/>
              </a:lnSpc>
              <a:spcBef>
                <a:spcPts val="1019"/>
              </a:spcBef>
              <a:buFont typeface="Wingdings"/>
              <a:buChar char=""/>
              <a:tabLst>
                <a:tab pos="800735" algn="l"/>
                <a:tab pos="801370" algn="l"/>
              </a:tabLst>
            </a:pPr>
            <a:r>
              <a:rPr dirty="0" sz="2800" spc="-5">
                <a:latin typeface="Times New Roman"/>
                <a:cs typeface="Times New Roman"/>
              </a:rPr>
              <a:t>Ethiopia</a:t>
            </a:r>
            <a:r>
              <a:rPr dirty="0" sz="2800" spc="9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has</a:t>
            </a:r>
            <a:r>
              <a:rPr dirty="0" sz="2800" spc="10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abundant</a:t>
            </a:r>
            <a:r>
              <a:rPr dirty="0" sz="2800" spc="10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mineral</a:t>
            </a:r>
            <a:r>
              <a:rPr dirty="0" sz="2800" spc="10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resources</a:t>
            </a:r>
            <a:r>
              <a:rPr dirty="0" sz="2800" spc="9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of</a:t>
            </a:r>
            <a:r>
              <a:rPr dirty="0" sz="2800" spc="110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metals</a:t>
            </a:r>
            <a:r>
              <a:rPr dirty="0" sz="2800" spc="11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and</a:t>
            </a:r>
            <a:r>
              <a:rPr dirty="0" sz="2800" spc="10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precious</a:t>
            </a:r>
            <a:r>
              <a:rPr dirty="0" sz="2800" spc="114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metals,</a:t>
            </a:r>
            <a:r>
              <a:rPr dirty="0" sz="2800" spc="10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coal,</a:t>
            </a:r>
            <a:endParaRPr sz="2800">
              <a:latin typeface="Times New Roman"/>
              <a:cs typeface="Times New Roman"/>
            </a:endParaRPr>
          </a:p>
          <a:p>
            <a:pPr marL="800735">
              <a:lnSpc>
                <a:spcPct val="100000"/>
              </a:lnSpc>
              <a:spcBef>
                <a:spcPts val="1680"/>
              </a:spcBef>
            </a:pPr>
            <a:r>
              <a:rPr dirty="0" sz="2800" spc="-5">
                <a:latin typeface="Times New Roman"/>
                <a:cs typeface="Times New Roman"/>
              </a:rPr>
              <a:t>and industrial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minerals.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7527" y="654253"/>
            <a:ext cx="11188700" cy="55175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69900" indent="-457200">
              <a:lnSpc>
                <a:spcPts val="3320"/>
              </a:lnSpc>
              <a:spcBef>
                <a:spcPts val="95"/>
              </a:spcBef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major minerals in Ethiopia </a:t>
            </a:r>
            <a:r>
              <a:rPr dirty="0" sz="2800">
                <a:latin typeface="Times New Roman"/>
                <a:cs typeface="Times New Roman"/>
              </a:rPr>
              <a:t>include: gold, </a:t>
            </a:r>
            <a:r>
              <a:rPr dirty="0" sz="2800" spc="-5">
                <a:latin typeface="Times New Roman"/>
                <a:cs typeface="Times New Roman"/>
              </a:rPr>
              <a:t>platinum, potash,</a:t>
            </a:r>
            <a:r>
              <a:rPr dirty="0" sz="280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tantalum,</a:t>
            </a:r>
            <a:endParaRPr sz="2800">
              <a:latin typeface="Times New Roman"/>
              <a:cs typeface="Times New Roman"/>
            </a:endParaRPr>
          </a:p>
          <a:p>
            <a:pPr marL="469900">
              <a:lnSpc>
                <a:spcPts val="3320"/>
              </a:lnSpc>
            </a:pPr>
            <a:r>
              <a:rPr dirty="0" sz="2800" spc="-15">
                <a:latin typeface="Carlito"/>
                <a:cs typeface="Carlito"/>
              </a:rPr>
              <a:t>Gypsum </a:t>
            </a:r>
            <a:r>
              <a:rPr dirty="0" sz="2800" spc="-5">
                <a:latin typeface="Carlito"/>
                <a:cs typeface="Carlito"/>
              </a:rPr>
              <a:t>and </a:t>
            </a:r>
            <a:r>
              <a:rPr dirty="0" sz="2800" spc="-20">
                <a:latin typeface="Carlito"/>
                <a:cs typeface="Carlito"/>
              </a:rPr>
              <a:t>Anhydrite, </a:t>
            </a:r>
            <a:r>
              <a:rPr dirty="0" sz="2800" spc="-5">
                <a:latin typeface="Carlito"/>
                <a:cs typeface="Carlito"/>
              </a:rPr>
              <a:t>marble</a:t>
            </a:r>
            <a:r>
              <a:rPr dirty="0" sz="2800" spc="114">
                <a:latin typeface="Carlito"/>
                <a:cs typeface="Carlito"/>
              </a:rPr>
              <a:t> </a:t>
            </a:r>
            <a:r>
              <a:rPr dirty="0" sz="2800" spc="-15">
                <a:latin typeface="Carlito"/>
                <a:cs typeface="Carlito"/>
              </a:rPr>
              <a:t>etc.</a:t>
            </a:r>
            <a:endParaRPr sz="2800">
              <a:latin typeface="Carlito"/>
              <a:cs typeface="Carlito"/>
            </a:endParaRPr>
          </a:p>
          <a:p>
            <a:pPr marL="469900" indent="-457200">
              <a:lnSpc>
                <a:spcPct val="100000"/>
              </a:lnSpc>
              <a:spcBef>
                <a:spcPts val="1555"/>
              </a:spcBef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dirty="0" sz="2800" b="1">
                <a:latin typeface="Times New Roman"/>
                <a:cs typeface="Times New Roman"/>
              </a:rPr>
              <a:t>Gold:</a:t>
            </a:r>
            <a:endParaRPr sz="2800">
              <a:latin typeface="Times New Roman"/>
              <a:cs typeface="Times New Roman"/>
            </a:endParaRPr>
          </a:p>
          <a:p>
            <a:pPr lvl="1" marL="775970" indent="-457834">
              <a:lnSpc>
                <a:spcPct val="100000"/>
              </a:lnSpc>
              <a:spcBef>
                <a:spcPts val="1490"/>
              </a:spcBef>
              <a:buFont typeface="Wingdings"/>
              <a:buChar char=""/>
              <a:tabLst>
                <a:tab pos="775970" algn="l"/>
                <a:tab pos="776605" algn="l"/>
              </a:tabLst>
            </a:pPr>
            <a:r>
              <a:rPr dirty="0" sz="2800" spc="-5">
                <a:latin typeface="Times New Roman"/>
                <a:cs typeface="Times New Roman"/>
              </a:rPr>
              <a:t>mined in Benishangul-Gumuz (Metekel), Adola., Lega-dembi, Adola</a:t>
            </a:r>
            <a:r>
              <a:rPr dirty="0" sz="2800" spc="-21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etc.</a:t>
            </a:r>
            <a:endParaRPr sz="28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2460"/>
              </a:spcBef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dirty="0" sz="2800" b="1">
                <a:latin typeface="Times New Roman"/>
                <a:cs typeface="Times New Roman"/>
              </a:rPr>
              <a:t>Platinum:</a:t>
            </a:r>
            <a:endParaRPr sz="2800">
              <a:latin typeface="Times New Roman"/>
              <a:cs typeface="Times New Roman"/>
            </a:endParaRPr>
          </a:p>
          <a:p>
            <a:pPr lvl="1" marL="582295" indent="-457834">
              <a:lnSpc>
                <a:spcPct val="100000"/>
              </a:lnSpc>
              <a:spcBef>
                <a:spcPts val="1330"/>
              </a:spcBef>
              <a:buFont typeface="Wingdings"/>
              <a:buChar char=""/>
              <a:tabLst>
                <a:tab pos="582295" algn="l"/>
                <a:tab pos="582930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</a:t>
            </a:r>
            <a:r>
              <a:rPr dirty="0" sz="2800" spc="-65">
                <a:latin typeface="Times New Roman"/>
                <a:cs typeface="Times New Roman"/>
              </a:rPr>
              <a:t>Yubdo </a:t>
            </a:r>
            <a:r>
              <a:rPr dirty="0" sz="2800" spc="-5">
                <a:latin typeface="Times New Roman"/>
                <a:cs typeface="Times New Roman"/>
              </a:rPr>
              <a:t>area in </a:t>
            </a:r>
            <a:r>
              <a:rPr dirty="0" sz="2800" spc="-35">
                <a:latin typeface="Times New Roman"/>
                <a:cs typeface="Times New Roman"/>
              </a:rPr>
              <a:t>Wellega, </a:t>
            </a:r>
            <a:r>
              <a:rPr dirty="0" sz="2800" spc="-5">
                <a:latin typeface="Times New Roman"/>
                <a:cs typeface="Times New Roman"/>
              </a:rPr>
              <a:t>is the </a:t>
            </a:r>
            <a:r>
              <a:rPr dirty="0" sz="2800">
                <a:latin typeface="Times New Roman"/>
                <a:cs typeface="Times New Roman"/>
              </a:rPr>
              <a:t>only </a:t>
            </a:r>
            <a:r>
              <a:rPr dirty="0" sz="2800" spc="-5">
                <a:latin typeface="Times New Roman"/>
                <a:cs typeface="Times New Roman"/>
              </a:rPr>
              <a:t>active </a:t>
            </a:r>
            <a:r>
              <a:rPr dirty="0" sz="2800">
                <a:latin typeface="Times New Roman"/>
                <a:cs typeface="Times New Roman"/>
              </a:rPr>
              <a:t>Ethiopian </a:t>
            </a:r>
            <a:r>
              <a:rPr dirty="0" sz="2800" spc="-5">
                <a:latin typeface="Times New Roman"/>
                <a:cs typeface="Times New Roman"/>
              </a:rPr>
              <a:t>Platinum</a:t>
            </a:r>
            <a:r>
              <a:rPr dirty="0" sz="2800" spc="-8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mine.</a:t>
            </a:r>
            <a:endParaRPr sz="28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345"/>
              </a:spcBef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dirty="0" sz="2800" spc="-35" b="1">
                <a:latin typeface="Times New Roman"/>
                <a:cs typeface="Times New Roman"/>
              </a:rPr>
              <a:t>Tantalum</a:t>
            </a:r>
            <a:endParaRPr sz="2800">
              <a:latin typeface="Times New Roman"/>
              <a:cs typeface="Times New Roman"/>
            </a:endParaRPr>
          </a:p>
          <a:p>
            <a:pPr lvl="1" marL="606425" indent="-457834">
              <a:lnSpc>
                <a:spcPct val="100000"/>
              </a:lnSpc>
              <a:spcBef>
                <a:spcPts val="1125"/>
              </a:spcBef>
              <a:buFont typeface="Wingdings"/>
              <a:buChar char=""/>
              <a:tabLst>
                <a:tab pos="606425" algn="l"/>
                <a:tab pos="607060" algn="l"/>
              </a:tabLst>
            </a:pPr>
            <a:r>
              <a:rPr dirty="0" sz="2800" spc="-5">
                <a:latin typeface="Times New Roman"/>
                <a:cs typeface="Times New Roman"/>
              </a:rPr>
              <a:t>Significant deposit of tantalum </a:t>
            </a:r>
            <a:r>
              <a:rPr dirty="0" sz="2800" spc="-10">
                <a:latin typeface="Times New Roman"/>
                <a:cs typeface="Times New Roman"/>
              </a:rPr>
              <a:t>and </a:t>
            </a:r>
            <a:r>
              <a:rPr dirty="0" sz="2800">
                <a:latin typeface="Times New Roman"/>
                <a:cs typeface="Times New Roman"/>
              </a:rPr>
              <a:t>niobium </a:t>
            </a:r>
            <a:r>
              <a:rPr dirty="0" sz="2800" spc="-5">
                <a:latin typeface="Times New Roman"/>
                <a:cs typeface="Times New Roman"/>
              </a:rPr>
              <a:t>is </a:t>
            </a:r>
            <a:r>
              <a:rPr dirty="0" sz="2800">
                <a:latin typeface="Times New Roman"/>
                <a:cs typeface="Times New Roman"/>
              </a:rPr>
              <a:t>found </a:t>
            </a:r>
            <a:r>
              <a:rPr dirty="0" sz="2800" spc="-5">
                <a:latin typeface="Times New Roman"/>
                <a:cs typeface="Times New Roman"/>
              </a:rPr>
              <a:t>in </a:t>
            </a:r>
            <a:r>
              <a:rPr dirty="0" sz="2800">
                <a:latin typeface="Times New Roman"/>
                <a:cs typeface="Times New Roman"/>
              </a:rPr>
              <a:t>southern</a:t>
            </a:r>
            <a:r>
              <a:rPr dirty="0" sz="2800" spc="-4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Ethiopia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50">
              <a:latin typeface="Times New Roman"/>
              <a:cs typeface="Times New Roman"/>
            </a:endParaRPr>
          </a:p>
          <a:p>
            <a:pPr marL="1537335">
              <a:lnSpc>
                <a:spcPct val="100000"/>
              </a:lnSpc>
            </a:pPr>
            <a:r>
              <a:rPr dirty="0" sz="3600" b="1" i="1">
                <a:latin typeface="Times New Roman"/>
                <a:cs typeface="Times New Roman"/>
              </a:rPr>
              <a:t>………………</a:t>
            </a:r>
            <a:r>
              <a:rPr dirty="0" sz="3600" spc="-5" b="1" i="1">
                <a:latin typeface="Times New Roman"/>
                <a:cs typeface="Times New Roman"/>
              </a:rPr>
              <a:t> </a:t>
            </a:r>
            <a:r>
              <a:rPr dirty="0" sz="3600" b="1" i="1">
                <a:latin typeface="Times New Roman"/>
                <a:cs typeface="Times New Roman"/>
              </a:rPr>
              <a:t>//……………..!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4259" y="307746"/>
            <a:ext cx="11875135" cy="5693410"/>
          </a:xfrm>
          <a:prstGeom prst="rect">
            <a:avLst/>
          </a:prstGeom>
        </p:spPr>
        <p:txBody>
          <a:bodyPr wrap="square" lIns="0" tIns="105410" rIns="0" bIns="0" rtlCol="0" vert="horz">
            <a:spAutoFit/>
          </a:bodyPr>
          <a:lstStyle/>
          <a:p>
            <a:pPr marL="2675890">
              <a:lnSpc>
                <a:spcPct val="100000"/>
              </a:lnSpc>
              <a:spcBef>
                <a:spcPts val="830"/>
              </a:spcBef>
            </a:pPr>
            <a:r>
              <a:rPr dirty="0" sz="2800" spc="-10" b="1">
                <a:solidFill>
                  <a:srgbClr val="006FC0"/>
                </a:solidFill>
                <a:latin typeface="Times New Roman"/>
                <a:cs typeface="Times New Roman"/>
              </a:rPr>
              <a:t>CHAPTER</a:t>
            </a:r>
            <a:r>
              <a:rPr dirty="0" sz="2800" spc="-20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2800" spc="-10" b="1">
                <a:solidFill>
                  <a:srgbClr val="006FC0"/>
                </a:solidFill>
                <a:latin typeface="Times New Roman"/>
                <a:cs typeface="Times New Roman"/>
              </a:rPr>
              <a:t>THREE</a:t>
            </a:r>
            <a:endParaRPr sz="2800">
              <a:latin typeface="Times New Roman"/>
              <a:cs typeface="Times New Roman"/>
            </a:endParaRPr>
          </a:p>
          <a:p>
            <a:pPr marL="760095" indent="-355600">
              <a:lnSpc>
                <a:spcPct val="100000"/>
              </a:lnSpc>
              <a:spcBef>
                <a:spcPts val="725"/>
              </a:spcBef>
              <a:buAutoNum type="arabicPeriod" startAt="3"/>
              <a:tabLst>
                <a:tab pos="760730" algn="l"/>
              </a:tabLst>
            </a:pPr>
            <a:r>
              <a:rPr dirty="0" sz="2800" spc="-5" b="1" i="1">
                <a:solidFill>
                  <a:srgbClr val="00AFEF"/>
                </a:solidFill>
                <a:latin typeface="Times New Roman"/>
                <a:cs typeface="Times New Roman"/>
              </a:rPr>
              <a:t>THE </a:t>
            </a:r>
            <a:r>
              <a:rPr dirty="0" sz="2800" spc="-10" b="1" i="1">
                <a:solidFill>
                  <a:srgbClr val="00AFEF"/>
                </a:solidFill>
                <a:latin typeface="Times New Roman"/>
                <a:cs typeface="Times New Roman"/>
              </a:rPr>
              <a:t>TOPOGRAPHY </a:t>
            </a:r>
            <a:r>
              <a:rPr dirty="0" sz="2800" spc="-5" b="1" i="1">
                <a:solidFill>
                  <a:srgbClr val="00AFEF"/>
                </a:solidFill>
                <a:latin typeface="Times New Roman"/>
                <a:cs typeface="Times New Roman"/>
              </a:rPr>
              <a:t>OF ETHIOPIA AND THE</a:t>
            </a:r>
            <a:r>
              <a:rPr dirty="0" sz="2800" spc="100" b="1" i="1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dirty="0" sz="2800" spc="-10" b="1" i="1">
                <a:solidFill>
                  <a:srgbClr val="00AFEF"/>
                </a:solidFill>
                <a:latin typeface="Times New Roman"/>
                <a:cs typeface="Times New Roman"/>
              </a:rPr>
              <a:t>HORN</a:t>
            </a:r>
            <a:endParaRPr sz="2800">
              <a:latin typeface="Times New Roman"/>
              <a:cs typeface="Times New Roman"/>
            </a:endParaRPr>
          </a:p>
          <a:p>
            <a:pPr lvl="1" marL="980440" indent="-622935">
              <a:lnSpc>
                <a:spcPct val="100000"/>
              </a:lnSpc>
              <a:spcBef>
                <a:spcPts val="730"/>
              </a:spcBef>
              <a:buAutoNum type="arabicPeriod"/>
              <a:tabLst>
                <a:tab pos="981075" algn="l"/>
              </a:tabLst>
            </a:pPr>
            <a:r>
              <a:rPr dirty="0" sz="2800" spc="-5" b="1" i="1">
                <a:solidFill>
                  <a:srgbClr val="00AFEF"/>
                </a:solidFill>
                <a:latin typeface="Times New Roman"/>
                <a:cs typeface="Times New Roman"/>
              </a:rPr>
              <a:t>Introduction</a:t>
            </a:r>
            <a:endParaRPr sz="2800">
              <a:latin typeface="Times New Roman"/>
              <a:cs typeface="Times New Roman"/>
            </a:endParaRPr>
          </a:p>
          <a:p>
            <a:pPr marL="469900" marR="352425" indent="-457834">
              <a:lnSpc>
                <a:spcPts val="3300"/>
              </a:lnSpc>
              <a:spcBef>
                <a:spcPts val="1260"/>
              </a:spcBef>
              <a:buFont typeface="Wingdings"/>
              <a:buChar char=""/>
              <a:tabLst>
                <a:tab pos="469900" algn="l"/>
                <a:tab pos="470534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</a:t>
            </a:r>
            <a:r>
              <a:rPr dirty="0" sz="2800">
                <a:latin typeface="Times New Roman"/>
                <a:cs typeface="Times New Roman"/>
              </a:rPr>
              <a:t>topography </a:t>
            </a:r>
            <a:r>
              <a:rPr dirty="0" sz="2800" spc="-5">
                <a:latin typeface="Times New Roman"/>
                <a:cs typeface="Times New Roman"/>
              </a:rPr>
              <a:t>of Ethiopia is </a:t>
            </a:r>
            <a:r>
              <a:rPr dirty="0" sz="2800" spc="-10">
                <a:latin typeface="Times New Roman"/>
                <a:cs typeface="Times New Roman"/>
              </a:rPr>
              <a:t>largely </a:t>
            </a:r>
            <a:r>
              <a:rPr dirty="0" sz="2800" spc="-5">
                <a:latin typeface="Times New Roman"/>
                <a:cs typeface="Times New Roman"/>
              </a:rPr>
              <a:t>determined by the geologic activities of 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Cenozoic</a:t>
            </a:r>
            <a:r>
              <a:rPr dirty="0" sz="2800" spc="-3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Era.</a:t>
            </a:r>
            <a:endParaRPr sz="28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440"/>
              </a:spcBef>
              <a:buFont typeface="Wingdings"/>
              <a:buChar char=""/>
              <a:tabLst>
                <a:tab pos="469900" algn="l"/>
                <a:tab pos="470534" algn="l"/>
              </a:tabLst>
            </a:pPr>
            <a:r>
              <a:rPr dirty="0" sz="2800" spc="-5" b="1">
                <a:latin typeface="Times New Roman"/>
                <a:cs typeface="Times New Roman"/>
              </a:rPr>
              <a:t>General Characteristics of the </a:t>
            </a:r>
            <a:r>
              <a:rPr dirty="0" sz="2800" b="1">
                <a:latin typeface="Times New Roman"/>
                <a:cs typeface="Times New Roman"/>
              </a:rPr>
              <a:t>Ethiopian</a:t>
            </a:r>
            <a:r>
              <a:rPr dirty="0" sz="2800" spc="30" b="1">
                <a:latin typeface="Times New Roman"/>
                <a:cs typeface="Times New Roman"/>
              </a:rPr>
              <a:t> </a:t>
            </a:r>
            <a:r>
              <a:rPr dirty="0" sz="2800" spc="-5" b="1">
                <a:latin typeface="Times New Roman"/>
                <a:cs typeface="Times New Roman"/>
              </a:rPr>
              <a:t>Physiography</a:t>
            </a:r>
            <a:endParaRPr sz="2800">
              <a:latin typeface="Times New Roman"/>
              <a:cs typeface="Times New Roman"/>
            </a:endParaRPr>
          </a:p>
          <a:p>
            <a:pPr lvl="1" marL="772795" indent="-457834">
              <a:lnSpc>
                <a:spcPct val="100000"/>
              </a:lnSpc>
              <a:spcBef>
                <a:spcPts val="1320"/>
              </a:spcBef>
              <a:buFont typeface="Wingdings"/>
              <a:buChar char=""/>
              <a:tabLst>
                <a:tab pos="772795" algn="l"/>
                <a:tab pos="773430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Ethiopian landform is characterized by great</a:t>
            </a:r>
            <a:r>
              <a:rPr dirty="0" sz="2800" spc="-25">
                <a:latin typeface="Times New Roman"/>
                <a:cs typeface="Times New Roman"/>
              </a:rPr>
              <a:t> </a:t>
            </a:r>
            <a:r>
              <a:rPr dirty="0" sz="2800" spc="-20">
                <a:latin typeface="Times New Roman"/>
                <a:cs typeface="Times New Roman"/>
              </a:rPr>
              <a:t>diversity.</a:t>
            </a:r>
            <a:endParaRPr sz="2800">
              <a:latin typeface="Times New Roman"/>
              <a:cs typeface="Times New Roman"/>
            </a:endParaRPr>
          </a:p>
          <a:p>
            <a:pPr lvl="2" marL="974090" marR="981075" indent="-457200">
              <a:lnSpc>
                <a:spcPts val="3300"/>
              </a:lnSpc>
              <a:spcBef>
                <a:spcPts val="980"/>
              </a:spcBef>
              <a:buFont typeface="Wingdings"/>
              <a:buChar char=""/>
              <a:tabLst>
                <a:tab pos="974090" algn="l"/>
                <a:tab pos="974725" algn="l"/>
              </a:tabLst>
            </a:pPr>
            <a:r>
              <a:rPr dirty="0" sz="2800" spc="-5">
                <a:latin typeface="Times New Roman"/>
                <a:cs typeface="Times New Roman"/>
              </a:rPr>
              <a:t>There are </a:t>
            </a:r>
            <a:r>
              <a:rPr dirty="0" sz="2800">
                <a:latin typeface="Times New Roman"/>
                <a:cs typeface="Times New Roman"/>
              </a:rPr>
              <a:t>flat-topped </a:t>
            </a:r>
            <a:r>
              <a:rPr dirty="0" sz="2800" spc="-5">
                <a:latin typeface="Times New Roman"/>
                <a:cs typeface="Times New Roman"/>
              </a:rPr>
              <a:t>plateaus, high and rugged mountains, deep </a:t>
            </a:r>
            <a:r>
              <a:rPr dirty="0" sz="2800">
                <a:latin typeface="Times New Roman"/>
                <a:cs typeface="Times New Roman"/>
              </a:rPr>
              <a:t>river  </a:t>
            </a:r>
            <a:r>
              <a:rPr dirty="0" sz="2800" spc="-10">
                <a:latin typeface="Times New Roman"/>
                <a:cs typeface="Times New Roman"/>
              </a:rPr>
              <a:t>gorges </a:t>
            </a:r>
            <a:r>
              <a:rPr dirty="0" sz="2800" spc="-5">
                <a:latin typeface="Times New Roman"/>
                <a:cs typeface="Times New Roman"/>
              </a:rPr>
              <a:t>and vast</a:t>
            </a:r>
            <a:r>
              <a:rPr dirty="0" sz="2800" spc="-2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plains.</a:t>
            </a:r>
            <a:endParaRPr sz="2800">
              <a:latin typeface="Times New Roman"/>
              <a:cs typeface="Times New Roman"/>
            </a:endParaRPr>
          </a:p>
          <a:p>
            <a:pPr marL="585470" marR="5080" indent="-457200">
              <a:lnSpc>
                <a:spcPts val="3300"/>
              </a:lnSpc>
              <a:spcBef>
                <a:spcPts val="1945"/>
              </a:spcBef>
              <a:buFont typeface="Wingdings"/>
              <a:buChar char=""/>
              <a:tabLst>
                <a:tab pos="585470" algn="l"/>
                <a:tab pos="586105" algn="l"/>
              </a:tabLst>
            </a:pPr>
            <a:r>
              <a:rPr dirty="0" sz="2800" spc="-5">
                <a:latin typeface="Times New Roman"/>
                <a:cs typeface="Times New Roman"/>
              </a:rPr>
              <a:t>Altitude ranges from 125 meters b.s.l (Kobar </a:t>
            </a:r>
            <a:r>
              <a:rPr dirty="0" sz="2800">
                <a:latin typeface="Times New Roman"/>
                <a:cs typeface="Times New Roman"/>
              </a:rPr>
              <a:t>Sink) </a:t>
            </a:r>
            <a:r>
              <a:rPr dirty="0" sz="2800" spc="-5">
                <a:latin typeface="Times New Roman"/>
                <a:cs typeface="Times New Roman"/>
              </a:rPr>
              <a:t>to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highest mountain in  </a:t>
            </a:r>
            <a:r>
              <a:rPr dirty="0" sz="2800">
                <a:latin typeface="Times New Roman"/>
                <a:cs typeface="Times New Roman"/>
              </a:rPr>
              <a:t>Ethiopia, </a:t>
            </a:r>
            <a:r>
              <a:rPr dirty="0" sz="2800" spc="-5">
                <a:latin typeface="Times New Roman"/>
                <a:cs typeface="Times New Roman"/>
              </a:rPr>
              <a:t>Mount </a:t>
            </a:r>
            <a:r>
              <a:rPr dirty="0" sz="2800" spc="-10">
                <a:latin typeface="Times New Roman"/>
                <a:cs typeface="Times New Roman"/>
              </a:rPr>
              <a:t>Ras </a:t>
            </a:r>
            <a:r>
              <a:rPr dirty="0" sz="2800" spc="-5">
                <a:latin typeface="Times New Roman"/>
                <a:cs typeface="Times New Roman"/>
              </a:rPr>
              <a:t>Dashen (4,620 m.a.s.l), </a:t>
            </a:r>
            <a:r>
              <a:rPr dirty="0" sz="2800">
                <a:latin typeface="Times New Roman"/>
                <a:cs typeface="Times New Roman"/>
              </a:rPr>
              <a:t>fourth </a:t>
            </a:r>
            <a:r>
              <a:rPr dirty="0" sz="2800" spc="-5">
                <a:latin typeface="Times New Roman"/>
                <a:cs typeface="Times New Roman"/>
              </a:rPr>
              <a:t>highest mountain in</a:t>
            </a:r>
            <a:r>
              <a:rPr dirty="0" sz="2800" spc="-10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Africa.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3202" y="308229"/>
            <a:ext cx="11802745" cy="5795010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469900" marR="731520" indent="-457200">
              <a:lnSpc>
                <a:spcPts val="3300"/>
              </a:lnSpc>
              <a:spcBef>
                <a:spcPts val="254"/>
              </a:spcBef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dirty="0" sz="2800" b="1" i="1">
                <a:latin typeface="Times New Roman"/>
                <a:cs typeface="Times New Roman"/>
              </a:rPr>
              <a:t>Adaptation: </a:t>
            </a:r>
            <a:r>
              <a:rPr dirty="0" sz="2800" spc="-5">
                <a:latin typeface="Times New Roman"/>
                <a:cs typeface="Times New Roman"/>
              </a:rPr>
              <a:t>relates to how humans modify themselves, their lifestyles and  their behavior to live in a new environment with new</a:t>
            </a:r>
            <a:r>
              <a:rPr dirty="0" sz="280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challenges.</a:t>
            </a:r>
            <a:endParaRPr sz="2800">
              <a:latin typeface="Times New Roman"/>
              <a:cs typeface="Times New Roman"/>
            </a:endParaRPr>
          </a:p>
          <a:p>
            <a:pPr marL="398145" indent="-386080">
              <a:lnSpc>
                <a:spcPct val="100000"/>
              </a:lnSpc>
              <a:spcBef>
                <a:spcPts val="2415"/>
              </a:spcBef>
              <a:buAutoNum type="arabicParenR" startAt="4"/>
              <a:tabLst>
                <a:tab pos="398780" algn="l"/>
              </a:tabLst>
            </a:pPr>
            <a:r>
              <a:rPr dirty="0" sz="2800" spc="-5" b="1">
                <a:latin typeface="Times New Roman"/>
                <a:cs typeface="Times New Roman"/>
              </a:rPr>
              <a:t>Movement:</a:t>
            </a:r>
            <a:endParaRPr sz="2800">
              <a:latin typeface="Times New Roman"/>
              <a:cs typeface="Times New Roman"/>
            </a:endParaRPr>
          </a:p>
          <a:p>
            <a:pPr lvl="1" marL="745490" marR="65405" indent="-457834">
              <a:lnSpc>
                <a:spcPts val="3300"/>
              </a:lnSpc>
              <a:spcBef>
                <a:spcPts val="2365"/>
              </a:spcBef>
              <a:buFont typeface="Wingdings"/>
              <a:buChar char=""/>
              <a:tabLst>
                <a:tab pos="745490" algn="l"/>
                <a:tab pos="746125" algn="l"/>
              </a:tabLst>
            </a:pPr>
            <a:r>
              <a:rPr dirty="0" sz="2800" spc="-5">
                <a:latin typeface="Times New Roman"/>
                <a:cs typeface="Times New Roman"/>
              </a:rPr>
              <a:t>entails to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translocation of human beings, their goods, and their ideas from  one end </a:t>
            </a:r>
            <a:r>
              <a:rPr dirty="0" sz="2800">
                <a:latin typeface="Times New Roman"/>
                <a:cs typeface="Times New Roman"/>
              </a:rPr>
              <a:t>of the </a:t>
            </a:r>
            <a:r>
              <a:rPr dirty="0" sz="2800" spc="-5">
                <a:latin typeface="Times New Roman"/>
                <a:cs typeface="Times New Roman"/>
              </a:rPr>
              <a:t>planet to</a:t>
            </a:r>
            <a:r>
              <a:rPr dirty="0" sz="2800" spc="-55">
                <a:latin typeface="Times New Roman"/>
                <a:cs typeface="Times New Roman"/>
              </a:rPr>
              <a:t> </a:t>
            </a:r>
            <a:r>
              <a:rPr dirty="0" sz="2800" spc="-25">
                <a:latin typeface="Times New Roman"/>
                <a:cs typeface="Times New Roman"/>
              </a:rPr>
              <a:t>another.</a:t>
            </a:r>
            <a:endParaRPr sz="2800">
              <a:latin typeface="Times New Roman"/>
              <a:cs typeface="Times New Roman"/>
            </a:endParaRPr>
          </a:p>
          <a:p>
            <a:pPr lvl="2" marL="864235" marR="225425" indent="-457834">
              <a:lnSpc>
                <a:spcPts val="3300"/>
              </a:lnSpc>
              <a:spcBef>
                <a:spcPts val="2375"/>
              </a:spcBef>
              <a:buFont typeface="Wingdings"/>
              <a:buChar char=""/>
              <a:tabLst>
                <a:tab pos="864235" algn="l"/>
                <a:tab pos="864869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physical </a:t>
            </a:r>
            <a:r>
              <a:rPr dirty="0" sz="2800" spc="-10">
                <a:latin typeface="Times New Roman"/>
                <a:cs typeface="Times New Roman"/>
              </a:rPr>
              <a:t>movement </a:t>
            </a:r>
            <a:r>
              <a:rPr dirty="0" sz="2800" spc="-5">
                <a:latin typeface="Times New Roman"/>
                <a:cs typeface="Times New Roman"/>
              </a:rPr>
              <a:t>of people allowed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human race to inhabit all the  continents and </a:t>
            </a:r>
            <a:r>
              <a:rPr dirty="0" sz="2800">
                <a:latin typeface="Times New Roman"/>
                <a:cs typeface="Times New Roman"/>
              </a:rPr>
              <a:t>islands </a:t>
            </a:r>
            <a:r>
              <a:rPr dirty="0" sz="2800" spc="-5">
                <a:latin typeface="Times New Roman"/>
                <a:cs typeface="Times New Roman"/>
              </a:rPr>
              <a:t>of the</a:t>
            </a:r>
            <a:r>
              <a:rPr dirty="0" sz="2800" spc="-6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world</a:t>
            </a:r>
            <a:endParaRPr sz="2800">
              <a:latin typeface="Times New Roman"/>
              <a:cs typeface="Times New Roman"/>
            </a:endParaRPr>
          </a:p>
          <a:p>
            <a:pPr marL="673735" indent="-386080">
              <a:lnSpc>
                <a:spcPct val="100000"/>
              </a:lnSpc>
              <a:spcBef>
                <a:spcPts val="2415"/>
              </a:spcBef>
              <a:buAutoNum type="arabicParenR" startAt="5"/>
              <a:tabLst>
                <a:tab pos="674370" algn="l"/>
              </a:tabLst>
            </a:pPr>
            <a:r>
              <a:rPr dirty="0" sz="2800" spc="-5" b="1">
                <a:latin typeface="Times New Roman"/>
                <a:cs typeface="Times New Roman"/>
              </a:rPr>
              <a:t>Region:</a:t>
            </a:r>
            <a:endParaRPr sz="2800">
              <a:latin typeface="Times New Roman"/>
              <a:cs typeface="Times New Roman"/>
            </a:endParaRPr>
          </a:p>
          <a:p>
            <a:pPr lvl="1" marL="864235" marR="5080" indent="-457834">
              <a:lnSpc>
                <a:spcPts val="3300"/>
              </a:lnSpc>
              <a:spcBef>
                <a:spcPts val="2680"/>
              </a:spcBef>
              <a:buFont typeface="Wingdings"/>
              <a:buChar char=""/>
              <a:tabLst>
                <a:tab pos="864235" algn="l"/>
                <a:tab pos="864869" algn="l"/>
              </a:tabLst>
            </a:pPr>
            <a:r>
              <a:rPr dirty="0" sz="2800" spc="-5">
                <a:latin typeface="Times New Roman"/>
                <a:cs typeface="Times New Roman"/>
              </a:rPr>
              <a:t>is a geographic area having distinctive characteristics that distinguishes itself  </a:t>
            </a:r>
            <a:r>
              <a:rPr dirty="0" sz="2800">
                <a:latin typeface="Times New Roman"/>
                <a:cs typeface="Times New Roman"/>
              </a:rPr>
              <a:t>from </a:t>
            </a:r>
            <a:r>
              <a:rPr dirty="0" sz="2800" spc="-5">
                <a:latin typeface="Times New Roman"/>
                <a:cs typeface="Times New Roman"/>
              </a:rPr>
              <a:t>adjacent </a:t>
            </a:r>
            <a:r>
              <a:rPr dirty="0" sz="2800">
                <a:latin typeface="Times New Roman"/>
                <a:cs typeface="Times New Roman"/>
              </a:rPr>
              <a:t>unit(s) </a:t>
            </a:r>
            <a:r>
              <a:rPr dirty="0" sz="2800" spc="-5">
                <a:latin typeface="Times New Roman"/>
                <a:cs typeface="Times New Roman"/>
              </a:rPr>
              <a:t>of</a:t>
            </a:r>
            <a:r>
              <a:rPr dirty="0" sz="2800" spc="-2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space.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1808" y="320116"/>
            <a:ext cx="11776710" cy="5908675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469900" marR="1287145" indent="-457200">
              <a:lnSpc>
                <a:spcPts val="3300"/>
              </a:lnSpc>
              <a:spcBef>
                <a:spcPts val="254"/>
              </a:spcBef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dirty="0" sz="2800">
                <a:latin typeface="Times New Roman"/>
                <a:cs typeface="Times New Roman"/>
              </a:rPr>
              <a:t>Ethiopia </a:t>
            </a:r>
            <a:r>
              <a:rPr dirty="0" sz="2800" spc="-5">
                <a:latin typeface="Times New Roman"/>
                <a:cs typeface="Times New Roman"/>
              </a:rPr>
              <a:t>has the </a:t>
            </a:r>
            <a:r>
              <a:rPr dirty="0" sz="2800" spc="-10">
                <a:latin typeface="Times New Roman"/>
                <a:cs typeface="Times New Roman"/>
              </a:rPr>
              <a:t>largest </a:t>
            </a:r>
            <a:r>
              <a:rPr dirty="0" sz="2800">
                <a:latin typeface="Times New Roman"/>
                <a:cs typeface="Times New Roman"/>
              </a:rPr>
              <a:t>proportion </a:t>
            </a:r>
            <a:r>
              <a:rPr dirty="0" sz="2800" spc="-5">
                <a:latin typeface="Times New Roman"/>
                <a:cs typeface="Times New Roman"/>
              </a:rPr>
              <a:t>of elevated landmass in the</a:t>
            </a:r>
            <a:r>
              <a:rPr dirty="0" sz="2800" spc="-18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African  continent </a:t>
            </a:r>
            <a:r>
              <a:rPr dirty="0" sz="2800" spc="-10">
                <a:latin typeface="Times New Roman"/>
                <a:cs typeface="Times New Roman"/>
              </a:rPr>
              <a:t>(</a:t>
            </a:r>
            <a:r>
              <a:rPr dirty="0" sz="2800" spc="-10" b="1">
                <a:solidFill>
                  <a:srgbClr val="006FC0"/>
                </a:solidFill>
                <a:latin typeface="Carlito"/>
                <a:cs typeface="Carlito"/>
              </a:rPr>
              <a:t>Roof </a:t>
            </a:r>
            <a:r>
              <a:rPr dirty="0" sz="2800" spc="-5" b="1">
                <a:solidFill>
                  <a:srgbClr val="006FC0"/>
                </a:solidFill>
                <a:latin typeface="Carlito"/>
                <a:cs typeface="Carlito"/>
              </a:rPr>
              <a:t>of </a:t>
            </a:r>
            <a:r>
              <a:rPr dirty="0" sz="2800" spc="-20" b="1">
                <a:solidFill>
                  <a:srgbClr val="006FC0"/>
                </a:solidFill>
                <a:latin typeface="Carlito"/>
                <a:cs typeface="Carlito"/>
              </a:rPr>
              <a:t>East</a:t>
            </a:r>
            <a:r>
              <a:rPr dirty="0" sz="2800" spc="20" b="1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dirty="0" sz="2800" spc="-10" b="1">
                <a:solidFill>
                  <a:srgbClr val="006FC0"/>
                </a:solidFill>
                <a:latin typeface="Carlito"/>
                <a:cs typeface="Carlito"/>
              </a:rPr>
              <a:t>Africa</a:t>
            </a:r>
            <a:r>
              <a:rPr dirty="0" sz="2800" spc="-10">
                <a:latin typeface="Carlito"/>
                <a:cs typeface="Carlito"/>
              </a:rPr>
              <a:t>)</a:t>
            </a:r>
            <a:r>
              <a:rPr dirty="0" sz="2800" spc="-1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lvl="1" marL="706120" marR="5080" indent="-457200">
              <a:lnSpc>
                <a:spcPts val="3300"/>
              </a:lnSpc>
              <a:spcBef>
                <a:spcPts val="915"/>
              </a:spcBef>
              <a:buFont typeface="Wingdings"/>
              <a:buChar char=""/>
              <a:tabLst>
                <a:tab pos="706120" algn="l"/>
                <a:tab pos="706755" algn="l"/>
              </a:tabLst>
            </a:pPr>
            <a:r>
              <a:rPr dirty="0" sz="2800" spc="-5">
                <a:latin typeface="Times New Roman"/>
                <a:cs typeface="Times New Roman"/>
              </a:rPr>
              <a:t>More than 50% of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Ethiopian landmass is above 1,000 meters of elevation;  and above </a:t>
            </a:r>
            <a:r>
              <a:rPr dirty="0" sz="2800">
                <a:latin typeface="Times New Roman"/>
                <a:cs typeface="Times New Roman"/>
              </a:rPr>
              <a:t>1,500 </a:t>
            </a:r>
            <a:r>
              <a:rPr dirty="0" sz="2800" spc="-10">
                <a:latin typeface="Times New Roman"/>
                <a:cs typeface="Times New Roman"/>
              </a:rPr>
              <a:t>meters </a:t>
            </a:r>
            <a:r>
              <a:rPr dirty="0" sz="2800" spc="-5">
                <a:latin typeface="Times New Roman"/>
                <a:cs typeface="Times New Roman"/>
              </a:rPr>
              <a:t>makes </a:t>
            </a:r>
            <a:r>
              <a:rPr dirty="0" sz="2800">
                <a:latin typeface="Times New Roman"/>
                <a:cs typeface="Times New Roman"/>
              </a:rPr>
              <a:t>44% </a:t>
            </a:r>
            <a:r>
              <a:rPr dirty="0" sz="2800" spc="-5">
                <a:latin typeface="Times New Roman"/>
                <a:cs typeface="Times New Roman"/>
              </a:rPr>
              <a:t>of the</a:t>
            </a:r>
            <a:r>
              <a:rPr dirty="0" sz="2800" spc="10">
                <a:latin typeface="Times New Roman"/>
                <a:cs typeface="Times New Roman"/>
              </a:rPr>
              <a:t> </a:t>
            </a:r>
            <a:r>
              <a:rPr dirty="0" sz="2800" spc="-25">
                <a:latin typeface="Times New Roman"/>
                <a:cs typeface="Times New Roman"/>
              </a:rPr>
              <a:t>country.</a:t>
            </a:r>
            <a:endParaRPr sz="28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Wingdings"/>
              <a:buChar char=""/>
            </a:pPr>
            <a:endParaRPr sz="2400">
              <a:latin typeface="Times New Roman"/>
              <a:cs typeface="Times New Roman"/>
            </a:endParaRPr>
          </a:p>
          <a:p>
            <a:pPr lvl="1" marL="706120" marR="526415" indent="-457200">
              <a:lnSpc>
                <a:spcPts val="3300"/>
              </a:lnSpc>
              <a:buFont typeface="Wingdings"/>
              <a:buChar char=""/>
              <a:tabLst>
                <a:tab pos="706120" algn="l"/>
                <a:tab pos="706755" algn="l"/>
              </a:tabLst>
            </a:pPr>
            <a:r>
              <a:rPr dirty="0" sz="2800" spc="-5">
                <a:latin typeface="Times New Roman"/>
                <a:cs typeface="Times New Roman"/>
              </a:rPr>
              <a:t>Most of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Ethiopian Highlands are part </a:t>
            </a:r>
            <a:r>
              <a:rPr dirty="0" sz="2800">
                <a:latin typeface="Times New Roman"/>
                <a:cs typeface="Times New Roman"/>
              </a:rPr>
              <a:t>of </a:t>
            </a:r>
            <a:r>
              <a:rPr dirty="0" sz="2800" spc="-5">
                <a:latin typeface="Times New Roman"/>
                <a:cs typeface="Times New Roman"/>
              </a:rPr>
              <a:t>central and </a:t>
            </a:r>
            <a:r>
              <a:rPr dirty="0" sz="2800">
                <a:latin typeface="Times New Roman"/>
                <a:cs typeface="Times New Roman"/>
              </a:rPr>
              <a:t>northern Ethiopia,  </a:t>
            </a:r>
            <a:r>
              <a:rPr dirty="0" sz="2800" spc="-5">
                <a:latin typeface="Times New Roman"/>
                <a:cs typeface="Times New Roman"/>
              </a:rPr>
              <a:t>and </a:t>
            </a:r>
            <a:r>
              <a:rPr dirty="0" sz="2800">
                <a:latin typeface="Times New Roman"/>
                <a:cs typeface="Times New Roman"/>
              </a:rPr>
              <a:t>its </a:t>
            </a:r>
            <a:r>
              <a:rPr dirty="0" sz="2800" spc="-5">
                <a:latin typeface="Times New Roman"/>
                <a:cs typeface="Times New Roman"/>
              </a:rPr>
              <a:t>northernmost portion extends into</a:t>
            </a:r>
            <a:r>
              <a:rPr dirty="0" sz="2800" spc="-6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Eritrea.</a:t>
            </a:r>
            <a:endParaRPr sz="28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Font typeface="Wingdings"/>
              <a:buChar char=""/>
            </a:pPr>
            <a:endParaRPr sz="2400">
              <a:latin typeface="Times New Roman"/>
              <a:cs typeface="Times New Roman"/>
            </a:endParaRPr>
          </a:p>
          <a:p>
            <a:pPr marL="469900" marR="391795" indent="-457200">
              <a:lnSpc>
                <a:spcPts val="3300"/>
              </a:lnSpc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Ethiopian Highlands are </a:t>
            </a:r>
            <a:r>
              <a:rPr dirty="0" sz="2800">
                <a:latin typeface="Times New Roman"/>
                <a:cs typeface="Times New Roman"/>
              </a:rPr>
              <a:t>rugged </a:t>
            </a:r>
            <a:r>
              <a:rPr dirty="0" sz="2800" spc="-10">
                <a:latin typeface="Times New Roman"/>
                <a:cs typeface="Times New Roman"/>
              </a:rPr>
              <a:t>mass </a:t>
            </a:r>
            <a:r>
              <a:rPr dirty="0" sz="2800" spc="-5">
                <a:latin typeface="Times New Roman"/>
                <a:cs typeface="Times New Roman"/>
              </a:rPr>
              <a:t>of mountains, situated in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Horn  of</a:t>
            </a:r>
            <a:r>
              <a:rPr dirty="0" sz="2800" spc="-16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Africa.</a:t>
            </a:r>
            <a:endParaRPr sz="2800">
              <a:latin typeface="Times New Roman"/>
              <a:cs typeface="Times New Roman"/>
            </a:endParaRPr>
          </a:p>
          <a:p>
            <a:pPr lvl="1" marL="627380" marR="708025" indent="-457200">
              <a:lnSpc>
                <a:spcPts val="3300"/>
              </a:lnSpc>
              <a:spcBef>
                <a:spcPts val="915"/>
              </a:spcBef>
              <a:buFont typeface="Wingdings"/>
              <a:buChar char=""/>
              <a:tabLst>
                <a:tab pos="627380" algn="l"/>
                <a:tab pos="628015" algn="l"/>
              </a:tabLst>
            </a:pPr>
            <a:r>
              <a:rPr dirty="0" sz="2800" spc="-5">
                <a:latin typeface="Times New Roman"/>
                <a:cs typeface="Times New Roman"/>
              </a:rPr>
              <a:t>Most of the </a:t>
            </a:r>
            <a:r>
              <a:rPr dirty="0" sz="2800">
                <a:latin typeface="Times New Roman"/>
                <a:cs typeface="Times New Roman"/>
              </a:rPr>
              <a:t>country </a:t>
            </a:r>
            <a:r>
              <a:rPr dirty="0" sz="2800" spc="-5">
                <a:latin typeface="Times New Roman"/>
                <a:cs typeface="Times New Roman"/>
              </a:rPr>
              <a:t>consists of high plateau and mountain </a:t>
            </a:r>
            <a:r>
              <a:rPr dirty="0" sz="2800">
                <a:latin typeface="Times New Roman"/>
                <a:cs typeface="Times New Roman"/>
              </a:rPr>
              <a:t>ranges </a:t>
            </a:r>
            <a:r>
              <a:rPr dirty="0" sz="2800" spc="-5">
                <a:latin typeface="Times New Roman"/>
                <a:cs typeface="Times New Roman"/>
              </a:rPr>
              <a:t>that are  sources of </a:t>
            </a:r>
            <a:r>
              <a:rPr dirty="0" sz="2800" spc="-10">
                <a:latin typeface="Times New Roman"/>
                <a:cs typeface="Times New Roman"/>
              </a:rPr>
              <a:t>many </a:t>
            </a:r>
            <a:r>
              <a:rPr dirty="0" sz="2800">
                <a:latin typeface="Times New Roman"/>
                <a:cs typeface="Times New Roman"/>
              </a:rPr>
              <a:t>rivers </a:t>
            </a:r>
            <a:r>
              <a:rPr dirty="0" sz="2800" spc="-5">
                <a:latin typeface="Times New Roman"/>
                <a:cs typeface="Times New Roman"/>
              </a:rPr>
              <a:t>and</a:t>
            </a:r>
            <a:r>
              <a:rPr dirty="0" sz="2800" spc="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streams</a:t>
            </a:r>
            <a:endParaRPr sz="2800">
              <a:latin typeface="Times New Roman"/>
              <a:cs typeface="Times New Roman"/>
            </a:endParaRPr>
          </a:p>
          <a:p>
            <a:pPr lvl="2" marL="706120" indent="-457834">
              <a:lnSpc>
                <a:spcPct val="100000"/>
              </a:lnSpc>
              <a:spcBef>
                <a:spcPts val="2390"/>
              </a:spcBef>
              <a:buFont typeface="Wingdings"/>
              <a:buChar char=""/>
              <a:tabLst>
                <a:tab pos="706120" algn="l"/>
                <a:tab pos="706755" algn="l"/>
              </a:tabLst>
            </a:pP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country to be described as the </a:t>
            </a:r>
            <a:r>
              <a:rPr dirty="0" sz="2800" spc="-30">
                <a:latin typeface="Times New Roman"/>
                <a:cs typeface="Times New Roman"/>
              </a:rPr>
              <a:t>“</a:t>
            </a:r>
            <a:r>
              <a:rPr dirty="0" sz="2800" spc="-30" b="1">
                <a:solidFill>
                  <a:srgbClr val="006FC0"/>
                </a:solidFill>
                <a:latin typeface="Times New Roman"/>
                <a:cs typeface="Times New Roman"/>
              </a:rPr>
              <a:t>Water </a:t>
            </a:r>
            <a:r>
              <a:rPr dirty="0" sz="2800" spc="-60" b="1">
                <a:solidFill>
                  <a:srgbClr val="006FC0"/>
                </a:solidFill>
                <a:latin typeface="Times New Roman"/>
                <a:cs typeface="Times New Roman"/>
              </a:rPr>
              <a:t>Tower </a:t>
            </a:r>
            <a:r>
              <a:rPr dirty="0" sz="2800" spc="-5" b="1">
                <a:solidFill>
                  <a:srgbClr val="006FC0"/>
                </a:solidFill>
                <a:latin typeface="Times New Roman"/>
                <a:cs typeface="Times New Roman"/>
              </a:rPr>
              <a:t>of East</a:t>
            </a:r>
            <a:r>
              <a:rPr dirty="0" sz="2800" spc="-204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006FC0"/>
                </a:solidFill>
                <a:latin typeface="Times New Roman"/>
                <a:cs typeface="Times New Roman"/>
              </a:rPr>
              <a:t>Africa</a:t>
            </a:r>
            <a:r>
              <a:rPr dirty="0" sz="2800" spc="-5">
                <a:latin typeface="Times New Roman"/>
                <a:cs typeface="Times New Roman"/>
              </a:rPr>
              <a:t>”.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9252" y="308229"/>
            <a:ext cx="11163935" cy="5346065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508000" marR="43180" indent="-457834">
              <a:lnSpc>
                <a:spcPts val="3300"/>
              </a:lnSpc>
              <a:spcBef>
                <a:spcPts val="254"/>
              </a:spcBef>
              <a:buFont typeface="Wingdings"/>
              <a:buChar char=""/>
              <a:tabLst>
                <a:tab pos="508000" algn="l"/>
                <a:tab pos="508634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</a:t>
            </a:r>
            <a:r>
              <a:rPr dirty="0" sz="2800">
                <a:latin typeface="Times New Roman"/>
                <a:cs typeface="Times New Roman"/>
              </a:rPr>
              <a:t>diversity </a:t>
            </a:r>
            <a:r>
              <a:rPr dirty="0" sz="2800" spc="-5">
                <a:latin typeface="Times New Roman"/>
                <a:cs typeface="Times New Roman"/>
              </a:rPr>
              <a:t>in topography is accompanied by </a:t>
            </a:r>
            <a:r>
              <a:rPr dirty="0" sz="2800" spc="-10">
                <a:latin typeface="Times New Roman"/>
                <a:cs typeface="Times New Roman"/>
              </a:rPr>
              <a:t>differences </a:t>
            </a:r>
            <a:r>
              <a:rPr dirty="0" sz="2800" spc="-5">
                <a:latin typeface="Times New Roman"/>
                <a:cs typeface="Times New Roman"/>
              </a:rPr>
              <a:t>in other natural  features </a:t>
            </a:r>
            <a:r>
              <a:rPr dirty="0" sz="2800">
                <a:latin typeface="Times New Roman"/>
                <a:cs typeface="Times New Roman"/>
              </a:rPr>
              <a:t>such </a:t>
            </a:r>
            <a:r>
              <a:rPr dirty="0" sz="2800" spc="-5">
                <a:latin typeface="Times New Roman"/>
                <a:cs typeface="Times New Roman"/>
              </a:rPr>
              <a:t>as soil, climate, vegetation and wild</a:t>
            </a:r>
            <a:r>
              <a:rPr dirty="0" sz="2800" spc="-3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life.</a:t>
            </a:r>
            <a:endParaRPr sz="2800">
              <a:latin typeface="Times New Roman"/>
              <a:cs typeface="Times New Roman"/>
            </a:endParaRPr>
          </a:p>
          <a:p>
            <a:pPr marL="508000" indent="-457834">
              <a:lnSpc>
                <a:spcPct val="100000"/>
              </a:lnSpc>
              <a:spcBef>
                <a:spcPts val="1835"/>
              </a:spcBef>
              <a:buFont typeface="Wingdings"/>
              <a:buChar char=""/>
              <a:tabLst>
                <a:tab pos="508000" algn="l"/>
                <a:tab pos="508634" algn="l"/>
              </a:tabLst>
            </a:pPr>
            <a:r>
              <a:rPr dirty="0" sz="2800" spc="-5" b="1" i="1">
                <a:latin typeface="Times New Roman"/>
                <a:cs typeface="Times New Roman"/>
              </a:rPr>
              <a:t>Characteristics </a:t>
            </a:r>
            <a:r>
              <a:rPr dirty="0" sz="2800" b="1" i="1">
                <a:latin typeface="Times New Roman"/>
                <a:cs typeface="Times New Roman"/>
              </a:rPr>
              <a:t>of </a:t>
            </a:r>
            <a:r>
              <a:rPr dirty="0" sz="2800" spc="-5" b="1" i="1">
                <a:latin typeface="Times New Roman"/>
                <a:cs typeface="Times New Roman"/>
              </a:rPr>
              <a:t>Ethiopian</a:t>
            </a:r>
            <a:r>
              <a:rPr dirty="0" sz="2800" spc="-20" b="1" i="1">
                <a:latin typeface="Times New Roman"/>
                <a:cs typeface="Times New Roman"/>
              </a:rPr>
              <a:t> </a:t>
            </a:r>
            <a:r>
              <a:rPr dirty="0" sz="2800" b="1" i="1">
                <a:latin typeface="Times New Roman"/>
                <a:cs typeface="Times New Roman"/>
              </a:rPr>
              <a:t>highlands:</a:t>
            </a:r>
            <a:endParaRPr sz="2800">
              <a:latin typeface="Times New Roman"/>
              <a:cs typeface="Times New Roman"/>
            </a:endParaRPr>
          </a:p>
          <a:p>
            <a:pPr lvl="1" marL="845819" indent="-458470">
              <a:lnSpc>
                <a:spcPct val="100000"/>
              </a:lnSpc>
              <a:spcBef>
                <a:spcPts val="950"/>
              </a:spcBef>
              <a:buFont typeface="Wingdings"/>
              <a:buChar char=""/>
              <a:tabLst>
                <a:tab pos="845819" algn="l"/>
                <a:tab pos="846455" algn="l"/>
              </a:tabLst>
            </a:pPr>
            <a:r>
              <a:rPr dirty="0" sz="2800" spc="-5">
                <a:latin typeface="Times New Roman"/>
                <a:cs typeface="Times New Roman"/>
              </a:rPr>
              <a:t>Moderate </a:t>
            </a:r>
            <a:r>
              <a:rPr dirty="0" sz="2800" spc="-10">
                <a:latin typeface="Times New Roman"/>
                <a:cs typeface="Times New Roman"/>
              </a:rPr>
              <a:t>and </a:t>
            </a:r>
            <a:r>
              <a:rPr dirty="0" sz="2800" spc="-5">
                <a:latin typeface="Times New Roman"/>
                <a:cs typeface="Times New Roman"/>
              </a:rPr>
              <a:t>high amount of rainfall (&gt;600</a:t>
            </a:r>
            <a:r>
              <a:rPr dirty="0" sz="2800" spc="25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mm/year),</a:t>
            </a:r>
            <a:endParaRPr sz="2800">
              <a:latin typeface="Times New Roman"/>
              <a:cs typeface="Times New Roman"/>
            </a:endParaRPr>
          </a:p>
          <a:p>
            <a:pPr marL="786130" indent="-457834">
              <a:lnSpc>
                <a:spcPct val="100000"/>
              </a:lnSpc>
              <a:spcBef>
                <a:spcPts val="1900"/>
              </a:spcBef>
              <a:buFont typeface="Wingdings"/>
              <a:buChar char=""/>
              <a:tabLst>
                <a:tab pos="786130" algn="l"/>
                <a:tab pos="786765" algn="l"/>
              </a:tabLst>
            </a:pPr>
            <a:r>
              <a:rPr dirty="0" sz="2800" spc="-5">
                <a:latin typeface="Times New Roman"/>
                <a:cs typeface="Times New Roman"/>
              </a:rPr>
              <a:t>Lower </a:t>
            </a:r>
            <a:r>
              <a:rPr dirty="0" sz="2800" spc="-10">
                <a:latin typeface="Times New Roman"/>
                <a:cs typeface="Times New Roman"/>
              </a:rPr>
              <a:t>mean </a:t>
            </a:r>
            <a:r>
              <a:rPr dirty="0" sz="2800" spc="-5">
                <a:latin typeface="Times New Roman"/>
                <a:cs typeface="Times New Roman"/>
              </a:rPr>
              <a:t>annual temperature</a:t>
            </a:r>
            <a:r>
              <a:rPr dirty="0" sz="2800" spc="4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(&lt;20</a:t>
            </a:r>
            <a:r>
              <a:rPr dirty="0" baseline="25525" sz="2775">
                <a:latin typeface="Times New Roman"/>
                <a:cs typeface="Times New Roman"/>
              </a:rPr>
              <a:t>0</a:t>
            </a:r>
            <a:r>
              <a:rPr dirty="0" sz="2800">
                <a:latin typeface="Times New Roman"/>
                <a:cs typeface="Times New Roman"/>
              </a:rPr>
              <a:t>C),</a:t>
            </a:r>
            <a:endParaRPr sz="2800">
              <a:latin typeface="Times New Roman"/>
              <a:cs typeface="Times New Roman"/>
            </a:endParaRPr>
          </a:p>
          <a:p>
            <a:pPr marL="786130" indent="-457834">
              <a:lnSpc>
                <a:spcPct val="100000"/>
              </a:lnSpc>
              <a:spcBef>
                <a:spcPts val="1010"/>
              </a:spcBef>
              <a:buFont typeface="Wingdings"/>
              <a:buChar char=""/>
              <a:tabLst>
                <a:tab pos="786130" algn="l"/>
                <a:tab pos="786765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climate is favourable </a:t>
            </a:r>
            <a:r>
              <a:rPr dirty="0" sz="2800">
                <a:latin typeface="Times New Roman"/>
                <a:cs typeface="Times New Roman"/>
              </a:rPr>
              <a:t>for biotic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life,</a:t>
            </a:r>
            <a:endParaRPr sz="2800">
              <a:latin typeface="Times New Roman"/>
              <a:cs typeface="Times New Roman"/>
            </a:endParaRPr>
          </a:p>
          <a:p>
            <a:pPr marL="741680" indent="-457834">
              <a:lnSpc>
                <a:spcPct val="100000"/>
              </a:lnSpc>
              <a:spcBef>
                <a:spcPts val="1614"/>
              </a:spcBef>
              <a:buFont typeface="Wingdings"/>
              <a:buChar char=""/>
              <a:tabLst>
                <a:tab pos="741680" algn="l"/>
                <a:tab pos="742315" algn="l"/>
              </a:tabLst>
            </a:pPr>
            <a:r>
              <a:rPr dirty="0" sz="2800" spc="-5">
                <a:latin typeface="Times New Roman"/>
                <a:cs typeface="Times New Roman"/>
              </a:rPr>
              <a:t>Rain-fed agriculture is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possible,</a:t>
            </a:r>
            <a:endParaRPr sz="2800">
              <a:latin typeface="Times New Roman"/>
              <a:cs typeface="Times New Roman"/>
            </a:endParaRPr>
          </a:p>
          <a:p>
            <a:pPr marL="741680" indent="-457834">
              <a:lnSpc>
                <a:spcPct val="100000"/>
              </a:lnSpc>
              <a:spcBef>
                <a:spcPts val="1850"/>
              </a:spcBef>
              <a:buFont typeface="Wingdings"/>
              <a:buChar char=""/>
              <a:tabLst>
                <a:tab pos="741680" algn="l"/>
                <a:tab pos="742315" algn="l"/>
              </a:tabLst>
            </a:pPr>
            <a:r>
              <a:rPr dirty="0" sz="2800" spc="-5">
                <a:latin typeface="Times New Roman"/>
                <a:cs typeface="Times New Roman"/>
              </a:rPr>
              <a:t>Free </a:t>
            </a:r>
            <a:r>
              <a:rPr dirty="0" sz="2800">
                <a:latin typeface="Times New Roman"/>
                <a:cs typeface="Times New Roman"/>
              </a:rPr>
              <a:t>from </a:t>
            </a:r>
            <a:r>
              <a:rPr dirty="0" sz="2800" spc="-5">
                <a:latin typeface="Times New Roman"/>
                <a:cs typeface="Times New Roman"/>
              </a:rPr>
              <a:t>tropical</a:t>
            </a:r>
            <a:r>
              <a:rPr dirty="0" sz="2800" spc="-2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diseases,</a:t>
            </a:r>
            <a:endParaRPr sz="2800">
              <a:latin typeface="Times New Roman"/>
              <a:cs typeface="Times New Roman"/>
            </a:endParaRPr>
          </a:p>
          <a:p>
            <a:pPr marL="741680" indent="-457834">
              <a:lnSpc>
                <a:spcPct val="100000"/>
              </a:lnSpc>
              <a:spcBef>
                <a:spcPts val="2455"/>
              </a:spcBef>
              <a:buFont typeface="Wingdings"/>
              <a:buChar char=""/>
              <a:tabLst>
                <a:tab pos="741680" algn="l"/>
                <a:tab pos="742315" algn="l"/>
              </a:tabLst>
            </a:pPr>
            <a:r>
              <a:rPr dirty="0" sz="2800" spc="-5">
                <a:latin typeface="Times New Roman"/>
                <a:cs typeface="Times New Roman"/>
              </a:rPr>
              <a:t>Attractive </a:t>
            </a:r>
            <a:r>
              <a:rPr dirty="0" sz="2800">
                <a:latin typeface="Times New Roman"/>
                <a:cs typeface="Times New Roman"/>
              </a:rPr>
              <a:t>for </a:t>
            </a:r>
            <a:r>
              <a:rPr dirty="0" sz="2800" spc="-5">
                <a:latin typeface="Times New Roman"/>
                <a:cs typeface="Times New Roman"/>
              </a:rPr>
              <a:t>human </a:t>
            </a:r>
            <a:r>
              <a:rPr dirty="0" sz="2800">
                <a:latin typeface="Times New Roman"/>
                <a:cs typeface="Times New Roman"/>
              </a:rPr>
              <a:t>habitation </a:t>
            </a:r>
            <a:r>
              <a:rPr dirty="0" sz="2800" spc="-5">
                <a:latin typeface="Times New Roman"/>
                <a:cs typeface="Times New Roman"/>
              </a:rPr>
              <a:t>and densely settled</a:t>
            </a:r>
            <a:r>
              <a:rPr dirty="0" sz="2800" spc="-4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etc.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1808" y="276605"/>
            <a:ext cx="11706860" cy="6035040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12700" marR="701675">
              <a:lnSpc>
                <a:spcPts val="3300"/>
              </a:lnSpc>
              <a:spcBef>
                <a:spcPts val="254"/>
              </a:spcBef>
            </a:pPr>
            <a:r>
              <a:rPr dirty="0" sz="2800" spc="-5" b="1" i="1">
                <a:latin typeface="Times New Roman"/>
                <a:cs typeface="Times New Roman"/>
              </a:rPr>
              <a:t>Note: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highlands have been significant </a:t>
            </a:r>
            <a:r>
              <a:rPr dirty="0" sz="2800">
                <a:latin typeface="Times New Roman"/>
                <a:cs typeface="Times New Roman"/>
              </a:rPr>
              <a:t>throughout </a:t>
            </a:r>
            <a:r>
              <a:rPr dirty="0" sz="2800" spc="-5">
                <a:latin typeface="Times New Roman"/>
                <a:cs typeface="Times New Roman"/>
              </a:rPr>
              <a:t>Ethiopian </a:t>
            </a:r>
            <a:r>
              <a:rPr dirty="0" sz="2800">
                <a:latin typeface="Times New Roman"/>
                <a:cs typeface="Times New Roman"/>
              </a:rPr>
              <a:t>history </a:t>
            </a:r>
            <a:r>
              <a:rPr dirty="0" sz="2800" spc="-5">
                <a:latin typeface="Times New Roman"/>
                <a:cs typeface="Times New Roman"/>
              </a:rPr>
              <a:t>in </a:t>
            </a:r>
            <a:r>
              <a:rPr dirty="0" sz="2800">
                <a:latin typeface="Times New Roman"/>
                <a:cs typeface="Times New Roman"/>
              </a:rPr>
              <a:t>the  </a:t>
            </a:r>
            <a:r>
              <a:rPr dirty="0" sz="2800" spc="-5">
                <a:latin typeface="Times New Roman"/>
                <a:cs typeface="Times New Roman"/>
              </a:rPr>
              <a:t>economic, cultural and political life of the</a:t>
            </a:r>
            <a:r>
              <a:rPr dirty="0" sz="2800" spc="-4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people.</a:t>
            </a:r>
            <a:endParaRPr sz="2800">
              <a:latin typeface="Times New Roman"/>
              <a:cs typeface="Times New Roman"/>
            </a:endParaRPr>
          </a:p>
          <a:p>
            <a:pPr marL="591820" indent="-457834">
              <a:lnSpc>
                <a:spcPct val="100000"/>
              </a:lnSpc>
              <a:spcBef>
                <a:spcPts val="2190"/>
              </a:spcBef>
              <a:buFont typeface="Wingdings"/>
              <a:buChar char=""/>
              <a:tabLst>
                <a:tab pos="591185" algn="l"/>
                <a:tab pos="591820" algn="l"/>
              </a:tabLst>
            </a:pPr>
            <a:r>
              <a:rPr dirty="0" sz="2800" spc="-5">
                <a:latin typeface="Times New Roman"/>
                <a:cs typeface="Times New Roman"/>
              </a:rPr>
              <a:t>highlands </a:t>
            </a:r>
            <a:r>
              <a:rPr dirty="0" sz="2800" spc="-10">
                <a:latin typeface="Times New Roman"/>
                <a:cs typeface="Times New Roman"/>
              </a:rPr>
              <a:t>make </a:t>
            </a:r>
            <a:r>
              <a:rPr dirty="0" sz="2800">
                <a:latin typeface="Times New Roman"/>
                <a:cs typeface="Times New Roman"/>
              </a:rPr>
              <a:t>up </a:t>
            </a:r>
            <a:r>
              <a:rPr dirty="0" sz="2800" spc="-5">
                <a:latin typeface="Times New Roman"/>
                <a:cs typeface="Times New Roman"/>
              </a:rPr>
              <a:t>nearly 56% </a:t>
            </a:r>
            <a:r>
              <a:rPr dirty="0" sz="2800">
                <a:latin typeface="Times New Roman"/>
                <a:cs typeface="Times New Roman"/>
              </a:rPr>
              <a:t>of the </a:t>
            </a:r>
            <a:r>
              <a:rPr dirty="0" sz="2800" spc="-5">
                <a:latin typeface="Times New Roman"/>
                <a:cs typeface="Times New Roman"/>
              </a:rPr>
              <a:t>area of the</a:t>
            </a:r>
            <a:r>
              <a:rPr dirty="0" sz="2800" spc="-4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Ethiopia.</a:t>
            </a:r>
            <a:endParaRPr sz="2800">
              <a:latin typeface="Times New Roman"/>
              <a:cs typeface="Times New Roman"/>
            </a:endParaRPr>
          </a:p>
          <a:p>
            <a:pPr lvl="1" marL="784860" marR="5080" indent="-457200">
              <a:lnSpc>
                <a:spcPct val="150000"/>
              </a:lnSpc>
              <a:spcBef>
                <a:spcPts val="220"/>
              </a:spcBef>
              <a:buFont typeface="Wingdings"/>
              <a:buChar char=""/>
              <a:tabLst>
                <a:tab pos="784860" algn="l"/>
                <a:tab pos="785495" algn="l"/>
              </a:tabLst>
            </a:pPr>
            <a:r>
              <a:rPr dirty="0" sz="2800" spc="-5">
                <a:latin typeface="Times New Roman"/>
                <a:cs typeface="Times New Roman"/>
              </a:rPr>
              <a:t>subdivided into lower highland </a:t>
            </a:r>
            <a:r>
              <a:rPr dirty="0" sz="2800">
                <a:latin typeface="Times New Roman"/>
                <a:cs typeface="Times New Roman"/>
              </a:rPr>
              <a:t>(1,000 </a:t>
            </a:r>
            <a:r>
              <a:rPr dirty="0" sz="2800" spc="-5">
                <a:latin typeface="Times New Roman"/>
                <a:cs typeface="Times New Roman"/>
              </a:rPr>
              <a:t>- </a:t>
            </a:r>
            <a:r>
              <a:rPr dirty="0" sz="2800">
                <a:latin typeface="Times New Roman"/>
                <a:cs typeface="Times New Roman"/>
              </a:rPr>
              <a:t>2,000 </a:t>
            </a:r>
            <a:r>
              <a:rPr dirty="0" sz="2800" spc="-5">
                <a:latin typeface="Times New Roman"/>
                <a:cs typeface="Times New Roman"/>
              </a:rPr>
              <a:t>m.a.s.l), which </a:t>
            </a:r>
            <a:r>
              <a:rPr dirty="0" sz="2800" spc="-10">
                <a:latin typeface="Times New Roman"/>
                <a:cs typeface="Times New Roman"/>
              </a:rPr>
              <a:t>make </a:t>
            </a:r>
            <a:r>
              <a:rPr dirty="0" sz="2800">
                <a:latin typeface="Times New Roman"/>
                <a:cs typeface="Times New Roman"/>
              </a:rPr>
              <a:t>up 35%  </a:t>
            </a:r>
            <a:r>
              <a:rPr dirty="0" sz="2800" spc="-5">
                <a:latin typeface="Times New Roman"/>
                <a:cs typeface="Times New Roman"/>
              </a:rPr>
              <a:t>and </a:t>
            </a:r>
            <a:r>
              <a:rPr dirty="0" sz="2800">
                <a:latin typeface="Times New Roman"/>
                <a:cs typeface="Times New Roman"/>
              </a:rPr>
              <a:t>higher </a:t>
            </a:r>
            <a:r>
              <a:rPr dirty="0" sz="2800" spc="-5">
                <a:latin typeface="Times New Roman"/>
                <a:cs typeface="Times New Roman"/>
              </a:rPr>
              <a:t>highland (&gt;2,000 </a:t>
            </a:r>
            <a:r>
              <a:rPr dirty="0" sz="2800" spc="-10">
                <a:latin typeface="Times New Roman"/>
                <a:cs typeface="Times New Roman"/>
              </a:rPr>
              <a:t>m.a.s.l) </a:t>
            </a:r>
            <a:r>
              <a:rPr dirty="0" sz="2800" spc="-5">
                <a:latin typeface="Times New Roman"/>
                <a:cs typeface="Times New Roman"/>
              </a:rPr>
              <a:t>constituting nearly</a:t>
            </a:r>
            <a:r>
              <a:rPr dirty="0" sz="2800" spc="3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22%.</a:t>
            </a:r>
            <a:endParaRPr sz="2800">
              <a:latin typeface="Times New Roman"/>
              <a:cs typeface="Times New Roman"/>
            </a:endParaRPr>
          </a:p>
          <a:p>
            <a:pPr marL="591820" indent="-457834">
              <a:lnSpc>
                <a:spcPct val="100000"/>
              </a:lnSpc>
              <a:spcBef>
                <a:spcPts val="1500"/>
              </a:spcBef>
              <a:buFont typeface="Wingdings"/>
              <a:buChar char=""/>
              <a:tabLst>
                <a:tab pos="591185" algn="l"/>
                <a:tab pos="591820" algn="l"/>
              </a:tabLst>
            </a:pPr>
            <a:r>
              <a:rPr dirty="0" sz="2800" spc="-5" b="1" i="1">
                <a:latin typeface="Times New Roman"/>
                <a:cs typeface="Times New Roman"/>
              </a:rPr>
              <a:t>Characteristics </a:t>
            </a:r>
            <a:r>
              <a:rPr dirty="0" sz="2800" b="1" i="1">
                <a:latin typeface="Times New Roman"/>
                <a:cs typeface="Times New Roman"/>
              </a:rPr>
              <a:t>of </a:t>
            </a:r>
            <a:r>
              <a:rPr dirty="0" sz="2800" spc="-5" b="1" i="1">
                <a:latin typeface="Times New Roman"/>
                <a:cs typeface="Times New Roman"/>
              </a:rPr>
              <a:t>Ethiopian lowlands</a:t>
            </a:r>
            <a:r>
              <a:rPr dirty="0" sz="2800" spc="-20" b="1" i="1">
                <a:latin typeface="Times New Roman"/>
                <a:cs typeface="Times New Roman"/>
              </a:rPr>
              <a:t> </a:t>
            </a:r>
            <a:r>
              <a:rPr dirty="0" sz="2800" spc="-5" b="1" i="1">
                <a:latin typeface="Times New Roman"/>
                <a:cs typeface="Times New Roman"/>
              </a:rPr>
              <a:t>(40%):</a:t>
            </a:r>
            <a:endParaRPr sz="2800">
              <a:latin typeface="Times New Roman"/>
              <a:cs typeface="Times New Roman"/>
            </a:endParaRPr>
          </a:p>
          <a:p>
            <a:pPr lvl="1" marL="739775" indent="-457834">
              <a:lnSpc>
                <a:spcPct val="100000"/>
              </a:lnSpc>
              <a:spcBef>
                <a:spcPts val="1770"/>
              </a:spcBef>
              <a:buFont typeface="Wingdings"/>
              <a:buChar char=""/>
              <a:tabLst>
                <a:tab pos="739775" algn="l"/>
                <a:tab pos="740410" algn="l"/>
              </a:tabLst>
            </a:pPr>
            <a:r>
              <a:rPr dirty="0" sz="2800" spc="-5">
                <a:latin typeface="Times New Roman"/>
                <a:cs typeface="Times New Roman"/>
              </a:rPr>
              <a:t>Fewer amounts of </a:t>
            </a:r>
            <a:r>
              <a:rPr dirty="0" sz="2800">
                <a:latin typeface="Times New Roman"/>
                <a:cs typeface="Times New Roman"/>
              </a:rPr>
              <a:t>rainfall </a:t>
            </a:r>
            <a:r>
              <a:rPr dirty="0" sz="2800" spc="-5">
                <a:latin typeface="Times New Roman"/>
                <a:cs typeface="Times New Roman"/>
              </a:rPr>
              <a:t>and </a:t>
            </a:r>
            <a:r>
              <a:rPr dirty="0" sz="2800">
                <a:latin typeface="Times New Roman"/>
                <a:cs typeface="Times New Roman"/>
              </a:rPr>
              <a:t>higher</a:t>
            </a:r>
            <a:r>
              <a:rPr dirty="0" sz="2800" spc="2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temperature,</a:t>
            </a:r>
            <a:endParaRPr sz="2800">
              <a:latin typeface="Times New Roman"/>
              <a:cs typeface="Times New Roman"/>
            </a:endParaRPr>
          </a:p>
          <a:p>
            <a:pPr lvl="1" marL="739775" indent="-457834">
              <a:lnSpc>
                <a:spcPct val="100000"/>
              </a:lnSpc>
              <a:spcBef>
                <a:spcPts val="1764"/>
              </a:spcBef>
              <a:buFont typeface="Wingdings"/>
              <a:buChar char=""/>
              <a:tabLst>
                <a:tab pos="739775" algn="l"/>
                <a:tab pos="740410" algn="l"/>
              </a:tabLst>
            </a:pPr>
            <a:r>
              <a:rPr dirty="0" sz="2800" spc="-5">
                <a:latin typeface="Times New Roman"/>
                <a:cs typeface="Times New Roman"/>
              </a:rPr>
              <a:t>High prevalence </a:t>
            </a:r>
            <a:r>
              <a:rPr dirty="0" sz="2800">
                <a:latin typeface="Times New Roman"/>
                <a:cs typeface="Times New Roman"/>
              </a:rPr>
              <a:t>of </a:t>
            </a:r>
            <a:r>
              <a:rPr dirty="0" sz="2800" spc="-5">
                <a:latin typeface="Times New Roman"/>
                <a:cs typeface="Times New Roman"/>
              </a:rPr>
              <a:t>tropical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diseases,</a:t>
            </a:r>
            <a:endParaRPr sz="2800">
              <a:latin typeface="Times New Roman"/>
              <a:cs typeface="Times New Roman"/>
            </a:endParaRPr>
          </a:p>
          <a:p>
            <a:pPr lvl="1" marL="784860" indent="-457834">
              <a:lnSpc>
                <a:spcPct val="100000"/>
              </a:lnSpc>
              <a:spcBef>
                <a:spcPts val="1620"/>
              </a:spcBef>
              <a:buFont typeface="Wingdings"/>
              <a:buChar char=""/>
              <a:tabLst>
                <a:tab pos="784860" algn="l"/>
                <a:tab pos="785495" algn="l"/>
              </a:tabLst>
            </a:pPr>
            <a:r>
              <a:rPr dirty="0" sz="2800" spc="-5">
                <a:latin typeface="Times New Roman"/>
                <a:cs typeface="Times New Roman"/>
              </a:rPr>
              <a:t>Lower </a:t>
            </a:r>
            <a:r>
              <a:rPr dirty="0" sz="2800">
                <a:latin typeface="Times New Roman"/>
                <a:cs typeface="Times New Roman"/>
              </a:rPr>
              <a:t>population</a:t>
            </a:r>
            <a:r>
              <a:rPr dirty="0" sz="2800" spc="-5">
                <a:latin typeface="Times New Roman"/>
                <a:cs typeface="Times New Roman"/>
              </a:rPr>
              <a:t> densities,</a:t>
            </a:r>
            <a:endParaRPr sz="2800">
              <a:latin typeface="Times New Roman"/>
              <a:cs typeface="Times New Roman"/>
            </a:endParaRPr>
          </a:p>
          <a:p>
            <a:pPr lvl="1" marL="784860" indent="-457834">
              <a:lnSpc>
                <a:spcPct val="100000"/>
              </a:lnSpc>
              <a:spcBef>
                <a:spcPts val="1255"/>
              </a:spcBef>
              <a:buFont typeface="Wingdings"/>
              <a:buChar char=""/>
              <a:tabLst>
                <a:tab pos="784860" algn="l"/>
                <a:tab pos="785495" algn="l"/>
              </a:tabLst>
            </a:pPr>
            <a:r>
              <a:rPr dirty="0" sz="2800" spc="-5">
                <a:latin typeface="Times New Roman"/>
                <a:cs typeface="Times New Roman"/>
              </a:rPr>
              <a:t>Nomadic and semi-nomadic economic</a:t>
            </a:r>
            <a:r>
              <a:rPr dirty="0" sz="2800" spc="1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life,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0446" y="152298"/>
            <a:ext cx="11677650" cy="5646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900" marR="5080" indent="-457200">
              <a:lnSpc>
                <a:spcPct val="150100"/>
              </a:lnSpc>
              <a:spcBef>
                <a:spcPts val="100"/>
              </a:spcBef>
              <a:buFont typeface="Wingdings"/>
              <a:buChar char=""/>
              <a:tabLst>
                <a:tab pos="469265" algn="l"/>
                <a:tab pos="469900" algn="l"/>
                <a:tab pos="1242695" algn="l"/>
                <a:tab pos="2114550" algn="l"/>
                <a:tab pos="3027680" algn="l"/>
                <a:tab pos="4709795" algn="l"/>
                <a:tab pos="5286375" algn="l"/>
                <a:tab pos="6772275" algn="l"/>
                <a:tab pos="8473440" algn="l"/>
                <a:tab pos="9424035" algn="l"/>
                <a:tab pos="10020300" algn="l"/>
                <a:tab pos="10992485" algn="l"/>
              </a:tabLst>
            </a:pPr>
            <a:r>
              <a:rPr dirty="0" sz="2800" spc="-320">
                <a:latin typeface="Times New Roman"/>
                <a:cs typeface="Times New Roman"/>
              </a:rPr>
              <a:t>V</a:t>
            </a:r>
            <a:r>
              <a:rPr dirty="0" sz="2800" spc="-5">
                <a:latin typeface="Times New Roman"/>
                <a:cs typeface="Times New Roman"/>
              </a:rPr>
              <a:t>ast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p</a:t>
            </a:r>
            <a:r>
              <a:rPr dirty="0" sz="2800">
                <a:latin typeface="Times New Roman"/>
                <a:cs typeface="Times New Roman"/>
              </a:rPr>
              <a:t>l</a:t>
            </a:r>
            <a:r>
              <a:rPr dirty="0" sz="2800" spc="-5">
                <a:latin typeface="Times New Roman"/>
                <a:cs typeface="Times New Roman"/>
              </a:rPr>
              <a:t>ain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lan</a:t>
            </a:r>
            <a:r>
              <a:rPr dirty="0" sz="2800">
                <a:latin typeface="Times New Roman"/>
                <a:cs typeface="Times New Roman"/>
              </a:rPr>
              <a:t>d</a:t>
            </a:r>
            <a:r>
              <a:rPr dirty="0" sz="2800" spc="-5">
                <a:latin typeface="Times New Roman"/>
                <a:cs typeface="Times New Roman"/>
              </a:rPr>
              <a:t>s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fav</a:t>
            </a:r>
            <a:r>
              <a:rPr dirty="0" sz="2800">
                <a:latin typeface="Times New Roman"/>
                <a:cs typeface="Times New Roman"/>
              </a:rPr>
              <a:t>o</a:t>
            </a:r>
            <a:r>
              <a:rPr dirty="0" sz="2800" spc="-5">
                <a:latin typeface="Times New Roman"/>
                <a:cs typeface="Times New Roman"/>
              </a:rPr>
              <a:t>u</a:t>
            </a:r>
            <a:r>
              <a:rPr dirty="0" sz="2800">
                <a:latin typeface="Times New Roman"/>
                <a:cs typeface="Times New Roman"/>
              </a:rPr>
              <a:t>r</a:t>
            </a:r>
            <a:r>
              <a:rPr dirty="0" sz="2800" spc="-5">
                <a:latin typeface="Times New Roman"/>
                <a:cs typeface="Times New Roman"/>
              </a:rPr>
              <a:t>able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for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ir</a:t>
            </a:r>
            <a:r>
              <a:rPr dirty="0" sz="2800">
                <a:latin typeface="Times New Roman"/>
                <a:cs typeface="Times New Roman"/>
              </a:rPr>
              <a:t>r</a:t>
            </a:r>
            <a:r>
              <a:rPr dirty="0" sz="2800" spc="-5">
                <a:latin typeface="Times New Roman"/>
                <a:cs typeface="Times New Roman"/>
              </a:rPr>
              <a:t>i</a:t>
            </a:r>
            <a:r>
              <a:rPr dirty="0" sz="2800">
                <a:latin typeface="Times New Roman"/>
                <a:cs typeface="Times New Roman"/>
              </a:rPr>
              <a:t>g</a:t>
            </a:r>
            <a:r>
              <a:rPr dirty="0" sz="2800" spc="-5">
                <a:latin typeface="Times New Roman"/>
                <a:cs typeface="Times New Roman"/>
              </a:rPr>
              <a:t>ation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agric</a:t>
            </a:r>
            <a:r>
              <a:rPr dirty="0" sz="2800">
                <a:latin typeface="Times New Roman"/>
                <a:cs typeface="Times New Roman"/>
              </a:rPr>
              <a:t>u</a:t>
            </a:r>
            <a:r>
              <a:rPr dirty="0" sz="2800" spc="-5">
                <a:latin typeface="Times New Roman"/>
                <a:cs typeface="Times New Roman"/>
              </a:rPr>
              <a:t>lture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alo</a:t>
            </a:r>
            <a:r>
              <a:rPr dirty="0" sz="2800">
                <a:latin typeface="Times New Roman"/>
                <a:cs typeface="Times New Roman"/>
              </a:rPr>
              <a:t>n</a:t>
            </a:r>
            <a:r>
              <a:rPr dirty="0" sz="2800" spc="-5">
                <a:latin typeface="Times New Roman"/>
                <a:cs typeface="Times New Roman"/>
              </a:rPr>
              <a:t>g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t</a:t>
            </a:r>
            <a:r>
              <a:rPr dirty="0" sz="2800">
                <a:latin typeface="Times New Roman"/>
                <a:cs typeface="Times New Roman"/>
              </a:rPr>
              <a:t>h</a:t>
            </a:r>
            <a:r>
              <a:rPr dirty="0" sz="2800" spc="-5">
                <a:latin typeface="Times New Roman"/>
                <a:cs typeface="Times New Roman"/>
              </a:rPr>
              <a:t>e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l</a:t>
            </a:r>
            <a:r>
              <a:rPr dirty="0" sz="2800" spc="5">
                <a:latin typeface="Times New Roman"/>
                <a:cs typeface="Times New Roman"/>
              </a:rPr>
              <a:t>o</a:t>
            </a:r>
            <a:r>
              <a:rPr dirty="0" sz="2800" spc="-5">
                <a:latin typeface="Times New Roman"/>
                <a:cs typeface="Times New Roman"/>
              </a:rPr>
              <a:t>w</a:t>
            </a:r>
            <a:r>
              <a:rPr dirty="0" sz="2800">
                <a:latin typeface="Times New Roman"/>
                <a:cs typeface="Times New Roman"/>
              </a:rPr>
              <a:t>e</a:t>
            </a:r>
            <a:r>
              <a:rPr dirty="0" sz="2800" spc="-5">
                <a:latin typeface="Times New Roman"/>
                <a:cs typeface="Times New Roman"/>
              </a:rPr>
              <a:t>r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ri</a:t>
            </a:r>
            <a:r>
              <a:rPr dirty="0" sz="2800" spc="5">
                <a:latin typeface="Times New Roman"/>
                <a:cs typeface="Times New Roman"/>
              </a:rPr>
              <a:t>v</a:t>
            </a:r>
            <a:r>
              <a:rPr dirty="0" sz="2800" spc="-5">
                <a:latin typeface="Times New Roman"/>
                <a:cs typeface="Times New Roman"/>
              </a:rPr>
              <a:t>er  </a:t>
            </a:r>
            <a:r>
              <a:rPr dirty="0" sz="2800">
                <a:latin typeface="Times New Roman"/>
                <a:cs typeface="Times New Roman"/>
              </a:rPr>
              <a:t>basins</a:t>
            </a:r>
            <a:r>
              <a:rPr dirty="0" sz="2800" spc="-2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etc.</a:t>
            </a:r>
            <a:endParaRPr sz="2800">
              <a:latin typeface="Times New Roman"/>
              <a:cs typeface="Times New Roman"/>
            </a:endParaRPr>
          </a:p>
          <a:p>
            <a:pPr lvl="1" marL="746760" indent="-622300">
              <a:lnSpc>
                <a:spcPct val="100000"/>
              </a:lnSpc>
              <a:spcBef>
                <a:spcPts val="1510"/>
              </a:spcBef>
              <a:buAutoNum type="arabicPeriod" startAt="2"/>
              <a:tabLst>
                <a:tab pos="747395" algn="l"/>
              </a:tabLst>
            </a:pPr>
            <a:r>
              <a:rPr dirty="0" sz="2800" spc="-10" b="1" i="1">
                <a:solidFill>
                  <a:srgbClr val="006FC0"/>
                </a:solidFill>
                <a:latin typeface="Times New Roman"/>
                <a:cs typeface="Times New Roman"/>
              </a:rPr>
              <a:t>The </a:t>
            </a:r>
            <a:r>
              <a:rPr dirty="0" sz="2800" spc="-5" b="1" i="1">
                <a:solidFill>
                  <a:srgbClr val="006FC0"/>
                </a:solidFill>
                <a:latin typeface="Times New Roman"/>
                <a:cs typeface="Times New Roman"/>
              </a:rPr>
              <a:t>Physiographic Divisions of</a:t>
            </a:r>
            <a:r>
              <a:rPr dirty="0" sz="2800" spc="15" b="1" i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 i="1">
                <a:solidFill>
                  <a:srgbClr val="006FC0"/>
                </a:solidFill>
                <a:latin typeface="Times New Roman"/>
                <a:cs typeface="Times New Roman"/>
              </a:rPr>
              <a:t>Ethiopia</a:t>
            </a:r>
            <a:endParaRPr sz="2800">
              <a:latin typeface="Times New Roman"/>
              <a:cs typeface="Times New Roman"/>
            </a:endParaRPr>
          </a:p>
          <a:p>
            <a:pPr lvl="2" marL="702310" indent="-457834">
              <a:lnSpc>
                <a:spcPct val="100000"/>
              </a:lnSpc>
              <a:spcBef>
                <a:spcPts val="2285"/>
              </a:spcBef>
              <a:buFont typeface="Wingdings"/>
              <a:buChar char=""/>
              <a:tabLst>
                <a:tab pos="702310" algn="l"/>
                <a:tab pos="702945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</a:t>
            </a:r>
            <a:r>
              <a:rPr dirty="0" sz="2800">
                <a:latin typeface="Times New Roman"/>
                <a:cs typeface="Times New Roman"/>
              </a:rPr>
              <a:t>three </a:t>
            </a:r>
            <a:r>
              <a:rPr dirty="0" sz="2800" spc="-5">
                <a:latin typeface="Times New Roman"/>
                <a:cs typeface="Times New Roman"/>
              </a:rPr>
              <a:t>major </a:t>
            </a:r>
            <a:r>
              <a:rPr dirty="0" sz="2800">
                <a:latin typeface="Times New Roman"/>
                <a:cs typeface="Times New Roman"/>
              </a:rPr>
              <a:t>physiographic </a:t>
            </a:r>
            <a:r>
              <a:rPr dirty="0" sz="2800" spc="-5">
                <a:latin typeface="Times New Roman"/>
                <a:cs typeface="Times New Roman"/>
              </a:rPr>
              <a:t>units in</a:t>
            </a:r>
            <a:r>
              <a:rPr dirty="0" sz="2800" spc="-7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Ethiopia:</a:t>
            </a:r>
            <a:endParaRPr sz="2800">
              <a:latin typeface="Times New Roman"/>
              <a:cs typeface="Times New Roman"/>
            </a:endParaRPr>
          </a:p>
          <a:p>
            <a:pPr marL="398145" indent="-386080">
              <a:lnSpc>
                <a:spcPct val="100000"/>
              </a:lnSpc>
              <a:spcBef>
                <a:spcPts val="1460"/>
              </a:spcBef>
              <a:buAutoNum type="arabicParenR"/>
              <a:tabLst>
                <a:tab pos="398780" algn="l"/>
              </a:tabLst>
            </a:pPr>
            <a:r>
              <a:rPr dirty="0" sz="2800" spc="-5" b="1" i="1">
                <a:latin typeface="Times New Roman"/>
                <a:cs typeface="Times New Roman"/>
              </a:rPr>
              <a:t>The </a:t>
            </a:r>
            <a:r>
              <a:rPr dirty="0" sz="2800" spc="-35" b="1" i="1">
                <a:latin typeface="Times New Roman"/>
                <a:cs typeface="Times New Roman"/>
              </a:rPr>
              <a:t>Western </a:t>
            </a:r>
            <a:r>
              <a:rPr dirty="0" sz="2800" spc="-5" b="1" i="1">
                <a:latin typeface="Times New Roman"/>
                <a:cs typeface="Times New Roman"/>
              </a:rPr>
              <a:t>Highlands </a:t>
            </a:r>
            <a:r>
              <a:rPr dirty="0" sz="2800" b="1" i="1">
                <a:latin typeface="Times New Roman"/>
                <a:cs typeface="Times New Roman"/>
              </a:rPr>
              <a:t>and</a:t>
            </a:r>
            <a:r>
              <a:rPr dirty="0" sz="2800" spc="-5" b="1" i="1">
                <a:latin typeface="Times New Roman"/>
                <a:cs typeface="Times New Roman"/>
              </a:rPr>
              <a:t> Lowlands</a:t>
            </a:r>
            <a:endParaRPr sz="2800">
              <a:latin typeface="Times New Roman"/>
              <a:cs typeface="Times New Roman"/>
            </a:endParaRPr>
          </a:p>
          <a:p>
            <a:pPr lvl="1" marL="702310" indent="-457834">
              <a:lnSpc>
                <a:spcPct val="100000"/>
              </a:lnSpc>
              <a:spcBef>
                <a:spcPts val="2555"/>
              </a:spcBef>
              <a:buFont typeface="Wingdings"/>
              <a:buChar char=""/>
              <a:tabLst>
                <a:tab pos="702310" algn="l"/>
                <a:tab pos="702945" algn="l"/>
              </a:tabLst>
            </a:pPr>
            <a:r>
              <a:rPr dirty="0" sz="2800" spc="-5">
                <a:latin typeface="Times New Roman"/>
                <a:cs typeface="Times New Roman"/>
              </a:rPr>
              <a:t>This </a:t>
            </a:r>
            <a:r>
              <a:rPr dirty="0" sz="2800">
                <a:latin typeface="Times New Roman"/>
                <a:cs typeface="Times New Roman"/>
              </a:rPr>
              <a:t>physiographic unit </a:t>
            </a:r>
            <a:r>
              <a:rPr dirty="0" sz="2800" spc="-5">
                <a:latin typeface="Times New Roman"/>
                <a:cs typeface="Times New Roman"/>
              </a:rPr>
              <a:t>includes all the area west of the Rift</a:t>
            </a:r>
            <a:r>
              <a:rPr dirty="0" sz="2800" spc="-110">
                <a:latin typeface="Times New Roman"/>
                <a:cs typeface="Times New Roman"/>
              </a:rPr>
              <a:t> </a:t>
            </a:r>
            <a:r>
              <a:rPr dirty="0" sz="2800" spc="-75">
                <a:latin typeface="Times New Roman"/>
                <a:cs typeface="Times New Roman"/>
              </a:rPr>
              <a:t>Valley.</a:t>
            </a:r>
            <a:endParaRPr sz="2800">
              <a:latin typeface="Times New Roman"/>
              <a:cs typeface="Times New Roman"/>
            </a:endParaRPr>
          </a:p>
          <a:p>
            <a:pPr lvl="2" marL="861060" marR="167640" indent="-457200">
              <a:lnSpc>
                <a:spcPts val="3300"/>
              </a:lnSpc>
              <a:spcBef>
                <a:spcPts val="1445"/>
              </a:spcBef>
              <a:buFont typeface="Wingdings"/>
              <a:buChar char=""/>
              <a:tabLst>
                <a:tab pos="861060" algn="l"/>
                <a:tab pos="861694" algn="l"/>
              </a:tabLst>
            </a:pPr>
            <a:r>
              <a:rPr dirty="0" sz="2800" spc="-5">
                <a:latin typeface="Times New Roman"/>
                <a:cs typeface="Times New Roman"/>
              </a:rPr>
              <a:t>It </a:t>
            </a:r>
            <a:r>
              <a:rPr dirty="0" sz="2800">
                <a:latin typeface="Times New Roman"/>
                <a:cs typeface="Times New Roman"/>
              </a:rPr>
              <a:t>extends from north </a:t>
            </a:r>
            <a:r>
              <a:rPr dirty="0" sz="2800" spc="-5">
                <a:latin typeface="Times New Roman"/>
                <a:cs typeface="Times New Roman"/>
              </a:rPr>
              <a:t>to </a:t>
            </a:r>
            <a:r>
              <a:rPr dirty="0" sz="2800">
                <a:latin typeface="Times New Roman"/>
                <a:cs typeface="Times New Roman"/>
              </a:rPr>
              <a:t>south </a:t>
            </a:r>
            <a:r>
              <a:rPr dirty="0" sz="2800" spc="-5">
                <a:latin typeface="Times New Roman"/>
                <a:cs typeface="Times New Roman"/>
              </a:rPr>
              <a:t>encompassing </a:t>
            </a:r>
            <a:r>
              <a:rPr dirty="0" sz="2800">
                <a:latin typeface="Times New Roman"/>
                <a:cs typeface="Times New Roman"/>
              </a:rPr>
              <a:t>nearly </a:t>
            </a:r>
            <a:r>
              <a:rPr dirty="0" sz="2800" spc="-5">
                <a:latin typeface="Times New Roman"/>
                <a:cs typeface="Times New Roman"/>
              </a:rPr>
              <a:t>the </a:t>
            </a:r>
            <a:r>
              <a:rPr dirty="0" sz="2800">
                <a:latin typeface="Times New Roman"/>
                <a:cs typeface="Times New Roman"/>
              </a:rPr>
              <a:t>whole </a:t>
            </a:r>
            <a:r>
              <a:rPr dirty="0" sz="2800" spc="-5">
                <a:latin typeface="Times New Roman"/>
                <a:cs typeface="Times New Roman"/>
              </a:rPr>
              <a:t>western half  </a:t>
            </a:r>
            <a:r>
              <a:rPr dirty="0" sz="2800">
                <a:latin typeface="Times New Roman"/>
                <a:cs typeface="Times New Roman"/>
              </a:rPr>
              <a:t>of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Ethiopia.</a:t>
            </a:r>
            <a:endParaRPr sz="2800">
              <a:latin typeface="Times New Roman"/>
              <a:cs typeface="Times New Roman"/>
            </a:endParaRPr>
          </a:p>
          <a:p>
            <a:pPr lvl="2" marL="861060" indent="-457834">
              <a:lnSpc>
                <a:spcPct val="100000"/>
              </a:lnSpc>
              <a:spcBef>
                <a:spcPts val="1515"/>
              </a:spcBef>
              <a:buFont typeface="Wingdings"/>
              <a:buChar char=""/>
              <a:tabLst>
                <a:tab pos="861060" algn="l"/>
                <a:tab pos="861694" algn="l"/>
              </a:tabLst>
            </a:pPr>
            <a:r>
              <a:rPr dirty="0" sz="2800" spc="-5">
                <a:latin typeface="Times New Roman"/>
                <a:cs typeface="Times New Roman"/>
              </a:rPr>
              <a:t>It makes </a:t>
            </a:r>
            <a:r>
              <a:rPr dirty="0" sz="2800">
                <a:latin typeface="Times New Roman"/>
                <a:cs typeface="Times New Roman"/>
              </a:rPr>
              <a:t>up about </a:t>
            </a:r>
            <a:r>
              <a:rPr dirty="0" sz="2800" spc="-5">
                <a:latin typeface="Times New Roman"/>
                <a:cs typeface="Times New Roman"/>
              </a:rPr>
              <a:t>44% </a:t>
            </a:r>
            <a:r>
              <a:rPr dirty="0" sz="2800">
                <a:latin typeface="Times New Roman"/>
                <a:cs typeface="Times New Roman"/>
              </a:rPr>
              <a:t>of the </a:t>
            </a:r>
            <a:r>
              <a:rPr dirty="0" sz="2800" spc="-5">
                <a:latin typeface="Times New Roman"/>
                <a:cs typeface="Times New Roman"/>
              </a:rPr>
              <a:t>area </a:t>
            </a:r>
            <a:r>
              <a:rPr dirty="0" sz="2800">
                <a:latin typeface="Times New Roman"/>
                <a:cs typeface="Times New Roman"/>
              </a:rPr>
              <a:t>of the</a:t>
            </a:r>
            <a:r>
              <a:rPr dirty="0" sz="2800" spc="-5">
                <a:latin typeface="Times New Roman"/>
                <a:cs typeface="Times New Roman"/>
              </a:rPr>
              <a:t> </a:t>
            </a:r>
            <a:r>
              <a:rPr dirty="0" sz="2800" spc="-25">
                <a:latin typeface="Times New Roman"/>
                <a:cs typeface="Times New Roman"/>
              </a:rPr>
              <a:t>country.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4259" y="241808"/>
            <a:ext cx="11773535" cy="6250940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469900" marR="472440" indent="-457834">
              <a:lnSpc>
                <a:spcPts val="3300"/>
              </a:lnSpc>
              <a:spcBef>
                <a:spcPts val="254"/>
              </a:spcBef>
              <a:buFont typeface="Wingdings"/>
              <a:buChar char=""/>
              <a:tabLst>
                <a:tab pos="469900" algn="l"/>
                <a:tab pos="470534" algn="l"/>
              </a:tabLst>
            </a:pPr>
            <a:r>
              <a:rPr dirty="0" sz="2800" spc="-5">
                <a:latin typeface="Times New Roman"/>
                <a:cs typeface="Times New Roman"/>
              </a:rPr>
              <a:t>This region is </a:t>
            </a:r>
            <a:r>
              <a:rPr dirty="0" sz="2800">
                <a:latin typeface="Times New Roman"/>
                <a:cs typeface="Times New Roman"/>
              </a:rPr>
              <a:t>further subdivided </a:t>
            </a:r>
            <a:r>
              <a:rPr dirty="0" sz="2800" spc="-5">
                <a:latin typeface="Times New Roman"/>
                <a:cs typeface="Times New Roman"/>
              </a:rPr>
              <a:t>into </a:t>
            </a:r>
            <a:r>
              <a:rPr dirty="0" sz="2800" spc="-5" b="1" i="1">
                <a:latin typeface="Times New Roman"/>
                <a:cs typeface="Times New Roman"/>
              </a:rPr>
              <a:t>four </a:t>
            </a:r>
            <a:r>
              <a:rPr dirty="0" sz="2800" b="1" i="1">
                <a:latin typeface="Times New Roman"/>
                <a:cs typeface="Times New Roman"/>
              </a:rPr>
              <a:t>groups </a:t>
            </a:r>
            <a:r>
              <a:rPr dirty="0" sz="2800" spc="-5">
                <a:latin typeface="Times New Roman"/>
                <a:cs typeface="Times New Roman"/>
              </a:rPr>
              <a:t>of highlands (76.3%) and  four </a:t>
            </a:r>
            <a:r>
              <a:rPr dirty="0" sz="2800">
                <a:latin typeface="Times New Roman"/>
                <a:cs typeface="Times New Roman"/>
              </a:rPr>
              <a:t>groups </a:t>
            </a:r>
            <a:r>
              <a:rPr dirty="0" sz="2800" spc="-5">
                <a:latin typeface="Times New Roman"/>
                <a:cs typeface="Times New Roman"/>
              </a:rPr>
              <a:t>of lowlands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(23.7%)</a:t>
            </a:r>
            <a:endParaRPr sz="2800">
              <a:latin typeface="Times New Roman"/>
              <a:cs typeface="Times New Roman"/>
            </a:endParaRPr>
          </a:p>
          <a:p>
            <a:pPr lvl="1" marL="594360" indent="-457834">
              <a:lnSpc>
                <a:spcPct val="100000"/>
              </a:lnSpc>
              <a:spcBef>
                <a:spcPts val="1835"/>
              </a:spcBef>
              <a:buFont typeface="Wingdings"/>
              <a:buChar char=""/>
              <a:tabLst>
                <a:tab pos="594360" algn="l"/>
                <a:tab pos="594995" algn="l"/>
              </a:tabLst>
            </a:pPr>
            <a:r>
              <a:rPr dirty="0" sz="2800" spc="-5" b="1" i="1">
                <a:latin typeface="Times New Roman"/>
                <a:cs typeface="Times New Roman"/>
              </a:rPr>
              <a:t>The </a:t>
            </a:r>
            <a:r>
              <a:rPr dirty="0" sz="2800" spc="-35" b="1" i="1">
                <a:latin typeface="Times New Roman"/>
                <a:cs typeface="Times New Roman"/>
              </a:rPr>
              <a:t>Western</a:t>
            </a:r>
            <a:r>
              <a:rPr dirty="0" sz="2800" spc="-40" b="1" i="1">
                <a:latin typeface="Times New Roman"/>
                <a:cs typeface="Times New Roman"/>
              </a:rPr>
              <a:t> </a:t>
            </a:r>
            <a:r>
              <a:rPr dirty="0" sz="2800" spc="-5" b="1" i="1">
                <a:latin typeface="Times New Roman"/>
                <a:cs typeface="Times New Roman"/>
              </a:rPr>
              <a:t>Highlands</a:t>
            </a:r>
            <a:endParaRPr sz="2800">
              <a:latin typeface="Times New Roman"/>
              <a:cs typeface="Times New Roman"/>
            </a:endParaRPr>
          </a:p>
          <a:p>
            <a:pPr lvl="2" marL="653415" indent="-343535">
              <a:lnSpc>
                <a:spcPct val="100000"/>
              </a:lnSpc>
              <a:spcBef>
                <a:spcPts val="455"/>
              </a:spcBef>
              <a:buAutoNum type="alphaLcParenR"/>
              <a:tabLst>
                <a:tab pos="654050" algn="l"/>
              </a:tabLst>
            </a:pPr>
            <a:r>
              <a:rPr dirty="0" sz="2800" spc="-5" b="1">
                <a:latin typeface="Times New Roman"/>
                <a:cs typeface="Times New Roman"/>
              </a:rPr>
              <a:t>The </a:t>
            </a:r>
            <a:r>
              <a:rPr dirty="0" sz="2800" spc="-10" b="1">
                <a:latin typeface="Times New Roman"/>
                <a:cs typeface="Times New Roman"/>
              </a:rPr>
              <a:t>Tigray</a:t>
            </a:r>
            <a:r>
              <a:rPr dirty="0" sz="2800" spc="-60" b="1">
                <a:latin typeface="Times New Roman"/>
                <a:cs typeface="Times New Roman"/>
              </a:rPr>
              <a:t> </a:t>
            </a:r>
            <a:r>
              <a:rPr dirty="0" sz="2800" spc="-5" b="1">
                <a:latin typeface="Times New Roman"/>
                <a:cs typeface="Times New Roman"/>
              </a:rPr>
              <a:t>Plateau:</a:t>
            </a:r>
            <a:endParaRPr sz="2800">
              <a:latin typeface="Times New Roman"/>
              <a:cs typeface="Times New Roman"/>
            </a:endParaRPr>
          </a:p>
          <a:p>
            <a:pPr lvl="3" marL="878205" indent="-457834">
              <a:lnSpc>
                <a:spcPct val="100000"/>
              </a:lnSpc>
              <a:spcBef>
                <a:spcPts val="1320"/>
              </a:spcBef>
              <a:buFont typeface="Wingdings"/>
              <a:buChar char=""/>
              <a:tabLst>
                <a:tab pos="878205" algn="l"/>
                <a:tab pos="878840" algn="l"/>
              </a:tabLst>
            </a:pPr>
            <a:r>
              <a:rPr dirty="0" sz="2800" spc="-5">
                <a:latin typeface="Times New Roman"/>
                <a:cs typeface="Times New Roman"/>
              </a:rPr>
              <a:t>It extends from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40">
                <a:latin typeface="Times New Roman"/>
                <a:cs typeface="Times New Roman"/>
              </a:rPr>
              <a:t>Tekeze </a:t>
            </a:r>
            <a:r>
              <a:rPr dirty="0" sz="2800" spc="-10">
                <a:latin typeface="Times New Roman"/>
                <a:cs typeface="Times New Roman"/>
              </a:rPr>
              <a:t>gorge </a:t>
            </a:r>
            <a:r>
              <a:rPr dirty="0" sz="2800" spc="-5">
                <a:latin typeface="Times New Roman"/>
                <a:cs typeface="Times New Roman"/>
              </a:rPr>
              <a:t>in the </a:t>
            </a:r>
            <a:r>
              <a:rPr dirty="0" sz="2800">
                <a:latin typeface="Times New Roman"/>
                <a:cs typeface="Times New Roman"/>
              </a:rPr>
              <a:t>south </a:t>
            </a:r>
            <a:r>
              <a:rPr dirty="0" sz="2800" spc="-5">
                <a:latin typeface="Times New Roman"/>
                <a:cs typeface="Times New Roman"/>
              </a:rPr>
              <a:t>to central Eritrean</a:t>
            </a:r>
            <a:r>
              <a:rPr dirty="0" sz="2800" spc="3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highlands</a:t>
            </a:r>
            <a:endParaRPr sz="2800">
              <a:latin typeface="Times New Roman"/>
              <a:cs typeface="Times New Roman"/>
            </a:endParaRPr>
          </a:p>
          <a:p>
            <a:pPr lvl="4" marL="1155065" indent="-457834">
              <a:lnSpc>
                <a:spcPct val="100000"/>
              </a:lnSpc>
              <a:spcBef>
                <a:spcPts val="1630"/>
              </a:spcBef>
              <a:buFont typeface="Wingdings"/>
              <a:buChar char=""/>
              <a:tabLst>
                <a:tab pos="1155065" algn="l"/>
                <a:tab pos="1155700" algn="l"/>
              </a:tabLst>
            </a:pPr>
            <a:r>
              <a:rPr dirty="0" sz="2800" spc="-5">
                <a:latin typeface="Times New Roman"/>
                <a:cs typeface="Times New Roman"/>
              </a:rPr>
              <a:t>It is separated </a:t>
            </a:r>
            <a:r>
              <a:rPr dirty="0" sz="2800">
                <a:latin typeface="Times New Roman"/>
                <a:cs typeface="Times New Roman"/>
              </a:rPr>
              <a:t>from </a:t>
            </a:r>
            <a:r>
              <a:rPr dirty="0" sz="2800" spc="-5">
                <a:latin typeface="Times New Roman"/>
                <a:cs typeface="Times New Roman"/>
              </a:rPr>
              <a:t>the Eritrean plateau by the Mereb</a:t>
            </a:r>
            <a:r>
              <a:rPr dirty="0" sz="2800" spc="10">
                <a:latin typeface="Times New Roman"/>
                <a:cs typeface="Times New Roman"/>
              </a:rPr>
              <a:t> </a:t>
            </a:r>
            <a:r>
              <a:rPr dirty="0" sz="2800" spc="-30">
                <a:latin typeface="Times New Roman"/>
                <a:cs typeface="Times New Roman"/>
              </a:rPr>
              <a:t>River.</a:t>
            </a:r>
            <a:endParaRPr sz="2800">
              <a:latin typeface="Times New Roman"/>
              <a:cs typeface="Times New Roman"/>
            </a:endParaRPr>
          </a:p>
          <a:p>
            <a:pPr lvl="4" marL="1155065" indent="-457834">
              <a:lnSpc>
                <a:spcPct val="100000"/>
              </a:lnSpc>
              <a:spcBef>
                <a:spcPts val="1640"/>
              </a:spcBef>
              <a:buFont typeface="Wingdings"/>
              <a:buChar char=""/>
              <a:tabLst>
                <a:tab pos="1155065" algn="l"/>
                <a:tab pos="1155700" algn="l"/>
              </a:tabLst>
            </a:pPr>
            <a:r>
              <a:rPr dirty="0" sz="2800" spc="-5">
                <a:latin typeface="Times New Roman"/>
                <a:cs typeface="Times New Roman"/>
              </a:rPr>
              <a:t>It constitutes about 13% </a:t>
            </a:r>
            <a:r>
              <a:rPr dirty="0" sz="2800">
                <a:latin typeface="Times New Roman"/>
                <a:cs typeface="Times New Roman"/>
              </a:rPr>
              <a:t>of the </a:t>
            </a:r>
            <a:r>
              <a:rPr dirty="0" sz="2800" spc="-5">
                <a:latin typeface="Times New Roman"/>
                <a:cs typeface="Times New Roman"/>
              </a:rPr>
              <a:t>area of </a:t>
            </a:r>
            <a:r>
              <a:rPr dirty="0" sz="2800">
                <a:latin typeface="Times New Roman"/>
                <a:cs typeface="Times New Roman"/>
              </a:rPr>
              <a:t>the</a:t>
            </a:r>
            <a:r>
              <a:rPr dirty="0" sz="2800" spc="-7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region.</a:t>
            </a:r>
            <a:endParaRPr sz="2800">
              <a:latin typeface="Times New Roman"/>
              <a:cs typeface="Times New Roman"/>
            </a:endParaRPr>
          </a:p>
          <a:p>
            <a:pPr marL="767715" indent="-457834">
              <a:lnSpc>
                <a:spcPct val="100000"/>
              </a:lnSpc>
              <a:spcBef>
                <a:spcPts val="2540"/>
              </a:spcBef>
              <a:buFont typeface="Wingdings"/>
              <a:buChar char=""/>
              <a:tabLst>
                <a:tab pos="767715" algn="l"/>
                <a:tab pos="768350" algn="l"/>
              </a:tabLst>
            </a:pPr>
            <a:r>
              <a:rPr dirty="0" sz="2800" spc="-5">
                <a:latin typeface="Times New Roman"/>
                <a:cs typeface="Times New Roman"/>
              </a:rPr>
              <a:t>Most of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land being in between 1,000 and </a:t>
            </a:r>
            <a:r>
              <a:rPr dirty="0" sz="2800">
                <a:latin typeface="Times New Roman"/>
                <a:cs typeface="Times New Roman"/>
              </a:rPr>
              <a:t>2,000</a:t>
            </a:r>
            <a:r>
              <a:rPr dirty="0" sz="2800" spc="1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m.a.s.l.</a:t>
            </a:r>
            <a:endParaRPr sz="2800">
              <a:latin typeface="Times New Roman"/>
              <a:cs typeface="Times New Roman"/>
            </a:endParaRPr>
          </a:p>
          <a:p>
            <a:pPr marL="767715" marR="5080" indent="-457200">
              <a:lnSpc>
                <a:spcPct val="99100"/>
              </a:lnSpc>
              <a:spcBef>
                <a:spcPts val="2690"/>
              </a:spcBef>
              <a:buFont typeface="Wingdings"/>
              <a:buChar char=""/>
              <a:tabLst>
                <a:tab pos="767715" algn="l"/>
                <a:tab pos="768350" algn="l"/>
              </a:tabLst>
            </a:pPr>
            <a:r>
              <a:rPr dirty="0" sz="2800" spc="-5">
                <a:latin typeface="Times New Roman"/>
                <a:cs typeface="Times New Roman"/>
              </a:rPr>
              <a:t>There are </a:t>
            </a:r>
            <a:r>
              <a:rPr dirty="0" sz="2800">
                <a:latin typeface="Times New Roman"/>
                <a:cs typeface="Times New Roman"/>
              </a:rPr>
              <a:t>high </a:t>
            </a:r>
            <a:r>
              <a:rPr dirty="0" sz="2800" spc="-5">
                <a:latin typeface="Times New Roman"/>
                <a:cs typeface="Times New Roman"/>
              </a:rPr>
              <a:t>mountains in this plateau with elevations of over 3000 meters,  namely Mount </a:t>
            </a:r>
            <a:r>
              <a:rPr dirty="0" sz="2800" spc="-35">
                <a:latin typeface="Times New Roman"/>
                <a:cs typeface="Times New Roman"/>
              </a:rPr>
              <a:t>Tsibet </a:t>
            </a:r>
            <a:r>
              <a:rPr dirty="0" sz="2800">
                <a:latin typeface="Times New Roman"/>
                <a:cs typeface="Times New Roman"/>
              </a:rPr>
              <a:t>(3988 </a:t>
            </a:r>
            <a:r>
              <a:rPr dirty="0" sz="2800" spc="-5">
                <a:latin typeface="Times New Roman"/>
                <a:cs typeface="Times New Roman"/>
              </a:rPr>
              <a:t>m.a.s.l), Mount Ambalage </a:t>
            </a:r>
            <a:r>
              <a:rPr dirty="0" sz="2800">
                <a:latin typeface="Times New Roman"/>
                <a:cs typeface="Times New Roman"/>
              </a:rPr>
              <a:t>(3291 </a:t>
            </a:r>
            <a:r>
              <a:rPr dirty="0" sz="2800" spc="-5">
                <a:latin typeface="Times New Roman"/>
                <a:cs typeface="Times New Roman"/>
              </a:rPr>
              <a:t>m.a.s.l), and  </a:t>
            </a:r>
            <a:r>
              <a:rPr dirty="0" sz="2800">
                <a:latin typeface="Times New Roman"/>
                <a:cs typeface="Times New Roman"/>
              </a:rPr>
              <a:t>Mount </a:t>
            </a:r>
            <a:r>
              <a:rPr dirty="0" sz="2800" spc="-5">
                <a:latin typeface="Times New Roman"/>
                <a:cs typeface="Times New Roman"/>
              </a:rPr>
              <a:t>Assimba (3248</a:t>
            </a:r>
            <a:r>
              <a:rPr dirty="0" sz="2800" spc="-17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m.a.s.l).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3695" y="339598"/>
            <a:ext cx="11824335" cy="6043930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520700" marR="5080" indent="-457200">
              <a:lnSpc>
                <a:spcPts val="3300"/>
              </a:lnSpc>
              <a:spcBef>
                <a:spcPts val="254"/>
              </a:spcBef>
              <a:buFont typeface="Wingdings"/>
              <a:buChar char=""/>
              <a:tabLst>
                <a:tab pos="520700" algn="l"/>
                <a:tab pos="521334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famous monastery at Debre-Damo, a tableland that </a:t>
            </a:r>
            <a:r>
              <a:rPr dirty="0" sz="2800" spc="-10">
                <a:latin typeface="Times New Roman"/>
                <a:cs typeface="Times New Roman"/>
              </a:rPr>
              <a:t>can </a:t>
            </a:r>
            <a:r>
              <a:rPr dirty="0" sz="2800" spc="-5">
                <a:latin typeface="Times New Roman"/>
                <a:cs typeface="Times New Roman"/>
              </a:rPr>
              <a:t>only be climbed </a:t>
            </a:r>
            <a:r>
              <a:rPr dirty="0" sz="2800">
                <a:latin typeface="Times New Roman"/>
                <a:cs typeface="Times New Roman"/>
              </a:rPr>
              <a:t>by  </a:t>
            </a:r>
            <a:r>
              <a:rPr dirty="0" sz="2800" spc="-5">
                <a:latin typeface="Times New Roman"/>
                <a:cs typeface="Times New Roman"/>
              </a:rPr>
              <a:t>a </a:t>
            </a:r>
            <a:r>
              <a:rPr dirty="0" sz="2800">
                <a:latin typeface="Times New Roman"/>
                <a:cs typeface="Times New Roman"/>
              </a:rPr>
              <a:t>rope pulley </a:t>
            </a:r>
            <a:r>
              <a:rPr dirty="0" sz="2800" spc="-5">
                <a:latin typeface="Times New Roman"/>
                <a:cs typeface="Times New Roman"/>
              </a:rPr>
              <a:t>is also located in </a:t>
            </a:r>
            <a:r>
              <a:rPr dirty="0" sz="2800">
                <a:latin typeface="Times New Roman"/>
                <a:cs typeface="Times New Roman"/>
              </a:rPr>
              <a:t>this </a:t>
            </a:r>
            <a:r>
              <a:rPr dirty="0" sz="2800" spc="-5">
                <a:latin typeface="Times New Roman"/>
                <a:cs typeface="Times New Roman"/>
              </a:rPr>
              <a:t>plateau</a:t>
            </a:r>
            <a:r>
              <a:rPr dirty="0" sz="2800" spc="-8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region.</a:t>
            </a:r>
            <a:endParaRPr sz="2800">
              <a:latin typeface="Times New Roman"/>
              <a:cs typeface="Times New Roman"/>
            </a:endParaRPr>
          </a:p>
          <a:p>
            <a:pPr lvl="1" marL="612140" indent="-386715">
              <a:lnSpc>
                <a:spcPct val="100000"/>
              </a:lnSpc>
              <a:spcBef>
                <a:spcPts val="1835"/>
              </a:spcBef>
              <a:buAutoNum type="alphaLcParenR" startAt="2"/>
              <a:tabLst>
                <a:tab pos="612775" algn="l"/>
              </a:tabLst>
            </a:pPr>
            <a:r>
              <a:rPr dirty="0" sz="2800" spc="-5" b="1" i="1">
                <a:latin typeface="Times New Roman"/>
                <a:cs typeface="Times New Roman"/>
              </a:rPr>
              <a:t>North Central</a:t>
            </a:r>
            <a:r>
              <a:rPr dirty="0" sz="2800" spc="10" b="1" i="1">
                <a:latin typeface="Times New Roman"/>
                <a:cs typeface="Times New Roman"/>
              </a:rPr>
              <a:t> </a:t>
            </a:r>
            <a:r>
              <a:rPr dirty="0" sz="2800" b="1" i="1">
                <a:latin typeface="Times New Roman"/>
                <a:cs typeface="Times New Roman"/>
              </a:rPr>
              <a:t>Massifs:</a:t>
            </a:r>
            <a:endParaRPr sz="2800">
              <a:latin typeface="Times New Roman"/>
              <a:cs typeface="Times New Roman"/>
            </a:endParaRPr>
          </a:p>
          <a:p>
            <a:pPr lvl="2" marL="909319" indent="-457834">
              <a:lnSpc>
                <a:spcPct val="100000"/>
              </a:lnSpc>
              <a:spcBef>
                <a:spcPts val="950"/>
              </a:spcBef>
              <a:buFont typeface="Wingdings"/>
              <a:buChar char=""/>
              <a:tabLst>
                <a:tab pos="909319" algn="l"/>
                <a:tab pos="909955" algn="l"/>
              </a:tabLst>
            </a:pPr>
            <a:r>
              <a:rPr dirty="0" sz="2800" spc="-5">
                <a:latin typeface="Times New Roman"/>
                <a:cs typeface="Times New Roman"/>
              </a:rPr>
              <a:t>This </a:t>
            </a:r>
            <a:r>
              <a:rPr dirty="0" sz="2800">
                <a:latin typeface="Times New Roman"/>
                <a:cs typeface="Times New Roman"/>
              </a:rPr>
              <a:t>Physiographic division </a:t>
            </a:r>
            <a:r>
              <a:rPr dirty="0" sz="2800" spc="-5">
                <a:latin typeface="Times New Roman"/>
                <a:cs typeface="Times New Roman"/>
              </a:rPr>
              <a:t>is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10">
                <a:latin typeface="Times New Roman"/>
                <a:cs typeface="Times New Roman"/>
              </a:rPr>
              <a:t>largest </a:t>
            </a:r>
            <a:r>
              <a:rPr dirty="0" sz="2800" spc="-5">
                <a:latin typeface="Times New Roman"/>
                <a:cs typeface="Times New Roman"/>
              </a:rPr>
              <a:t>in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western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highlands.</a:t>
            </a:r>
            <a:endParaRPr sz="2800">
              <a:latin typeface="Times New Roman"/>
              <a:cs typeface="Times New Roman"/>
            </a:endParaRPr>
          </a:p>
          <a:p>
            <a:pPr lvl="3" marL="1151255" indent="-457834">
              <a:lnSpc>
                <a:spcPct val="100000"/>
              </a:lnSpc>
              <a:spcBef>
                <a:spcPts val="2095"/>
              </a:spcBef>
              <a:buFont typeface="Wingdings"/>
              <a:buChar char=""/>
              <a:tabLst>
                <a:tab pos="1151255" algn="l"/>
                <a:tab pos="1151890" algn="l"/>
              </a:tabLst>
            </a:pPr>
            <a:r>
              <a:rPr dirty="0" sz="2800" spc="-5">
                <a:latin typeface="Times New Roman"/>
                <a:cs typeface="Times New Roman"/>
              </a:rPr>
              <a:t>its </a:t>
            </a:r>
            <a:r>
              <a:rPr dirty="0" sz="2800">
                <a:latin typeface="Times New Roman"/>
                <a:cs typeface="Times New Roman"/>
              </a:rPr>
              <a:t>northern </a:t>
            </a:r>
            <a:r>
              <a:rPr dirty="0" sz="2800" spc="-5">
                <a:latin typeface="Times New Roman"/>
                <a:cs typeface="Times New Roman"/>
              </a:rPr>
              <a:t>and </a:t>
            </a:r>
            <a:r>
              <a:rPr dirty="0" sz="2800">
                <a:latin typeface="Times New Roman"/>
                <a:cs typeface="Times New Roman"/>
              </a:rPr>
              <a:t>southern </a:t>
            </a:r>
            <a:r>
              <a:rPr dirty="0" sz="2800" spc="-5">
                <a:latin typeface="Times New Roman"/>
                <a:cs typeface="Times New Roman"/>
              </a:rPr>
              <a:t>limit </a:t>
            </a:r>
            <a:r>
              <a:rPr dirty="0" sz="2800">
                <a:latin typeface="Times New Roman"/>
                <a:cs typeface="Times New Roman"/>
              </a:rPr>
              <a:t>follows </a:t>
            </a:r>
            <a:r>
              <a:rPr dirty="0" sz="2800" spc="-5">
                <a:latin typeface="Times New Roman"/>
                <a:cs typeface="Times New Roman"/>
              </a:rPr>
              <a:t>the Abay and </a:t>
            </a:r>
            <a:r>
              <a:rPr dirty="0" sz="2800" spc="-40">
                <a:latin typeface="Times New Roman"/>
                <a:cs typeface="Times New Roman"/>
              </a:rPr>
              <a:t>Tekeze</a:t>
            </a:r>
            <a:r>
              <a:rPr dirty="0" sz="2800" spc="-229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gorges.</a:t>
            </a:r>
            <a:endParaRPr sz="2800">
              <a:latin typeface="Times New Roman"/>
              <a:cs typeface="Times New Roman"/>
            </a:endParaRPr>
          </a:p>
          <a:p>
            <a:pPr marL="683260" indent="-457834">
              <a:lnSpc>
                <a:spcPct val="100000"/>
              </a:lnSpc>
              <a:spcBef>
                <a:spcPts val="2095"/>
              </a:spcBef>
              <a:buFont typeface="Wingdings"/>
              <a:buChar char=""/>
              <a:tabLst>
                <a:tab pos="683260" algn="l"/>
                <a:tab pos="683895" algn="l"/>
              </a:tabLst>
            </a:pPr>
            <a:r>
              <a:rPr dirty="0" sz="2800">
                <a:latin typeface="Times New Roman"/>
                <a:cs typeface="Times New Roman"/>
              </a:rPr>
              <a:t>58% </a:t>
            </a:r>
            <a:r>
              <a:rPr dirty="0" sz="2800" spc="-5">
                <a:latin typeface="Times New Roman"/>
                <a:cs typeface="Times New Roman"/>
              </a:rPr>
              <a:t>of the </a:t>
            </a:r>
            <a:r>
              <a:rPr dirty="0" sz="2800">
                <a:latin typeface="Times New Roman"/>
                <a:cs typeface="Times New Roman"/>
              </a:rPr>
              <a:t>region </a:t>
            </a:r>
            <a:r>
              <a:rPr dirty="0" sz="2800" spc="-5">
                <a:latin typeface="Times New Roman"/>
                <a:cs typeface="Times New Roman"/>
              </a:rPr>
              <a:t>is at </a:t>
            </a:r>
            <a:r>
              <a:rPr dirty="0" sz="2800" spc="-10">
                <a:latin typeface="Times New Roman"/>
                <a:cs typeface="Times New Roman"/>
              </a:rPr>
              <a:t>an </a:t>
            </a:r>
            <a:r>
              <a:rPr dirty="0" sz="2800">
                <a:latin typeface="Times New Roman"/>
                <a:cs typeface="Times New Roman"/>
              </a:rPr>
              <a:t>altitude </a:t>
            </a:r>
            <a:r>
              <a:rPr dirty="0" sz="2800" spc="-5">
                <a:latin typeface="Times New Roman"/>
                <a:cs typeface="Times New Roman"/>
              </a:rPr>
              <a:t>of more </a:t>
            </a:r>
            <a:r>
              <a:rPr dirty="0" sz="2800">
                <a:latin typeface="Times New Roman"/>
                <a:cs typeface="Times New Roman"/>
              </a:rPr>
              <a:t>than 2,000</a:t>
            </a:r>
            <a:r>
              <a:rPr dirty="0" sz="2800" spc="-55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meters</a:t>
            </a:r>
            <a:endParaRPr sz="2800">
              <a:latin typeface="Times New Roman"/>
              <a:cs typeface="Times New Roman"/>
            </a:endParaRPr>
          </a:p>
          <a:p>
            <a:pPr lvl="1" marL="1033144" indent="-457834">
              <a:lnSpc>
                <a:spcPct val="100000"/>
              </a:lnSpc>
              <a:spcBef>
                <a:spcPts val="2095"/>
              </a:spcBef>
              <a:buFont typeface="Wingdings"/>
              <a:buChar char=""/>
              <a:tabLst>
                <a:tab pos="1033144" algn="l"/>
                <a:tab pos="1033780" algn="l"/>
              </a:tabLst>
            </a:pP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second highest </a:t>
            </a:r>
            <a:r>
              <a:rPr dirty="0" sz="2800">
                <a:latin typeface="Times New Roman"/>
                <a:cs typeface="Times New Roman"/>
              </a:rPr>
              <a:t>physiographic division </a:t>
            </a:r>
            <a:r>
              <a:rPr dirty="0" sz="2800" spc="-5">
                <a:latin typeface="Times New Roman"/>
                <a:cs typeface="Times New Roman"/>
              </a:rPr>
              <a:t>next to the shewan</a:t>
            </a:r>
            <a:r>
              <a:rPr dirty="0" sz="2800" spc="-6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plateau</a:t>
            </a:r>
            <a:endParaRPr sz="2800">
              <a:latin typeface="Times New Roman"/>
              <a:cs typeface="Times New Roman"/>
            </a:endParaRPr>
          </a:p>
          <a:p>
            <a:pPr lvl="1" marL="1033144" indent="-457834">
              <a:lnSpc>
                <a:spcPct val="100000"/>
              </a:lnSpc>
              <a:spcBef>
                <a:spcPts val="2340"/>
              </a:spcBef>
              <a:buFont typeface="Wingdings"/>
              <a:buChar char=""/>
              <a:tabLst>
                <a:tab pos="1033144" algn="l"/>
                <a:tab pos="1033780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region consists of the </a:t>
            </a:r>
            <a:r>
              <a:rPr dirty="0" sz="2800" spc="-20">
                <a:latin typeface="Times New Roman"/>
                <a:cs typeface="Times New Roman"/>
              </a:rPr>
              <a:t>Gonder, </a:t>
            </a:r>
            <a:r>
              <a:rPr dirty="0" sz="2800" spc="-50">
                <a:latin typeface="Times New Roman"/>
                <a:cs typeface="Times New Roman"/>
              </a:rPr>
              <a:t>Wello </a:t>
            </a:r>
            <a:r>
              <a:rPr dirty="0" sz="2800" spc="-5">
                <a:latin typeface="Times New Roman"/>
                <a:cs typeface="Times New Roman"/>
              </a:rPr>
              <a:t>and Gojjam</a:t>
            </a:r>
            <a:r>
              <a:rPr dirty="0" sz="2800" spc="2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Massifs.</a:t>
            </a:r>
            <a:endParaRPr sz="2800">
              <a:latin typeface="Times New Roman"/>
              <a:cs typeface="Times New Roman"/>
            </a:endParaRPr>
          </a:p>
          <a:p>
            <a:pPr marL="469900" marR="1169670" indent="-457200">
              <a:lnSpc>
                <a:spcPts val="3300"/>
              </a:lnSpc>
              <a:spcBef>
                <a:spcPts val="2560"/>
              </a:spcBef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dirty="0" sz="2800" spc="-5">
                <a:latin typeface="Times New Roman"/>
                <a:cs typeface="Times New Roman"/>
              </a:rPr>
              <a:t>Out </a:t>
            </a:r>
            <a:r>
              <a:rPr dirty="0" sz="2800">
                <a:latin typeface="Times New Roman"/>
                <a:cs typeface="Times New Roman"/>
              </a:rPr>
              <a:t>of the </a:t>
            </a:r>
            <a:r>
              <a:rPr dirty="0" sz="2800" spc="-5">
                <a:latin typeface="Times New Roman"/>
                <a:cs typeface="Times New Roman"/>
              </a:rPr>
              <a:t>26 mountain peaks with altitude of </a:t>
            </a:r>
            <a:r>
              <a:rPr dirty="0" sz="2800" spc="-10">
                <a:latin typeface="Times New Roman"/>
                <a:cs typeface="Times New Roman"/>
              </a:rPr>
              <a:t>more </a:t>
            </a:r>
            <a:r>
              <a:rPr dirty="0" sz="2800" spc="-5">
                <a:latin typeface="Times New Roman"/>
                <a:cs typeface="Times New Roman"/>
              </a:rPr>
              <a:t>than 4,000m.a.s.l in  </a:t>
            </a:r>
            <a:r>
              <a:rPr dirty="0" sz="2800">
                <a:latin typeface="Times New Roman"/>
                <a:cs typeface="Times New Roman"/>
              </a:rPr>
              <a:t>Ethiopia, </a:t>
            </a:r>
            <a:r>
              <a:rPr dirty="0" sz="2800" spc="-5">
                <a:latin typeface="Times New Roman"/>
                <a:cs typeface="Times New Roman"/>
              </a:rPr>
              <a:t>19 mountain peaks are </a:t>
            </a:r>
            <a:r>
              <a:rPr dirty="0" sz="2800">
                <a:latin typeface="Times New Roman"/>
                <a:cs typeface="Times New Roman"/>
              </a:rPr>
              <a:t>found </a:t>
            </a:r>
            <a:r>
              <a:rPr dirty="0" sz="2800" spc="-5">
                <a:latin typeface="Times New Roman"/>
                <a:cs typeface="Times New Roman"/>
              </a:rPr>
              <a:t>in this </a:t>
            </a:r>
            <a:r>
              <a:rPr dirty="0" sz="2800">
                <a:latin typeface="Times New Roman"/>
                <a:cs typeface="Times New Roman"/>
              </a:rPr>
              <a:t>physiographic</a:t>
            </a:r>
            <a:r>
              <a:rPr dirty="0" sz="2800" spc="-8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region.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3202" y="243078"/>
            <a:ext cx="11781155" cy="615759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469900" marR="592455" indent="-457200">
              <a:lnSpc>
                <a:spcPct val="99100"/>
              </a:lnSpc>
              <a:spcBef>
                <a:spcPts val="125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dirty="0" sz="2800" spc="-5">
                <a:latin typeface="Times New Roman"/>
                <a:cs typeface="Times New Roman"/>
              </a:rPr>
              <a:t>Mount </a:t>
            </a:r>
            <a:r>
              <a:rPr dirty="0" sz="2800" spc="-10">
                <a:latin typeface="Times New Roman"/>
                <a:cs typeface="Times New Roman"/>
              </a:rPr>
              <a:t>Ras </a:t>
            </a:r>
            <a:r>
              <a:rPr dirty="0" sz="2800" spc="-5">
                <a:latin typeface="Times New Roman"/>
                <a:cs typeface="Times New Roman"/>
              </a:rPr>
              <a:t>Dashen </a:t>
            </a:r>
            <a:r>
              <a:rPr dirty="0" sz="2800">
                <a:latin typeface="Times New Roman"/>
                <a:cs typeface="Times New Roman"/>
              </a:rPr>
              <a:t>(4,620 </a:t>
            </a:r>
            <a:r>
              <a:rPr dirty="0" sz="2800" spc="-5">
                <a:latin typeface="Times New Roman"/>
                <a:cs typeface="Times New Roman"/>
              </a:rPr>
              <a:t>m.a.s.l), Mount </a:t>
            </a:r>
            <a:r>
              <a:rPr dirty="0" sz="2800" spc="-20">
                <a:latin typeface="Times New Roman"/>
                <a:cs typeface="Times New Roman"/>
              </a:rPr>
              <a:t>Weynobar/Ancua </a:t>
            </a:r>
            <a:r>
              <a:rPr dirty="0" sz="2800">
                <a:latin typeface="Times New Roman"/>
                <a:cs typeface="Times New Roman"/>
              </a:rPr>
              <a:t>(4462 </a:t>
            </a:r>
            <a:r>
              <a:rPr dirty="0" sz="2800" spc="-5">
                <a:latin typeface="Times New Roman"/>
                <a:cs typeface="Times New Roman"/>
              </a:rPr>
              <a:t>m.a.s.l),  Mount </a:t>
            </a:r>
            <a:r>
              <a:rPr dirty="0" sz="2800" spc="-30">
                <a:latin typeface="Times New Roman"/>
                <a:cs typeface="Times New Roman"/>
              </a:rPr>
              <a:t>KidisYared </a:t>
            </a:r>
            <a:r>
              <a:rPr dirty="0" sz="2800">
                <a:latin typeface="Times New Roman"/>
                <a:cs typeface="Times New Roman"/>
              </a:rPr>
              <a:t>(4453 </a:t>
            </a:r>
            <a:r>
              <a:rPr dirty="0" sz="2800" spc="-5">
                <a:latin typeface="Times New Roman"/>
                <a:cs typeface="Times New Roman"/>
              </a:rPr>
              <a:t>m.a.s.l), and Mount Bwahit </a:t>
            </a:r>
            <a:r>
              <a:rPr dirty="0" sz="2800">
                <a:latin typeface="Times New Roman"/>
                <a:cs typeface="Times New Roman"/>
              </a:rPr>
              <a:t>(4437 </a:t>
            </a:r>
            <a:r>
              <a:rPr dirty="0" sz="2800" spc="-5">
                <a:latin typeface="Times New Roman"/>
                <a:cs typeface="Times New Roman"/>
              </a:rPr>
              <a:t>m.a.s.l) in the  Simen Mountain</a:t>
            </a:r>
            <a:r>
              <a:rPr dirty="0" sz="280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System.</a:t>
            </a:r>
            <a:endParaRPr sz="280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99400"/>
              </a:lnSpc>
              <a:spcBef>
                <a:spcPts val="905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dirty="0" sz="2800">
                <a:latin typeface="Times New Roman"/>
                <a:cs typeface="Times New Roman"/>
              </a:rPr>
              <a:t>Mount </a:t>
            </a:r>
            <a:r>
              <a:rPr dirty="0" sz="2800" spc="-5">
                <a:latin typeface="Times New Roman"/>
                <a:cs typeface="Times New Roman"/>
              </a:rPr>
              <a:t>Guna (4,231m.a.s.l) in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Debre </a:t>
            </a:r>
            <a:r>
              <a:rPr dirty="0" sz="2800" spc="-35">
                <a:latin typeface="Times New Roman"/>
                <a:cs typeface="Times New Roman"/>
              </a:rPr>
              <a:t>Tabour </a:t>
            </a:r>
            <a:r>
              <a:rPr dirty="0" sz="2800" spc="-5">
                <a:latin typeface="Times New Roman"/>
                <a:cs typeface="Times New Roman"/>
              </a:rPr>
              <a:t>Mountain System, </a:t>
            </a:r>
            <a:r>
              <a:rPr dirty="0" sz="2800">
                <a:latin typeface="Times New Roman"/>
                <a:cs typeface="Times New Roman"/>
              </a:rPr>
              <a:t>Abune  </a:t>
            </a:r>
            <a:r>
              <a:rPr dirty="0" sz="2800" spc="-50">
                <a:latin typeface="Times New Roman"/>
                <a:cs typeface="Times New Roman"/>
              </a:rPr>
              <a:t>Yoseph </a:t>
            </a:r>
            <a:r>
              <a:rPr dirty="0" sz="2800" spc="-5">
                <a:latin typeface="Times New Roman"/>
                <a:cs typeface="Times New Roman"/>
              </a:rPr>
              <a:t>(4,260 m.a.s.l) in the Lasta highlands of </a:t>
            </a:r>
            <a:r>
              <a:rPr dirty="0" sz="2800" spc="-50">
                <a:latin typeface="Times New Roman"/>
                <a:cs typeface="Times New Roman"/>
              </a:rPr>
              <a:t>Wello </a:t>
            </a:r>
            <a:r>
              <a:rPr dirty="0" sz="2800" spc="-5">
                <a:latin typeface="Times New Roman"/>
                <a:cs typeface="Times New Roman"/>
              </a:rPr>
              <a:t>and Mount Birhan  (4,154 m.a.s.l) in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Choke Mountain System in Gojjam are also part of </a:t>
            </a:r>
            <a:r>
              <a:rPr dirty="0" sz="2800" spc="-10">
                <a:latin typeface="Times New Roman"/>
                <a:cs typeface="Times New Roman"/>
              </a:rPr>
              <a:t>Simen  </a:t>
            </a:r>
            <a:r>
              <a:rPr dirty="0" sz="2800" spc="-5">
                <a:latin typeface="Times New Roman"/>
                <a:cs typeface="Times New Roman"/>
              </a:rPr>
              <a:t>Mountain</a:t>
            </a:r>
            <a:r>
              <a:rPr dirty="0" sz="2800" spc="-2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System.</a:t>
            </a:r>
            <a:endParaRPr sz="2800">
              <a:latin typeface="Times New Roman"/>
              <a:cs typeface="Times New Roman"/>
            </a:endParaRPr>
          </a:p>
          <a:p>
            <a:pPr marL="311150">
              <a:lnSpc>
                <a:spcPct val="100000"/>
              </a:lnSpc>
              <a:spcBef>
                <a:spcPts val="2000"/>
              </a:spcBef>
            </a:pPr>
            <a:r>
              <a:rPr dirty="0" sz="2800" spc="-10" b="1" i="1">
                <a:latin typeface="Times New Roman"/>
                <a:cs typeface="Times New Roman"/>
              </a:rPr>
              <a:t>c) </a:t>
            </a:r>
            <a:r>
              <a:rPr dirty="0" sz="2800" spc="-5" b="1" i="1">
                <a:latin typeface="Times New Roman"/>
                <a:cs typeface="Times New Roman"/>
              </a:rPr>
              <a:t>The Shewa Plateau/central</a:t>
            </a:r>
            <a:r>
              <a:rPr dirty="0" sz="2800" spc="15" b="1" i="1">
                <a:latin typeface="Times New Roman"/>
                <a:cs typeface="Times New Roman"/>
              </a:rPr>
              <a:t> </a:t>
            </a:r>
            <a:r>
              <a:rPr dirty="0" sz="2800" b="1" i="1">
                <a:latin typeface="Times New Roman"/>
                <a:cs typeface="Times New Roman"/>
              </a:rPr>
              <a:t>highlands</a:t>
            </a:r>
            <a:endParaRPr sz="2800">
              <a:latin typeface="Times New Roman"/>
              <a:cs typeface="Times New Roman"/>
            </a:endParaRPr>
          </a:p>
          <a:p>
            <a:pPr marL="745490" marR="397510" indent="-457834">
              <a:lnSpc>
                <a:spcPts val="3300"/>
              </a:lnSpc>
              <a:spcBef>
                <a:spcPts val="1005"/>
              </a:spcBef>
              <a:buFont typeface="Wingdings"/>
              <a:buChar char=""/>
              <a:tabLst>
                <a:tab pos="745490" algn="l"/>
                <a:tab pos="746125" algn="l"/>
              </a:tabLst>
            </a:pPr>
            <a:r>
              <a:rPr dirty="0" sz="2800" spc="-5">
                <a:latin typeface="Times New Roman"/>
                <a:cs typeface="Times New Roman"/>
              </a:rPr>
              <a:t>is </a:t>
            </a:r>
            <a:r>
              <a:rPr dirty="0" sz="2800">
                <a:latin typeface="Times New Roman"/>
                <a:cs typeface="Times New Roman"/>
              </a:rPr>
              <a:t>bounded </a:t>
            </a:r>
            <a:r>
              <a:rPr dirty="0" sz="2800" spc="-5">
                <a:latin typeface="Times New Roman"/>
                <a:cs typeface="Times New Roman"/>
              </a:rPr>
              <a:t>by the Rift </a:t>
            </a:r>
            <a:r>
              <a:rPr dirty="0" sz="2800" spc="-60">
                <a:latin typeface="Times New Roman"/>
                <a:cs typeface="Times New Roman"/>
              </a:rPr>
              <a:t>Valley </a:t>
            </a:r>
            <a:r>
              <a:rPr dirty="0" sz="2800" spc="-5">
                <a:latin typeface="Times New Roman"/>
                <a:cs typeface="Times New Roman"/>
              </a:rPr>
              <a:t>in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east and southeast, by the Abay </a:t>
            </a:r>
            <a:r>
              <a:rPr dirty="0" sz="2800" spc="-10">
                <a:latin typeface="Times New Roman"/>
                <a:cs typeface="Times New Roman"/>
              </a:rPr>
              <a:t>gorge  </a:t>
            </a:r>
            <a:r>
              <a:rPr dirty="0" sz="2800" spc="-5">
                <a:latin typeface="Times New Roman"/>
                <a:cs typeface="Times New Roman"/>
              </a:rPr>
              <a:t>in its northern and western limit, and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10">
                <a:latin typeface="Times New Roman"/>
                <a:cs typeface="Times New Roman"/>
              </a:rPr>
              <a:t>Omo gorge </a:t>
            </a:r>
            <a:r>
              <a:rPr dirty="0" sz="2800" spc="-5">
                <a:latin typeface="Times New Roman"/>
                <a:cs typeface="Times New Roman"/>
              </a:rPr>
              <a:t>in the </a:t>
            </a:r>
            <a:r>
              <a:rPr dirty="0" sz="2800">
                <a:latin typeface="Times New Roman"/>
                <a:cs typeface="Times New Roman"/>
              </a:rPr>
              <a:t>south </a:t>
            </a:r>
            <a:r>
              <a:rPr dirty="0" sz="2800" spc="-5">
                <a:latin typeface="Times New Roman"/>
                <a:cs typeface="Times New Roman"/>
              </a:rPr>
              <a:t>and</a:t>
            </a:r>
            <a:r>
              <a:rPr dirty="0" sz="2800" spc="7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west.</a:t>
            </a:r>
            <a:endParaRPr sz="2800">
              <a:latin typeface="Times New Roman"/>
              <a:cs typeface="Times New Roman"/>
            </a:endParaRPr>
          </a:p>
          <a:p>
            <a:pPr lvl="1" marL="906780" indent="-457834">
              <a:lnSpc>
                <a:spcPct val="100000"/>
              </a:lnSpc>
              <a:spcBef>
                <a:spcPts val="1860"/>
              </a:spcBef>
              <a:buFont typeface="Wingdings"/>
              <a:buChar char=""/>
              <a:tabLst>
                <a:tab pos="906780" algn="l"/>
                <a:tab pos="907415" algn="l"/>
              </a:tabLst>
            </a:pPr>
            <a:r>
              <a:rPr dirty="0" sz="2800" spc="-5">
                <a:latin typeface="Times New Roman"/>
                <a:cs typeface="Times New Roman"/>
              </a:rPr>
              <a:t>This plateau occupies a central geographical </a:t>
            </a:r>
            <a:r>
              <a:rPr dirty="0" sz="2800">
                <a:latin typeface="Times New Roman"/>
                <a:cs typeface="Times New Roman"/>
              </a:rPr>
              <a:t>position </a:t>
            </a:r>
            <a:r>
              <a:rPr dirty="0" sz="2800" spc="-5">
                <a:latin typeface="Times New Roman"/>
                <a:cs typeface="Times New Roman"/>
              </a:rPr>
              <a:t>in</a:t>
            </a:r>
            <a:r>
              <a:rPr dirty="0" sz="2800" spc="-6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Ethiopia.</a:t>
            </a:r>
            <a:endParaRPr sz="2800">
              <a:latin typeface="Times New Roman"/>
              <a:cs typeface="Times New Roman"/>
            </a:endParaRPr>
          </a:p>
          <a:p>
            <a:pPr marL="745490" indent="-457834">
              <a:lnSpc>
                <a:spcPct val="100000"/>
              </a:lnSpc>
              <a:spcBef>
                <a:spcPts val="2455"/>
              </a:spcBef>
              <a:buFont typeface="Wingdings"/>
              <a:buChar char=""/>
              <a:tabLst>
                <a:tab pos="745490" algn="l"/>
                <a:tab pos="746125" algn="l"/>
              </a:tabLst>
            </a:pPr>
            <a:r>
              <a:rPr dirty="0" sz="2800" spc="-5">
                <a:latin typeface="Times New Roman"/>
                <a:cs typeface="Times New Roman"/>
              </a:rPr>
              <a:t>It is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smallest of the </a:t>
            </a:r>
            <a:r>
              <a:rPr dirty="0" sz="2800" spc="-35">
                <a:latin typeface="Times New Roman"/>
                <a:cs typeface="Times New Roman"/>
              </a:rPr>
              <a:t>Western </a:t>
            </a:r>
            <a:r>
              <a:rPr dirty="0" sz="2800">
                <a:latin typeface="Times New Roman"/>
                <a:cs typeface="Times New Roman"/>
              </a:rPr>
              <a:t>highlands</a:t>
            </a:r>
            <a:r>
              <a:rPr dirty="0" sz="2800" spc="-80">
                <a:latin typeface="Times New Roman"/>
                <a:cs typeface="Times New Roman"/>
              </a:rPr>
              <a:t> </a:t>
            </a:r>
            <a:r>
              <a:rPr dirty="0" sz="2800" spc="-25">
                <a:latin typeface="Times New Roman"/>
                <a:cs typeface="Times New Roman"/>
              </a:rPr>
              <a:t>(11%)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5968" y="308029"/>
            <a:ext cx="10348168" cy="56004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90570" y="6052210"/>
            <a:ext cx="373126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95" b="1">
                <a:latin typeface="Trebuchet MS"/>
                <a:cs typeface="Trebuchet MS"/>
              </a:rPr>
              <a:t>Fig.: </a:t>
            </a:r>
            <a:r>
              <a:rPr dirty="0" sz="2800" spc="-50" b="1">
                <a:latin typeface="Trebuchet MS"/>
                <a:cs typeface="Trebuchet MS"/>
              </a:rPr>
              <a:t>The </a:t>
            </a:r>
            <a:r>
              <a:rPr dirty="0" sz="2800" spc="75" b="1">
                <a:latin typeface="Trebuchet MS"/>
                <a:cs typeface="Trebuchet MS"/>
              </a:rPr>
              <a:t>Abbay</a:t>
            </a:r>
            <a:r>
              <a:rPr dirty="0" sz="2800" spc="-75" b="1">
                <a:latin typeface="Trebuchet MS"/>
                <a:cs typeface="Trebuchet MS"/>
              </a:rPr>
              <a:t> </a:t>
            </a:r>
            <a:r>
              <a:rPr dirty="0" sz="2800" spc="75" b="1">
                <a:latin typeface="Trebuchet MS"/>
                <a:cs typeface="Trebuchet MS"/>
              </a:rPr>
              <a:t>Gorge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0776" y="237879"/>
            <a:ext cx="11893550" cy="6430010"/>
          </a:xfrm>
          <a:prstGeom prst="rect">
            <a:avLst/>
          </a:prstGeom>
        </p:spPr>
        <p:txBody>
          <a:bodyPr wrap="square" lIns="0" tIns="229235" rIns="0" bIns="0" rtlCol="0" vert="horz">
            <a:spAutoFit/>
          </a:bodyPr>
          <a:lstStyle/>
          <a:p>
            <a:pPr marL="1137285" indent="-457834">
              <a:lnSpc>
                <a:spcPct val="100000"/>
              </a:lnSpc>
              <a:spcBef>
                <a:spcPts val="1805"/>
              </a:spcBef>
              <a:buFont typeface="Wingdings"/>
              <a:buChar char=""/>
              <a:tabLst>
                <a:tab pos="1137285" algn="l"/>
                <a:tab pos="1137920" algn="l"/>
              </a:tabLst>
            </a:pPr>
            <a:r>
              <a:rPr dirty="0" sz="2800" spc="-5">
                <a:latin typeface="Times New Roman"/>
                <a:cs typeface="Times New Roman"/>
              </a:rPr>
              <a:t>Nearly </a:t>
            </a:r>
            <a:r>
              <a:rPr dirty="0" sz="2800">
                <a:latin typeface="Times New Roman"/>
                <a:cs typeface="Times New Roman"/>
              </a:rPr>
              <a:t>3/4 </a:t>
            </a:r>
            <a:r>
              <a:rPr dirty="0" sz="2800" spc="-5">
                <a:latin typeface="Times New Roman"/>
                <a:cs typeface="Times New Roman"/>
              </a:rPr>
              <a:t>of its </a:t>
            </a:r>
            <a:r>
              <a:rPr dirty="0" sz="2800" spc="-10">
                <a:latin typeface="Times New Roman"/>
                <a:cs typeface="Times New Roman"/>
              </a:rPr>
              <a:t>area </a:t>
            </a:r>
            <a:r>
              <a:rPr dirty="0" sz="2800" spc="-5">
                <a:latin typeface="Times New Roman"/>
                <a:cs typeface="Times New Roman"/>
              </a:rPr>
              <a:t>is </a:t>
            </a:r>
            <a:r>
              <a:rPr dirty="0" sz="2800" spc="-10">
                <a:latin typeface="Times New Roman"/>
                <a:cs typeface="Times New Roman"/>
              </a:rPr>
              <a:t>at </a:t>
            </a:r>
            <a:r>
              <a:rPr dirty="0" sz="2800" spc="-5">
                <a:latin typeface="Times New Roman"/>
                <a:cs typeface="Times New Roman"/>
              </a:rPr>
              <a:t>an altitude of </a:t>
            </a:r>
            <a:r>
              <a:rPr dirty="0" sz="2800" spc="-10">
                <a:latin typeface="Times New Roman"/>
                <a:cs typeface="Times New Roman"/>
              </a:rPr>
              <a:t>more </a:t>
            </a:r>
            <a:r>
              <a:rPr dirty="0" sz="2800" spc="-5">
                <a:latin typeface="Times New Roman"/>
                <a:cs typeface="Times New Roman"/>
              </a:rPr>
              <a:t>than 2,000</a:t>
            </a:r>
            <a:r>
              <a:rPr dirty="0" sz="2800" spc="4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meters</a:t>
            </a:r>
            <a:endParaRPr sz="2800">
              <a:latin typeface="Times New Roman"/>
              <a:cs typeface="Times New Roman"/>
            </a:endParaRPr>
          </a:p>
          <a:p>
            <a:pPr lvl="1" marL="1428750" indent="-457834">
              <a:lnSpc>
                <a:spcPct val="100000"/>
              </a:lnSpc>
              <a:spcBef>
                <a:spcPts val="1705"/>
              </a:spcBef>
              <a:buFont typeface="Wingdings"/>
              <a:buChar char=""/>
              <a:tabLst>
                <a:tab pos="1428750" algn="l"/>
                <a:tab pos="1429385" algn="l"/>
              </a:tabLst>
            </a:pPr>
            <a:r>
              <a:rPr dirty="0" sz="2800" spc="-5">
                <a:latin typeface="Times New Roman"/>
                <a:cs typeface="Times New Roman"/>
              </a:rPr>
              <a:t>therefore, the </a:t>
            </a:r>
            <a:r>
              <a:rPr dirty="0" sz="2800" spc="-10">
                <a:latin typeface="Times New Roman"/>
                <a:cs typeface="Times New Roman"/>
              </a:rPr>
              <a:t>largest </a:t>
            </a:r>
            <a:r>
              <a:rPr dirty="0" sz="2800">
                <a:latin typeface="Times New Roman"/>
                <a:cs typeface="Times New Roman"/>
              </a:rPr>
              <a:t>proportion </a:t>
            </a:r>
            <a:r>
              <a:rPr dirty="0" sz="2800" spc="-5">
                <a:latin typeface="Times New Roman"/>
                <a:cs typeface="Times New Roman"/>
              </a:rPr>
              <a:t>of elevated</a:t>
            </a:r>
            <a:r>
              <a:rPr dirty="0" sz="2800" spc="-2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ground</a:t>
            </a:r>
            <a:endParaRPr sz="28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195"/>
              </a:spcBef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dirty="0" sz="2800" spc="-5">
                <a:latin typeface="Times New Roman"/>
                <a:cs typeface="Times New Roman"/>
              </a:rPr>
              <a:t>is drained outward in all directions by the tributaries of </a:t>
            </a:r>
            <a:r>
              <a:rPr dirty="0" sz="2800" spc="-40">
                <a:latin typeface="Times New Roman"/>
                <a:cs typeface="Times New Roman"/>
              </a:rPr>
              <a:t>Abay, </a:t>
            </a:r>
            <a:r>
              <a:rPr dirty="0" sz="2800" spc="-10">
                <a:latin typeface="Times New Roman"/>
                <a:cs typeface="Times New Roman"/>
              </a:rPr>
              <a:t>Omo, </a:t>
            </a:r>
            <a:r>
              <a:rPr dirty="0" sz="2800" spc="-5">
                <a:latin typeface="Times New Roman"/>
                <a:cs typeface="Times New Roman"/>
              </a:rPr>
              <a:t>and</a:t>
            </a:r>
            <a:r>
              <a:rPr dirty="0" sz="2800" spc="-140">
                <a:latin typeface="Times New Roman"/>
                <a:cs typeface="Times New Roman"/>
              </a:rPr>
              <a:t> </a:t>
            </a:r>
            <a:r>
              <a:rPr dirty="0" sz="2800" spc="-45">
                <a:latin typeface="Times New Roman"/>
                <a:cs typeface="Times New Roman"/>
              </a:rPr>
              <a:t>Awash.</a:t>
            </a:r>
            <a:endParaRPr sz="2800">
              <a:latin typeface="Times New Roman"/>
              <a:cs typeface="Times New Roman"/>
            </a:endParaRPr>
          </a:p>
          <a:p>
            <a:pPr lvl="1" marL="638810" marR="596900" indent="-457200">
              <a:lnSpc>
                <a:spcPts val="3300"/>
              </a:lnSpc>
              <a:spcBef>
                <a:spcPts val="2300"/>
              </a:spcBef>
              <a:buFont typeface="Wingdings"/>
              <a:buChar char=""/>
              <a:tabLst>
                <a:tab pos="638810" algn="l"/>
                <a:tab pos="639445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</a:t>
            </a:r>
            <a:r>
              <a:rPr dirty="0" sz="2800">
                <a:latin typeface="Times New Roman"/>
                <a:cs typeface="Times New Roman"/>
              </a:rPr>
              <a:t>tributaries </a:t>
            </a:r>
            <a:r>
              <a:rPr dirty="0" sz="2800" spc="-5">
                <a:latin typeface="Times New Roman"/>
                <a:cs typeface="Times New Roman"/>
              </a:rPr>
              <a:t>of Abay: </a:t>
            </a:r>
            <a:r>
              <a:rPr dirty="0" sz="2800" spc="-20">
                <a:latin typeface="Times New Roman"/>
                <a:cs typeface="Times New Roman"/>
              </a:rPr>
              <a:t>Guder, Muger, </a:t>
            </a:r>
            <a:r>
              <a:rPr dirty="0" sz="2800" spc="-10">
                <a:latin typeface="Times New Roman"/>
                <a:cs typeface="Times New Roman"/>
              </a:rPr>
              <a:t>Jema </a:t>
            </a:r>
            <a:r>
              <a:rPr dirty="0" sz="2800" spc="-5">
                <a:latin typeface="Times New Roman"/>
                <a:cs typeface="Times New Roman"/>
              </a:rPr>
              <a:t>etc. have </a:t>
            </a:r>
            <a:r>
              <a:rPr dirty="0" sz="2800" spc="-10">
                <a:latin typeface="Times New Roman"/>
                <a:cs typeface="Times New Roman"/>
              </a:rPr>
              <a:t>cut </a:t>
            </a:r>
            <a:r>
              <a:rPr dirty="0" sz="2800" spc="-5">
                <a:latin typeface="Times New Roman"/>
                <a:cs typeface="Times New Roman"/>
              </a:rPr>
              <a:t>deep </a:t>
            </a:r>
            <a:r>
              <a:rPr dirty="0" sz="2800" spc="-10">
                <a:latin typeface="Times New Roman"/>
                <a:cs typeface="Times New Roman"/>
              </a:rPr>
              <a:t>gorges</a:t>
            </a:r>
            <a:r>
              <a:rPr dirty="0" sz="2800" spc="-10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and  steep </a:t>
            </a:r>
            <a:r>
              <a:rPr dirty="0" sz="2800">
                <a:latin typeface="Times New Roman"/>
                <a:cs typeface="Times New Roman"/>
              </a:rPr>
              <a:t>sided river</a:t>
            </a:r>
            <a:r>
              <a:rPr dirty="0" sz="2800" spc="-4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valleys.</a:t>
            </a:r>
            <a:endParaRPr sz="280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50000"/>
              </a:lnSpc>
              <a:spcBef>
                <a:spcPts val="35"/>
              </a:spcBef>
              <a:buFont typeface="Wingdings"/>
              <a:buChar char=""/>
              <a:tabLst>
                <a:tab pos="469265" algn="l"/>
                <a:tab pos="469900" algn="l"/>
                <a:tab pos="1185545" algn="l"/>
                <a:tab pos="2379345" algn="l"/>
                <a:tab pos="3886835" algn="l"/>
                <a:tab pos="4328795" algn="l"/>
                <a:tab pos="4926330" algn="l"/>
                <a:tab pos="6215380" algn="l"/>
                <a:tab pos="7407909" algn="l"/>
                <a:tab pos="7808595" algn="l"/>
                <a:tab pos="8922385" algn="l"/>
                <a:tab pos="10962005" algn="l"/>
              </a:tabLst>
            </a:pPr>
            <a:r>
              <a:rPr dirty="0" sz="2800" spc="-5">
                <a:latin typeface="Times New Roman"/>
                <a:cs typeface="Times New Roman"/>
              </a:rPr>
              <a:t>The</a:t>
            </a:r>
            <a:r>
              <a:rPr dirty="0" sz="2800" spc="-5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h</a:t>
            </a:r>
            <a:r>
              <a:rPr dirty="0" sz="2800">
                <a:latin typeface="Times New Roman"/>
                <a:cs typeface="Times New Roman"/>
              </a:rPr>
              <a:t>i</a:t>
            </a:r>
            <a:r>
              <a:rPr dirty="0" sz="2800" spc="-5">
                <a:latin typeface="Times New Roman"/>
                <a:cs typeface="Times New Roman"/>
              </a:rPr>
              <a:t>g</a:t>
            </a:r>
            <a:r>
              <a:rPr dirty="0" sz="2800">
                <a:latin typeface="Times New Roman"/>
                <a:cs typeface="Times New Roman"/>
              </a:rPr>
              <a:t>h</a:t>
            </a:r>
            <a:r>
              <a:rPr dirty="0" sz="2800" spc="-5">
                <a:latin typeface="Times New Roman"/>
                <a:cs typeface="Times New Roman"/>
              </a:rPr>
              <a:t>est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20">
                <a:latin typeface="Times New Roman"/>
                <a:cs typeface="Times New Roman"/>
              </a:rPr>
              <a:t>m</a:t>
            </a:r>
            <a:r>
              <a:rPr dirty="0" sz="2800" spc="-5">
                <a:latin typeface="Times New Roman"/>
                <a:cs typeface="Times New Roman"/>
              </a:rPr>
              <a:t>o</a:t>
            </a:r>
            <a:r>
              <a:rPr dirty="0" sz="2800">
                <a:latin typeface="Times New Roman"/>
                <a:cs typeface="Times New Roman"/>
              </a:rPr>
              <a:t>u</a:t>
            </a:r>
            <a:r>
              <a:rPr dirty="0" sz="2800" spc="-5">
                <a:latin typeface="Times New Roman"/>
                <a:cs typeface="Times New Roman"/>
              </a:rPr>
              <a:t>n</a:t>
            </a:r>
            <a:r>
              <a:rPr dirty="0" sz="2800">
                <a:latin typeface="Times New Roman"/>
                <a:cs typeface="Times New Roman"/>
              </a:rPr>
              <a:t>t</a:t>
            </a:r>
            <a:r>
              <a:rPr dirty="0" sz="2800" spc="-5">
                <a:latin typeface="Times New Roman"/>
                <a:cs typeface="Times New Roman"/>
              </a:rPr>
              <a:t>ain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in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t</a:t>
            </a:r>
            <a:r>
              <a:rPr dirty="0" sz="2800" spc="5">
                <a:latin typeface="Times New Roman"/>
                <a:cs typeface="Times New Roman"/>
              </a:rPr>
              <a:t>h</a:t>
            </a:r>
            <a:r>
              <a:rPr dirty="0" sz="2800" spc="-5">
                <a:latin typeface="Times New Roman"/>
                <a:cs typeface="Times New Roman"/>
              </a:rPr>
              <a:t>e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S</a:t>
            </a:r>
            <a:r>
              <a:rPr dirty="0" sz="2800">
                <a:latin typeface="Times New Roman"/>
                <a:cs typeface="Times New Roman"/>
              </a:rPr>
              <a:t>h</a:t>
            </a:r>
            <a:r>
              <a:rPr dirty="0" sz="2800" spc="-5">
                <a:latin typeface="Times New Roman"/>
                <a:cs typeface="Times New Roman"/>
              </a:rPr>
              <a:t>ew</a:t>
            </a:r>
            <a:r>
              <a:rPr dirty="0" sz="2800" spc="-20">
                <a:latin typeface="Times New Roman"/>
                <a:cs typeface="Times New Roman"/>
              </a:rPr>
              <a:t>a</a:t>
            </a:r>
            <a:r>
              <a:rPr dirty="0" sz="2800" spc="-5">
                <a:latin typeface="Times New Roman"/>
                <a:cs typeface="Times New Roman"/>
              </a:rPr>
              <a:t>n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5">
                <a:latin typeface="Times New Roman"/>
                <a:cs typeface="Times New Roman"/>
              </a:rPr>
              <a:t>p</a:t>
            </a:r>
            <a:r>
              <a:rPr dirty="0" sz="2800" spc="-5">
                <a:latin typeface="Times New Roman"/>
                <a:cs typeface="Times New Roman"/>
              </a:rPr>
              <a:t>late</a:t>
            </a:r>
            <a:r>
              <a:rPr dirty="0" sz="2800" spc="-20">
                <a:latin typeface="Times New Roman"/>
                <a:cs typeface="Times New Roman"/>
              </a:rPr>
              <a:t>a</a:t>
            </a:r>
            <a:r>
              <a:rPr dirty="0" sz="2800" spc="-5">
                <a:latin typeface="Times New Roman"/>
                <a:cs typeface="Times New Roman"/>
              </a:rPr>
              <a:t>u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is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Mo</a:t>
            </a:r>
            <a:r>
              <a:rPr dirty="0" sz="2800">
                <a:latin typeface="Times New Roman"/>
                <a:cs typeface="Times New Roman"/>
              </a:rPr>
              <a:t>u</a:t>
            </a:r>
            <a:r>
              <a:rPr dirty="0" sz="2800" spc="-5">
                <a:latin typeface="Times New Roman"/>
                <a:cs typeface="Times New Roman"/>
              </a:rPr>
              <a:t>nt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Ab</a:t>
            </a:r>
            <a:r>
              <a:rPr dirty="0" sz="2800">
                <a:latin typeface="Times New Roman"/>
                <a:cs typeface="Times New Roman"/>
              </a:rPr>
              <a:t>u</a:t>
            </a:r>
            <a:r>
              <a:rPr dirty="0" sz="2800" spc="-5">
                <a:latin typeface="Times New Roman"/>
                <a:cs typeface="Times New Roman"/>
              </a:rPr>
              <a:t>ye-Meda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(</a:t>
            </a:r>
            <a:r>
              <a:rPr dirty="0" sz="2800">
                <a:latin typeface="Times New Roman"/>
                <a:cs typeface="Times New Roman"/>
              </a:rPr>
              <a:t>4</a:t>
            </a:r>
            <a:r>
              <a:rPr dirty="0" sz="2800" spc="-10">
                <a:latin typeface="Times New Roman"/>
                <a:cs typeface="Times New Roman"/>
              </a:rPr>
              <a:t>,</a:t>
            </a:r>
            <a:r>
              <a:rPr dirty="0" sz="2800" spc="-5">
                <a:latin typeface="Times New Roman"/>
                <a:cs typeface="Times New Roman"/>
              </a:rPr>
              <a:t>000  </a:t>
            </a:r>
            <a:r>
              <a:rPr dirty="0" sz="2800" spc="-10">
                <a:latin typeface="Times New Roman"/>
                <a:cs typeface="Times New Roman"/>
              </a:rPr>
              <a:t>m.a.s.l) </a:t>
            </a:r>
            <a:r>
              <a:rPr dirty="0" sz="2800" spc="-5">
                <a:latin typeface="Times New Roman"/>
                <a:cs typeface="Times New Roman"/>
              </a:rPr>
              <a:t>in </a:t>
            </a:r>
            <a:r>
              <a:rPr dirty="0" sz="2800">
                <a:latin typeface="Times New Roman"/>
                <a:cs typeface="Times New Roman"/>
              </a:rPr>
              <a:t>Northern </a:t>
            </a:r>
            <a:r>
              <a:rPr dirty="0" sz="2800" spc="-5">
                <a:latin typeface="Times New Roman"/>
                <a:cs typeface="Times New Roman"/>
              </a:rPr>
              <a:t>Shewa, Mount Guraghe in </a:t>
            </a:r>
            <a:r>
              <a:rPr dirty="0" sz="2800">
                <a:latin typeface="Times New Roman"/>
                <a:cs typeface="Times New Roman"/>
              </a:rPr>
              <a:t>the south </a:t>
            </a:r>
            <a:r>
              <a:rPr dirty="0" sz="2800" spc="-5">
                <a:latin typeface="Times New Roman"/>
                <a:cs typeface="Times New Roman"/>
              </a:rPr>
              <a:t>is </a:t>
            </a:r>
            <a:r>
              <a:rPr dirty="0" sz="2800">
                <a:latin typeface="Times New Roman"/>
                <a:cs typeface="Times New Roman"/>
              </a:rPr>
              <a:t>3,721 </a:t>
            </a:r>
            <a:r>
              <a:rPr dirty="0" sz="2800" spc="-5">
                <a:latin typeface="Times New Roman"/>
                <a:cs typeface="Times New Roman"/>
              </a:rPr>
              <a:t>meters</a:t>
            </a:r>
            <a:r>
              <a:rPr dirty="0" sz="2800" spc="5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high.</a:t>
            </a:r>
            <a:endParaRPr sz="2800">
              <a:latin typeface="Times New Roman"/>
              <a:cs typeface="Times New Roman"/>
            </a:endParaRPr>
          </a:p>
          <a:p>
            <a:pPr marL="167640">
              <a:lnSpc>
                <a:spcPct val="100000"/>
              </a:lnSpc>
              <a:spcBef>
                <a:spcPts val="1175"/>
              </a:spcBef>
            </a:pPr>
            <a:r>
              <a:rPr dirty="0" sz="2800" b="1" i="1">
                <a:latin typeface="Times New Roman"/>
                <a:cs typeface="Times New Roman"/>
              </a:rPr>
              <a:t>d) </a:t>
            </a:r>
            <a:r>
              <a:rPr dirty="0" sz="2800" spc="-5" b="1" i="1">
                <a:latin typeface="Times New Roman"/>
                <a:cs typeface="Times New Roman"/>
              </a:rPr>
              <a:t>The Southwestern</a:t>
            </a:r>
            <a:r>
              <a:rPr dirty="0" sz="2800" spc="15" b="1" i="1">
                <a:latin typeface="Times New Roman"/>
                <a:cs typeface="Times New Roman"/>
              </a:rPr>
              <a:t> </a:t>
            </a:r>
            <a:r>
              <a:rPr dirty="0" sz="2800" spc="-5" b="1" i="1">
                <a:latin typeface="Times New Roman"/>
                <a:cs typeface="Times New Roman"/>
              </a:rPr>
              <a:t>Highlands</a:t>
            </a:r>
            <a:endParaRPr sz="2800">
              <a:latin typeface="Times New Roman"/>
              <a:cs typeface="Times New Roman"/>
            </a:endParaRPr>
          </a:p>
          <a:p>
            <a:pPr marL="638810" marR="1461770" indent="-457200">
              <a:lnSpc>
                <a:spcPts val="3300"/>
              </a:lnSpc>
              <a:spcBef>
                <a:spcPts val="1125"/>
              </a:spcBef>
              <a:buFont typeface="Wingdings"/>
              <a:buChar char=""/>
              <a:tabLst>
                <a:tab pos="638810" algn="l"/>
                <a:tab pos="639445" algn="l"/>
              </a:tabLst>
            </a:pPr>
            <a:r>
              <a:rPr dirty="0" sz="2800" spc="-5">
                <a:latin typeface="Times New Roman"/>
                <a:cs typeface="Times New Roman"/>
              </a:rPr>
              <a:t>This </a:t>
            </a:r>
            <a:r>
              <a:rPr dirty="0" sz="2800">
                <a:latin typeface="Times New Roman"/>
                <a:cs typeface="Times New Roman"/>
              </a:rPr>
              <a:t>Physiographic </a:t>
            </a:r>
            <a:r>
              <a:rPr dirty="0" sz="2800" spc="-5">
                <a:latin typeface="Times New Roman"/>
                <a:cs typeface="Times New Roman"/>
              </a:rPr>
              <a:t>subdivision consists of the highlands of </a:t>
            </a:r>
            <a:r>
              <a:rPr dirty="0" sz="2800" spc="-35">
                <a:latin typeface="Times New Roman"/>
                <a:cs typeface="Times New Roman"/>
              </a:rPr>
              <a:t>Wellega,  </a:t>
            </a:r>
            <a:r>
              <a:rPr dirty="0" sz="2800">
                <a:latin typeface="Times New Roman"/>
                <a:cs typeface="Times New Roman"/>
              </a:rPr>
              <a:t>Illuababora, </a:t>
            </a:r>
            <a:r>
              <a:rPr dirty="0" sz="2800" spc="-10">
                <a:latin typeface="Times New Roman"/>
                <a:cs typeface="Times New Roman"/>
              </a:rPr>
              <a:t>Jimma, </a:t>
            </a:r>
            <a:r>
              <a:rPr dirty="0" sz="2800" spc="-15">
                <a:latin typeface="Times New Roman"/>
                <a:cs typeface="Times New Roman"/>
              </a:rPr>
              <a:t>Kaffa, </a:t>
            </a:r>
            <a:r>
              <a:rPr dirty="0" sz="2800" spc="-10">
                <a:latin typeface="Times New Roman"/>
                <a:cs typeface="Times New Roman"/>
              </a:rPr>
              <a:t>Gamo </a:t>
            </a:r>
            <a:r>
              <a:rPr dirty="0" sz="2800" spc="-5">
                <a:latin typeface="Times New Roman"/>
                <a:cs typeface="Times New Roman"/>
              </a:rPr>
              <a:t>and</a:t>
            </a:r>
            <a:r>
              <a:rPr dirty="0" sz="2800" spc="6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Gofa.</a:t>
            </a:r>
            <a:endParaRPr sz="2800">
              <a:latin typeface="Times New Roman"/>
              <a:cs typeface="Times New Roman"/>
            </a:endParaRPr>
          </a:p>
          <a:p>
            <a:pPr lvl="1" marL="1137285" indent="-457834">
              <a:lnSpc>
                <a:spcPct val="100000"/>
              </a:lnSpc>
              <a:spcBef>
                <a:spcPts val="1105"/>
              </a:spcBef>
              <a:buFont typeface="Wingdings"/>
              <a:buChar char=""/>
              <a:tabLst>
                <a:tab pos="1137285" algn="l"/>
                <a:tab pos="1137920" algn="l"/>
              </a:tabLst>
            </a:pPr>
            <a:r>
              <a:rPr dirty="0" sz="2800" spc="-5">
                <a:latin typeface="Times New Roman"/>
                <a:cs typeface="Times New Roman"/>
              </a:rPr>
              <a:t>It is the second </a:t>
            </a:r>
            <a:r>
              <a:rPr dirty="0" sz="2800" spc="-10">
                <a:latin typeface="Times New Roman"/>
                <a:cs typeface="Times New Roman"/>
              </a:rPr>
              <a:t>largest </a:t>
            </a:r>
            <a:r>
              <a:rPr dirty="0" sz="2800" spc="-5">
                <a:latin typeface="Times New Roman"/>
                <a:cs typeface="Times New Roman"/>
              </a:rPr>
              <a:t>in the </a:t>
            </a:r>
            <a:r>
              <a:rPr dirty="0" sz="2800" spc="-35">
                <a:latin typeface="Times New Roman"/>
                <a:cs typeface="Times New Roman"/>
              </a:rPr>
              <a:t>Western </a:t>
            </a:r>
            <a:r>
              <a:rPr dirty="0" sz="2800" spc="-5">
                <a:latin typeface="Times New Roman"/>
                <a:cs typeface="Times New Roman"/>
              </a:rPr>
              <a:t>highlands</a:t>
            </a:r>
            <a:r>
              <a:rPr dirty="0" sz="2800" spc="-3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(22.7%)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9240" y="367029"/>
            <a:ext cx="11795760" cy="5953760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1073150" marR="123825" indent="-457834">
              <a:lnSpc>
                <a:spcPts val="3300"/>
              </a:lnSpc>
              <a:spcBef>
                <a:spcPts val="254"/>
              </a:spcBef>
              <a:buFont typeface="Wingdings"/>
              <a:buChar char=""/>
              <a:tabLst>
                <a:tab pos="1072515" algn="l"/>
                <a:tab pos="1073150" algn="l"/>
              </a:tabLst>
            </a:pPr>
            <a:r>
              <a:rPr dirty="0" sz="2800" spc="-5">
                <a:latin typeface="Times New Roman"/>
                <a:cs typeface="Times New Roman"/>
              </a:rPr>
              <a:t>It extends from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Abay </a:t>
            </a:r>
            <a:r>
              <a:rPr dirty="0" sz="2800" spc="-10">
                <a:latin typeface="Times New Roman"/>
                <a:cs typeface="Times New Roman"/>
              </a:rPr>
              <a:t>gorge </a:t>
            </a:r>
            <a:r>
              <a:rPr dirty="0" sz="2800" spc="-5">
                <a:latin typeface="Times New Roman"/>
                <a:cs typeface="Times New Roman"/>
              </a:rPr>
              <a:t>in the north to the Kenya border </a:t>
            </a:r>
            <a:r>
              <a:rPr dirty="0" sz="2800" spc="-10">
                <a:latin typeface="Times New Roman"/>
                <a:cs typeface="Times New Roman"/>
              </a:rPr>
              <a:t>and </a:t>
            </a:r>
            <a:r>
              <a:rPr dirty="0" sz="2800" spc="-5">
                <a:latin typeface="Times New Roman"/>
                <a:cs typeface="Times New Roman"/>
              </a:rPr>
              <a:t>Chew  Bahir in the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south.</a:t>
            </a:r>
            <a:endParaRPr sz="2800">
              <a:latin typeface="Times New Roman"/>
              <a:cs typeface="Times New Roman"/>
            </a:endParaRPr>
          </a:p>
          <a:p>
            <a:pPr lvl="1" marL="1273810" indent="-457834">
              <a:lnSpc>
                <a:spcPct val="100000"/>
              </a:lnSpc>
              <a:spcBef>
                <a:spcPts val="695"/>
              </a:spcBef>
              <a:buFont typeface="Wingdings"/>
              <a:buChar char=""/>
              <a:tabLst>
                <a:tab pos="1273810" algn="l"/>
                <a:tab pos="1274445" algn="l"/>
              </a:tabLst>
            </a:pPr>
            <a:r>
              <a:rPr dirty="0" sz="2800" spc="-5">
                <a:latin typeface="Times New Roman"/>
                <a:cs typeface="Times New Roman"/>
              </a:rPr>
              <a:t>About 70% of </a:t>
            </a:r>
            <a:r>
              <a:rPr dirty="0" sz="2800">
                <a:latin typeface="Times New Roman"/>
                <a:cs typeface="Times New Roman"/>
              </a:rPr>
              <a:t>its </a:t>
            </a:r>
            <a:r>
              <a:rPr dirty="0" sz="2800" spc="-5">
                <a:latin typeface="Times New Roman"/>
                <a:cs typeface="Times New Roman"/>
              </a:rPr>
              <a:t>area lies within </a:t>
            </a:r>
            <a:r>
              <a:rPr dirty="0" sz="2800">
                <a:latin typeface="Times New Roman"/>
                <a:cs typeface="Times New Roman"/>
              </a:rPr>
              <a:t>1,000-2,000 </a:t>
            </a:r>
            <a:r>
              <a:rPr dirty="0" sz="2800" spc="-5">
                <a:latin typeface="Times New Roman"/>
                <a:cs typeface="Times New Roman"/>
              </a:rPr>
              <a:t>meters</a:t>
            </a:r>
            <a:r>
              <a:rPr dirty="0" sz="2800" spc="-2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altitude.</a:t>
            </a:r>
            <a:endParaRPr sz="2800">
              <a:latin typeface="Times New Roman"/>
              <a:cs typeface="Times New Roman"/>
            </a:endParaRPr>
          </a:p>
          <a:p>
            <a:pPr marL="596265" indent="-458470">
              <a:lnSpc>
                <a:spcPct val="100000"/>
              </a:lnSpc>
              <a:spcBef>
                <a:spcPts val="940"/>
              </a:spcBef>
              <a:buFont typeface="Wingdings"/>
              <a:buChar char=""/>
              <a:tabLst>
                <a:tab pos="596265" algn="l"/>
                <a:tab pos="596900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southwestern plateau is the wettest in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Ethiopia.</a:t>
            </a:r>
            <a:endParaRPr sz="2800">
              <a:latin typeface="Times New Roman"/>
              <a:cs typeface="Times New Roman"/>
            </a:endParaRPr>
          </a:p>
          <a:p>
            <a:pPr lvl="1" marL="899160" marR="97790" indent="-457200">
              <a:lnSpc>
                <a:spcPts val="3300"/>
              </a:lnSpc>
              <a:spcBef>
                <a:spcPts val="1165"/>
              </a:spcBef>
              <a:buFont typeface="Wingdings"/>
              <a:buChar char=""/>
              <a:tabLst>
                <a:tab pos="899160" algn="l"/>
                <a:tab pos="899794" algn="l"/>
              </a:tabLst>
            </a:pPr>
            <a:r>
              <a:rPr dirty="0" sz="2800" spc="-5">
                <a:latin typeface="Times New Roman"/>
                <a:cs typeface="Times New Roman"/>
              </a:rPr>
              <a:t>It is drained by Dabus, Deddessa (tributaries of Abay), Baro, Akobo and</a:t>
            </a:r>
            <a:r>
              <a:rPr dirty="0" sz="2800" spc="-16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the  </a:t>
            </a:r>
            <a:r>
              <a:rPr dirty="0" sz="2800" spc="-5">
                <a:latin typeface="Times New Roman"/>
                <a:cs typeface="Times New Roman"/>
              </a:rPr>
              <a:t>Ghibe/Omo</a:t>
            </a:r>
            <a:r>
              <a:rPr dirty="0" sz="2800" spc="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rivers.</a:t>
            </a:r>
            <a:endParaRPr sz="2800">
              <a:latin typeface="Times New Roman"/>
              <a:cs typeface="Times New Roman"/>
            </a:endParaRPr>
          </a:p>
          <a:p>
            <a:pPr marL="469900" marR="415290" indent="-457834">
              <a:lnSpc>
                <a:spcPts val="3300"/>
              </a:lnSpc>
              <a:spcBef>
                <a:spcPts val="1639"/>
              </a:spcBef>
              <a:buFont typeface="Wingdings"/>
              <a:buChar char=""/>
              <a:tabLst>
                <a:tab pos="469900" algn="l"/>
                <a:tab pos="470534" algn="l"/>
              </a:tabLst>
            </a:pP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most dissected and rugged terrain that </a:t>
            </a:r>
            <a:r>
              <a:rPr dirty="0" sz="2800" spc="-10">
                <a:latin typeface="Times New Roman"/>
                <a:cs typeface="Times New Roman"/>
              </a:rPr>
              <a:t>accommodates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most numerous  and diverse ethnic </a:t>
            </a:r>
            <a:r>
              <a:rPr dirty="0" sz="2800">
                <a:latin typeface="Times New Roman"/>
                <a:cs typeface="Times New Roman"/>
              </a:rPr>
              <a:t>linguistic </a:t>
            </a:r>
            <a:r>
              <a:rPr dirty="0" sz="2800" spc="-5">
                <a:latin typeface="Times New Roman"/>
                <a:cs typeface="Times New Roman"/>
              </a:rPr>
              <a:t>groups in</a:t>
            </a:r>
            <a:r>
              <a:rPr dirty="0" sz="2800" spc="-9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Ethiopia.</a:t>
            </a:r>
            <a:endParaRPr sz="2800">
              <a:latin typeface="Times New Roman"/>
              <a:cs typeface="Times New Roman"/>
            </a:endParaRPr>
          </a:p>
          <a:p>
            <a:pPr lvl="1" marL="709930" indent="-457834">
              <a:lnSpc>
                <a:spcPct val="100000"/>
              </a:lnSpc>
              <a:spcBef>
                <a:spcPts val="1420"/>
              </a:spcBef>
              <a:buFont typeface="Wingdings"/>
              <a:buChar char=""/>
              <a:tabLst>
                <a:tab pos="709930" algn="l"/>
                <a:tab pos="710565" algn="l"/>
              </a:tabLst>
            </a:pPr>
            <a:r>
              <a:rPr dirty="0" sz="2800" spc="-5">
                <a:latin typeface="Times New Roman"/>
                <a:cs typeface="Times New Roman"/>
              </a:rPr>
              <a:t>Mount Guge is the highest peak (4,200 </a:t>
            </a:r>
            <a:r>
              <a:rPr dirty="0" sz="2800" spc="-10">
                <a:latin typeface="Times New Roman"/>
                <a:cs typeface="Times New Roman"/>
              </a:rPr>
              <a:t>m) </a:t>
            </a:r>
            <a:r>
              <a:rPr dirty="0" sz="2800" spc="-5">
                <a:latin typeface="Times New Roman"/>
                <a:cs typeface="Times New Roman"/>
              </a:rPr>
              <a:t>in this physiographic</a:t>
            </a:r>
            <a:r>
              <a:rPr dirty="0" sz="2800" spc="5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subdivision.</a:t>
            </a:r>
            <a:endParaRPr sz="2800">
              <a:latin typeface="Times New Roman"/>
              <a:cs typeface="Times New Roman"/>
            </a:endParaRPr>
          </a:p>
          <a:p>
            <a:pPr marL="514984" indent="-457834">
              <a:lnSpc>
                <a:spcPct val="100000"/>
              </a:lnSpc>
              <a:spcBef>
                <a:spcPts val="2630"/>
              </a:spcBef>
              <a:buFont typeface="Wingdings"/>
              <a:buChar char=""/>
              <a:tabLst>
                <a:tab pos="514984" algn="l"/>
                <a:tab pos="515620" algn="l"/>
              </a:tabLst>
            </a:pPr>
            <a:r>
              <a:rPr dirty="0" sz="2800" spc="-5" b="1" i="1">
                <a:latin typeface="Times New Roman"/>
                <a:cs typeface="Times New Roman"/>
              </a:rPr>
              <a:t>The </a:t>
            </a:r>
            <a:r>
              <a:rPr dirty="0" sz="2800" spc="-35" b="1" i="1">
                <a:latin typeface="Times New Roman"/>
                <a:cs typeface="Times New Roman"/>
              </a:rPr>
              <a:t>Western</a:t>
            </a:r>
            <a:r>
              <a:rPr dirty="0" sz="2800" spc="-45" b="1" i="1">
                <a:latin typeface="Times New Roman"/>
                <a:cs typeface="Times New Roman"/>
              </a:rPr>
              <a:t> </a:t>
            </a:r>
            <a:r>
              <a:rPr dirty="0" sz="2800" spc="-5" b="1" i="1">
                <a:latin typeface="Times New Roman"/>
                <a:cs typeface="Times New Roman"/>
              </a:rPr>
              <a:t>Lowlands:</a:t>
            </a:r>
            <a:endParaRPr sz="2800">
              <a:latin typeface="Times New Roman"/>
              <a:cs typeface="Times New Roman"/>
            </a:endParaRPr>
          </a:p>
          <a:p>
            <a:pPr lvl="1" marL="709930" indent="-457834">
              <a:lnSpc>
                <a:spcPct val="100000"/>
              </a:lnSpc>
              <a:spcBef>
                <a:spcPts val="1430"/>
              </a:spcBef>
              <a:buFont typeface="Wingdings"/>
              <a:buChar char=""/>
              <a:tabLst>
                <a:tab pos="709930" algn="l"/>
                <a:tab pos="710565" algn="l"/>
              </a:tabLst>
            </a:pPr>
            <a:r>
              <a:rPr dirty="0" sz="2800" spc="-5">
                <a:latin typeface="Times New Roman"/>
                <a:cs typeface="Times New Roman"/>
              </a:rPr>
              <a:t>extend </a:t>
            </a:r>
            <a:r>
              <a:rPr dirty="0" sz="2800">
                <a:latin typeface="Times New Roman"/>
                <a:cs typeface="Times New Roman"/>
              </a:rPr>
              <a:t>from </a:t>
            </a:r>
            <a:r>
              <a:rPr dirty="0" sz="2800" spc="-35">
                <a:latin typeface="Times New Roman"/>
                <a:cs typeface="Times New Roman"/>
              </a:rPr>
              <a:t>Western </a:t>
            </a:r>
            <a:r>
              <a:rPr dirty="0" sz="2800" spc="-20">
                <a:latin typeface="Times New Roman"/>
                <a:cs typeface="Times New Roman"/>
              </a:rPr>
              <a:t>Tigray </a:t>
            </a:r>
            <a:r>
              <a:rPr dirty="0" sz="2800" spc="-5">
                <a:latin typeface="Times New Roman"/>
                <a:cs typeface="Times New Roman"/>
              </a:rPr>
              <a:t>in </a:t>
            </a:r>
            <a:r>
              <a:rPr dirty="0" sz="2800">
                <a:latin typeface="Times New Roman"/>
                <a:cs typeface="Times New Roman"/>
              </a:rPr>
              <a:t>the north </a:t>
            </a:r>
            <a:r>
              <a:rPr dirty="0" sz="2800" spc="-5">
                <a:latin typeface="Times New Roman"/>
                <a:cs typeface="Times New Roman"/>
              </a:rPr>
              <a:t>to </a:t>
            </a:r>
            <a:r>
              <a:rPr dirty="0" sz="2800">
                <a:latin typeface="Times New Roman"/>
                <a:cs typeface="Times New Roman"/>
              </a:rPr>
              <a:t>southern </a:t>
            </a:r>
            <a:r>
              <a:rPr dirty="0" sz="2800" spc="-5">
                <a:latin typeface="Times New Roman"/>
                <a:cs typeface="Times New Roman"/>
              </a:rPr>
              <a:t>Gamo-Gofa in </a:t>
            </a:r>
            <a:r>
              <a:rPr dirty="0" sz="2800">
                <a:latin typeface="Times New Roman"/>
                <a:cs typeface="Times New Roman"/>
              </a:rPr>
              <a:t>the</a:t>
            </a:r>
            <a:r>
              <a:rPr dirty="0" sz="2800" spc="-7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South.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7690" y="470661"/>
            <a:ext cx="11633835" cy="54286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95"/>
              </a:spcBef>
              <a:buFont typeface="Wingdings"/>
              <a:buChar char=""/>
              <a:tabLst>
                <a:tab pos="469900" algn="l"/>
                <a:tab pos="470534" algn="l"/>
              </a:tabLst>
            </a:pPr>
            <a:r>
              <a:rPr dirty="0" sz="2800" spc="-5">
                <a:latin typeface="Times New Roman"/>
                <a:cs typeface="Times New Roman"/>
              </a:rPr>
              <a:t>Region </a:t>
            </a:r>
            <a:r>
              <a:rPr dirty="0" sz="2800" spc="-10">
                <a:latin typeface="Times New Roman"/>
                <a:cs typeface="Times New Roman"/>
              </a:rPr>
              <a:t>can </a:t>
            </a:r>
            <a:r>
              <a:rPr dirty="0" sz="2800" spc="-5">
                <a:latin typeface="Times New Roman"/>
                <a:cs typeface="Times New Roman"/>
              </a:rPr>
              <a:t>be formal </a:t>
            </a:r>
            <a:r>
              <a:rPr dirty="0" sz="2800" spc="-10">
                <a:latin typeface="Times New Roman"/>
                <a:cs typeface="Times New Roman"/>
              </a:rPr>
              <a:t>Vs </a:t>
            </a:r>
            <a:r>
              <a:rPr dirty="0" sz="2800" spc="-5">
                <a:latin typeface="Times New Roman"/>
                <a:cs typeface="Times New Roman"/>
              </a:rPr>
              <a:t>functional:</a:t>
            </a:r>
            <a:endParaRPr sz="2800">
              <a:latin typeface="Times New Roman"/>
              <a:cs typeface="Times New Roman"/>
            </a:endParaRPr>
          </a:p>
          <a:p>
            <a:pPr lvl="1" marL="627380" marR="568325" indent="-457200">
              <a:lnSpc>
                <a:spcPct val="99200"/>
              </a:lnSpc>
              <a:spcBef>
                <a:spcPts val="2215"/>
              </a:spcBef>
              <a:buFont typeface="Wingdings"/>
              <a:buChar char=""/>
              <a:tabLst>
                <a:tab pos="627380" algn="l"/>
                <a:tab pos="628015" algn="l"/>
              </a:tabLst>
            </a:pPr>
            <a:r>
              <a:rPr dirty="0" sz="2800" spc="-5">
                <a:latin typeface="Times New Roman"/>
                <a:cs typeface="Times New Roman"/>
              </a:rPr>
              <a:t>a formal </a:t>
            </a:r>
            <a:r>
              <a:rPr dirty="0" sz="2800">
                <a:latin typeface="Times New Roman"/>
                <a:cs typeface="Times New Roman"/>
              </a:rPr>
              <a:t>region </a:t>
            </a:r>
            <a:r>
              <a:rPr dirty="0" sz="2800" spc="-5">
                <a:latin typeface="Times New Roman"/>
                <a:cs typeface="Times New Roman"/>
              </a:rPr>
              <a:t>that is characterized by homogeneity in </a:t>
            </a:r>
            <a:r>
              <a:rPr dirty="0" sz="2800" spc="-10">
                <a:latin typeface="Times New Roman"/>
                <a:cs typeface="Times New Roman"/>
              </a:rPr>
              <a:t>terms </a:t>
            </a:r>
            <a:r>
              <a:rPr dirty="0" sz="2800" spc="-5">
                <a:latin typeface="Times New Roman"/>
                <a:cs typeface="Times New Roman"/>
              </a:rPr>
              <a:t>of a certain  phenomenon </a:t>
            </a:r>
            <a:r>
              <a:rPr dirty="0" sz="2800">
                <a:latin typeface="Times New Roman"/>
                <a:cs typeface="Times New Roman"/>
              </a:rPr>
              <a:t>(soil, </a:t>
            </a:r>
            <a:r>
              <a:rPr dirty="0" sz="2800" spc="-5">
                <a:latin typeface="Times New Roman"/>
                <a:cs typeface="Times New Roman"/>
              </a:rPr>
              <a:t>temperature, </a:t>
            </a:r>
            <a:r>
              <a:rPr dirty="0" sz="2800">
                <a:latin typeface="Times New Roman"/>
                <a:cs typeface="Times New Roman"/>
              </a:rPr>
              <a:t>rainfall, </a:t>
            </a:r>
            <a:r>
              <a:rPr dirty="0" sz="2800" spc="-5">
                <a:latin typeface="Times New Roman"/>
                <a:cs typeface="Times New Roman"/>
              </a:rPr>
              <a:t>or </a:t>
            </a:r>
            <a:r>
              <a:rPr dirty="0" sz="2800">
                <a:latin typeface="Times New Roman"/>
                <a:cs typeface="Times New Roman"/>
              </a:rPr>
              <a:t>other cultural </a:t>
            </a:r>
            <a:r>
              <a:rPr dirty="0" sz="2800" spc="-10">
                <a:latin typeface="Times New Roman"/>
                <a:cs typeface="Times New Roman"/>
              </a:rPr>
              <a:t>elements </a:t>
            </a:r>
            <a:r>
              <a:rPr dirty="0" sz="2800">
                <a:latin typeface="Times New Roman"/>
                <a:cs typeface="Times New Roman"/>
              </a:rPr>
              <a:t>like  </a:t>
            </a:r>
            <a:r>
              <a:rPr dirty="0" sz="2800" spc="-5">
                <a:latin typeface="Times New Roman"/>
                <a:cs typeface="Times New Roman"/>
              </a:rPr>
              <a:t>language, religion, and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economy).</a:t>
            </a:r>
            <a:endParaRPr sz="2800">
              <a:latin typeface="Times New Roman"/>
              <a:cs typeface="Times New Roman"/>
            </a:endParaRPr>
          </a:p>
          <a:p>
            <a:pPr lvl="2" marL="737870" marR="5080" indent="-457200">
              <a:lnSpc>
                <a:spcPct val="150000"/>
              </a:lnSpc>
              <a:spcBef>
                <a:spcPts val="1655"/>
              </a:spcBef>
              <a:buFont typeface="Wingdings"/>
              <a:buChar char=""/>
              <a:tabLst>
                <a:tab pos="737870" algn="l"/>
                <a:tab pos="738505" algn="l"/>
              </a:tabLst>
            </a:pPr>
            <a:r>
              <a:rPr dirty="0" sz="2800" spc="-5">
                <a:latin typeface="Times New Roman"/>
                <a:cs typeface="Times New Roman"/>
              </a:rPr>
              <a:t>a functional </a:t>
            </a:r>
            <a:r>
              <a:rPr dirty="0" sz="2800">
                <a:latin typeface="Times New Roman"/>
                <a:cs typeface="Times New Roman"/>
              </a:rPr>
              <a:t>or </a:t>
            </a:r>
            <a:r>
              <a:rPr dirty="0" sz="2800" spc="-5">
                <a:latin typeface="Times New Roman"/>
                <a:cs typeface="Times New Roman"/>
              </a:rPr>
              <a:t>nodal </a:t>
            </a:r>
            <a:r>
              <a:rPr dirty="0" sz="2800">
                <a:latin typeface="Times New Roman"/>
                <a:cs typeface="Times New Roman"/>
              </a:rPr>
              <a:t>region </a:t>
            </a:r>
            <a:r>
              <a:rPr dirty="0" sz="2800" spc="-5">
                <a:latin typeface="Times New Roman"/>
                <a:cs typeface="Times New Roman"/>
              </a:rPr>
              <a:t>characterized </a:t>
            </a:r>
            <a:r>
              <a:rPr dirty="0" sz="2800">
                <a:latin typeface="Times New Roman"/>
                <a:cs typeface="Times New Roman"/>
              </a:rPr>
              <a:t>by </a:t>
            </a:r>
            <a:r>
              <a:rPr dirty="0" sz="2800" spc="-5">
                <a:latin typeface="Times New Roman"/>
                <a:cs typeface="Times New Roman"/>
              </a:rPr>
              <a:t>functional </a:t>
            </a:r>
            <a:r>
              <a:rPr dirty="0" sz="2800">
                <a:latin typeface="Times New Roman"/>
                <a:cs typeface="Times New Roman"/>
              </a:rPr>
              <a:t>interrelationships </a:t>
            </a:r>
            <a:r>
              <a:rPr dirty="0" sz="2800" spc="-5">
                <a:latin typeface="Times New Roman"/>
                <a:cs typeface="Times New Roman"/>
              </a:rPr>
              <a:t>in  a spatial system defined </a:t>
            </a:r>
            <a:r>
              <a:rPr dirty="0" sz="2800">
                <a:latin typeface="Times New Roman"/>
                <a:cs typeface="Times New Roman"/>
              </a:rPr>
              <a:t>by the </a:t>
            </a:r>
            <a:r>
              <a:rPr dirty="0" sz="2800" spc="-5">
                <a:latin typeface="Times New Roman"/>
                <a:cs typeface="Times New Roman"/>
              </a:rPr>
              <a:t>linkages </a:t>
            </a:r>
            <a:r>
              <a:rPr dirty="0" sz="2800">
                <a:latin typeface="Times New Roman"/>
                <a:cs typeface="Times New Roman"/>
              </a:rPr>
              <a:t>binding </a:t>
            </a:r>
            <a:r>
              <a:rPr dirty="0" sz="2800" spc="-5">
                <a:latin typeface="Times New Roman"/>
                <a:cs typeface="Times New Roman"/>
              </a:rPr>
              <a:t>particular</a:t>
            </a:r>
            <a:r>
              <a:rPr dirty="0" sz="2800" spc="-4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phenomena.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05"/>
              </a:spcBef>
            </a:pPr>
            <a:r>
              <a:rPr dirty="0" sz="2800" b="1" i="1">
                <a:solidFill>
                  <a:srgbClr val="006FC0"/>
                </a:solidFill>
                <a:latin typeface="Times New Roman"/>
                <a:cs typeface="Times New Roman"/>
              </a:rPr>
              <a:t>1.2. Location, Shape and Size </a:t>
            </a:r>
            <a:r>
              <a:rPr dirty="0" sz="2800" spc="-5" b="1" i="1">
                <a:solidFill>
                  <a:srgbClr val="006FC0"/>
                </a:solidFill>
                <a:latin typeface="Times New Roman"/>
                <a:cs typeface="Times New Roman"/>
              </a:rPr>
              <a:t>of </a:t>
            </a:r>
            <a:r>
              <a:rPr dirty="0" sz="2800" b="1" i="1">
                <a:solidFill>
                  <a:srgbClr val="006FC0"/>
                </a:solidFill>
                <a:latin typeface="Times New Roman"/>
                <a:cs typeface="Times New Roman"/>
              </a:rPr>
              <a:t>Ethiopia and the</a:t>
            </a:r>
            <a:r>
              <a:rPr dirty="0" sz="2800" spc="-25" b="1" i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2800" b="1" i="1">
                <a:solidFill>
                  <a:srgbClr val="006FC0"/>
                </a:solidFill>
                <a:latin typeface="Times New Roman"/>
                <a:cs typeface="Times New Roman"/>
              </a:rPr>
              <a:t>Horn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 marL="469900" marR="772795" indent="-457834">
              <a:lnSpc>
                <a:spcPts val="3300"/>
              </a:lnSpc>
              <a:buFont typeface="Wingdings"/>
              <a:buChar char=""/>
              <a:tabLst>
                <a:tab pos="469900" algn="l"/>
                <a:tab pos="470534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</a:t>
            </a:r>
            <a:r>
              <a:rPr dirty="0" sz="2800" spc="-5" i="1">
                <a:latin typeface="Times New Roman"/>
                <a:cs typeface="Times New Roman"/>
              </a:rPr>
              <a:t>Horn of Africa </a:t>
            </a:r>
            <a:r>
              <a:rPr dirty="0" sz="2800" spc="-5">
                <a:latin typeface="Times New Roman"/>
                <a:cs typeface="Times New Roman"/>
              </a:rPr>
              <a:t>(eastern Africa) is a narrow </a:t>
            </a:r>
            <a:r>
              <a:rPr dirty="0" sz="2800">
                <a:latin typeface="Times New Roman"/>
                <a:cs typeface="Times New Roman"/>
              </a:rPr>
              <a:t>tip </a:t>
            </a:r>
            <a:r>
              <a:rPr dirty="0" sz="2800" spc="-5">
                <a:latin typeface="Times New Roman"/>
                <a:cs typeface="Times New Roman"/>
              </a:rPr>
              <a:t>that protrudes into</a:t>
            </a:r>
            <a:r>
              <a:rPr dirty="0" sz="2800" spc="-10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the  northern </a:t>
            </a:r>
            <a:r>
              <a:rPr dirty="0" sz="2800" spc="-5">
                <a:latin typeface="Times New Roman"/>
                <a:cs typeface="Times New Roman"/>
              </a:rPr>
              <a:t>Indian Ocean, separating it from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Gulf of</a:t>
            </a:r>
            <a:r>
              <a:rPr dirty="0" sz="2800" spc="-16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Aden.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9252" y="218846"/>
            <a:ext cx="11621135" cy="5561965"/>
          </a:xfrm>
          <a:prstGeom prst="rect">
            <a:avLst/>
          </a:prstGeom>
        </p:spPr>
        <p:txBody>
          <a:bodyPr wrap="square" lIns="0" tIns="238760" rIns="0" bIns="0" rtlCol="0" vert="horz">
            <a:spAutoFit/>
          </a:bodyPr>
          <a:lstStyle/>
          <a:p>
            <a:pPr marL="838835" indent="-457834">
              <a:lnSpc>
                <a:spcPct val="100000"/>
              </a:lnSpc>
              <a:spcBef>
                <a:spcPts val="1880"/>
              </a:spcBef>
              <a:buFont typeface="Wingdings"/>
              <a:buChar char=""/>
              <a:tabLst>
                <a:tab pos="838835" algn="l"/>
                <a:tab pos="839469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general elevation ranges between </a:t>
            </a:r>
            <a:r>
              <a:rPr dirty="0" sz="2800">
                <a:latin typeface="Times New Roman"/>
                <a:cs typeface="Times New Roman"/>
              </a:rPr>
              <a:t>500 </a:t>
            </a:r>
            <a:r>
              <a:rPr dirty="0" sz="2800" spc="-5">
                <a:latin typeface="Times New Roman"/>
                <a:cs typeface="Times New Roman"/>
              </a:rPr>
              <a:t>and </a:t>
            </a:r>
            <a:r>
              <a:rPr dirty="0" sz="2800">
                <a:latin typeface="Times New Roman"/>
                <a:cs typeface="Times New Roman"/>
              </a:rPr>
              <a:t>1000 </a:t>
            </a:r>
            <a:r>
              <a:rPr dirty="0" sz="2800" spc="-5">
                <a:latin typeface="Times New Roman"/>
                <a:cs typeface="Times New Roman"/>
              </a:rPr>
              <a:t>meters </a:t>
            </a:r>
            <a:r>
              <a:rPr dirty="0" sz="2800">
                <a:latin typeface="Times New Roman"/>
                <a:cs typeface="Times New Roman"/>
              </a:rPr>
              <a:t>above </a:t>
            </a:r>
            <a:r>
              <a:rPr dirty="0" sz="2800" spc="-5">
                <a:latin typeface="Times New Roman"/>
                <a:cs typeface="Times New Roman"/>
              </a:rPr>
              <a:t>sea</a:t>
            </a:r>
            <a:r>
              <a:rPr dirty="0" sz="2800" spc="2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level.</a:t>
            </a:r>
            <a:endParaRPr sz="2800">
              <a:latin typeface="Times New Roman"/>
              <a:cs typeface="Times New Roman"/>
            </a:endParaRPr>
          </a:p>
          <a:p>
            <a:pPr marL="643255" indent="-457834">
              <a:lnSpc>
                <a:spcPct val="100000"/>
              </a:lnSpc>
              <a:spcBef>
                <a:spcPts val="1775"/>
              </a:spcBef>
              <a:buFont typeface="Wingdings"/>
              <a:buChar char=""/>
              <a:tabLst>
                <a:tab pos="643255" algn="l"/>
                <a:tab pos="643890" algn="l"/>
              </a:tabLst>
            </a:pPr>
            <a:r>
              <a:rPr dirty="0" sz="2800" spc="-5">
                <a:latin typeface="Times New Roman"/>
                <a:cs typeface="Times New Roman"/>
              </a:rPr>
              <a:t>is </a:t>
            </a:r>
            <a:r>
              <a:rPr dirty="0" sz="2800">
                <a:latin typeface="Times New Roman"/>
                <a:cs typeface="Times New Roman"/>
              </a:rPr>
              <a:t>further subdivided </a:t>
            </a:r>
            <a:r>
              <a:rPr dirty="0" sz="2800" spc="-5">
                <a:latin typeface="Times New Roman"/>
                <a:cs typeface="Times New Roman"/>
              </a:rPr>
              <a:t>into four by the </a:t>
            </a:r>
            <a:r>
              <a:rPr dirty="0" sz="2800">
                <a:latin typeface="Times New Roman"/>
                <a:cs typeface="Times New Roman"/>
              </a:rPr>
              <a:t>protruding</a:t>
            </a:r>
            <a:r>
              <a:rPr dirty="0" sz="2800" spc="-9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ridges.</a:t>
            </a:r>
            <a:endParaRPr sz="2800">
              <a:latin typeface="Times New Roman"/>
              <a:cs typeface="Times New Roman"/>
            </a:endParaRPr>
          </a:p>
          <a:p>
            <a:pPr marL="469900" marR="377190" indent="-457200">
              <a:lnSpc>
                <a:spcPct val="150100"/>
              </a:lnSpc>
              <a:spcBef>
                <a:spcPts val="775"/>
              </a:spcBef>
              <a:buFont typeface="Wingdings"/>
              <a:buChar char=""/>
              <a:tabLst>
                <a:tab pos="469265" algn="l"/>
                <a:tab pos="469900" algn="l"/>
                <a:tab pos="1457325" algn="l"/>
                <a:tab pos="2032000" algn="l"/>
                <a:tab pos="2606675" algn="l"/>
                <a:tab pos="3746500" algn="l"/>
                <a:tab pos="5123180" algn="l"/>
                <a:tab pos="7139305" algn="l"/>
                <a:tab pos="8514080" algn="l"/>
                <a:tab pos="9346565" algn="l"/>
                <a:tab pos="10722610" algn="l"/>
              </a:tabLst>
            </a:pPr>
            <a:r>
              <a:rPr dirty="0" sz="2800" spc="-5">
                <a:latin typeface="Times New Roman"/>
                <a:cs typeface="Times New Roman"/>
              </a:rPr>
              <a:t>These</a:t>
            </a:r>
            <a:r>
              <a:rPr dirty="0" sz="2800" spc="-5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are</a:t>
            </a:r>
            <a:r>
              <a:rPr dirty="0" sz="2800" spc="-5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t</a:t>
            </a:r>
            <a:r>
              <a:rPr dirty="0" sz="2800">
                <a:latin typeface="Times New Roman"/>
                <a:cs typeface="Times New Roman"/>
              </a:rPr>
              <a:t>h</a:t>
            </a:r>
            <a:r>
              <a:rPr dirty="0" sz="2800" spc="-5">
                <a:latin typeface="Times New Roman"/>
                <a:cs typeface="Times New Roman"/>
              </a:rPr>
              <a:t>e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204">
                <a:latin typeface="Times New Roman"/>
                <a:cs typeface="Times New Roman"/>
              </a:rPr>
              <a:t>T</a:t>
            </a:r>
            <a:r>
              <a:rPr dirty="0" sz="2800" spc="-5">
                <a:latin typeface="Times New Roman"/>
                <a:cs typeface="Times New Roman"/>
              </a:rPr>
              <a:t>ekeze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l</a:t>
            </a:r>
            <a:r>
              <a:rPr dirty="0" sz="2800">
                <a:latin typeface="Times New Roman"/>
                <a:cs typeface="Times New Roman"/>
              </a:rPr>
              <a:t>o</a:t>
            </a:r>
            <a:r>
              <a:rPr dirty="0" sz="2800" spc="-5">
                <a:latin typeface="Times New Roman"/>
                <a:cs typeface="Times New Roman"/>
              </a:rPr>
              <a:t>wland,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Abay-Din</a:t>
            </a:r>
            <a:r>
              <a:rPr dirty="0" sz="2800">
                <a:latin typeface="Times New Roman"/>
                <a:cs typeface="Times New Roman"/>
              </a:rPr>
              <a:t>d</a:t>
            </a:r>
            <a:r>
              <a:rPr dirty="0" sz="2800" spc="-5">
                <a:latin typeface="Times New Roman"/>
                <a:cs typeface="Times New Roman"/>
              </a:rPr>
              <a:t>er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l</a:t>
            </a:r>
            <a:r>
              <a:rPr dirty="0" sz="2800">
                <a:latin typeface="Times New Roman"/>
                <a:cs typeface="Times New Roman"/>
              </a:rPr>
              <a:t>o</a:t>
            </a:r>
            <a:r>
              <a:rPr dirty="0" sz="2800" spc="-5">
                <a:latin typeface="Times New Roman"/>
                <a:cs typeface="Times New Roman"/>
              </a:rPr>
              <a:t>wland,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B</a:t>
            </a:r>
            <a:r>
              <a:rPr dirty="0" sz="2800" spc="-20">
                <a:latin typeface="Times New Roman"/>
                <a:cs typeface="Times New Roman"/>
              </a:rPr>
              <a:t>a</a:t>
            </a:r>
            <a:r>
              <a:rPr dirty="0" sz="2800" spc="-5">
                <a:latin typeface="Times New Roman"/>
                <a:cs typeface="Times New Roman"/>
              </a:rPr>
              <a:t>ro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l</a:t>
            </a:r>
            <a:r>
              <a:rPr dirty="0" sz="2800">
                <a:latin typeface="Times New Roman"/>
                <a:cs typeface="Times New Roman"/>
              </a:rPr>
              <a:t>o</a:t>
            </a:r>
            <a:r>
              <a:rPr dirty="0" sz="2800" spc="-5">
                <a:latin typeface="Times New Roman"/>
                <a:cs typeface="Times New Roman"/>
              </a:rPr>
              <a:t>wland,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and  </a:t>
            </a:r>
            <a:r>
              <a:rPr dirty="0" sz="2800" spc="-5">
                <a:latin typeface="Times New Roman"/>
                <a:cs typeface="Times New Roman"/>
              </a:rPr>
              <a:t>Ghibe lowland from north to</a:t>
            </a:r>
            <a:r>
              <a:rPr dirty="0" sz="2800" spc="1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south.</a:t>
            </a:r>
            <a:endParaRPr sz="2800">
              <a:latin typeface="Times New Roman"/>
              <a:cs typeface="Times New Roman"/>
            </a:endParaRPr>
          </a:p>
          <a:p>
            <a:pPr lvl="1" marL="643255" marR="31115" indent="-457200">
              <a:lnSpc>
                <a:spcPts val="3300"/>
              </a:lnSpc>
              <a:spcBef>
                <a:spcPts val="1855"/>
              </a:spcBef>
              <a:buFont typeface="Wingdings"/>
              <a:buChar char=""/>
              <a:tabLst>
                <a:tab pos="643255" algn="l"/>
                <a:tab pos="643890" algn="l"/>
              </a:tabLst>
            </a:pPr>
            <a:r>
              <a:rPr dirty="0" sz="2800" spc="-30">
                <a:latin typeface="Times New Roman"/>
                <a:cs typeface="Times New Roman"/>
              </a:rPr>
              <a:t>With </a:t>
            </a:r>
            <a:r>
              <a:rPr dirty="0" sz="2800" spc="-5">
                <a:latin typeface="Times New Roman"/>
                <a:cs typeface="Times New Roman"/>
              </a:rPr>
              <a:t>the exception of the </a:t>
            </a:r>
            <a:r>
              <a:rPr dirty="0" sz="2800" spc="-30" i="1">
                <a:latin typeface="Times New Roman"/>
                <a:cs typeface="Times New Roman"/>
              </a:rPr>
              <a:t>Baro </a:t>
            </a:r>
            <a:r>
              <a:rPr dirty="0" sz="2800" spc="-5">
                <a:latin typeface="Times New Roman"/>
                <a:cs typeface="Times New Roman"/>
              </a:rPr>
              <a:t>lowland, the </a:t>
            </a:r>
            <a:r>
              <a:rPr dirty="0" sz="2800">
                <a:latin typeface="Times New Roman"/>
                <a:cs typeface="Times New Roman"/>
              </a:rPr>
              <a:t>region </a:t>
            </a:r>
            <a:r>
              <a:rPr dirty="0" sz="2800" spc="-5">
                <a:latin typeface="Times New Roman"/>
                <a:cs typeface="Times New Roman"/>
              </a:rPr>
              <a:t>is generally characterized  by arid or semi-arid</a:t>
            </a:r>
            <a:r>
              <a:rPr dirty="0" sz="2800" spc="1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conditions.</a:t>
            </a:r>
            <a:endParaRPr sz="2800">
              <a:latin typeface="Times New Roman"/>
              <a:cs typeface="Times New Roman"/>
            </a:endParaRPr>
          </a:p>
          <a:p>
            <a:pPr lvl="2" marL="1021080" indent="-457834">
              <a:lnSpc>
                <a:spcPct val="100000"/>
              </a:lnSpc>
              <a:spcBef>
                <a:spcPts val="1845"/>
              </a:spcBef>
              <a:buFont typeface="Wingdings"/>
              <a:buChar char=""/>
              <a:tabLst>
                <a:tab pos="1021080" algn="l"/>
                <a:tab pos="1021715" algn="l"/>
              </a:tabLst>
            </a:pPr>
            <a:r>
              <a:rPr dirty="0" sz="2800" spc="-5">
                <a:latin typeface="Times New Roman"/>
                <a:cs typeface="Times New Roman"/>
              </a:rPr>
              <a:t>Pastoral or semi-pastoral economic activities dominate </a:t>
            </a:r>
            <a:r>
              <a:rPr dirty="0" sz="2800">
                <a:latin typeface="Times New Roman"/>
                <a:cs typeface="Times New Roman"/>
              </a:rPr>
              <a:t>the</a:t>
            </a:r>
            <a:r>
              <a:rPr dirty="0" sz="2800" spc="-4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area.</a:t>
            </a:r>
            <a:endParaRPr sz="2800">
              <a:latin typeface="Times New Roman"/>
              <a:cs typeface="Times New Roman"/>
            </a:endParaRPr>
          </a:p>
          <a:p>
            <a:pPr lvl="1" marL="643255" marR="370840" indent="-457200">
              <a:lnSpc>
                <a:spcPts val="3300"/>
              </a:lnSpc>
              <a:spcBef>
                <a:spcPts val="2295"/>
              </a:spcBef>
              <a:buFont typeface="Wingdings"/>
              <a:buChar char=""/>
              <a:tabLst>
                <a:tab pos="643255" algn="l"/>
                <a:tab pos="643890" algn="l"/>
              </a:tabLst>
            </a:pPr>
            <a:r>
              <a:rPr dirty="0" sz="2800" spc="-5">
                <a:latin typeface="Times New Roman"/>
                <a:cs typeface="Times New Roman"/>
              </a:rPr>
              <a:t>As one moves </a:t>
            </a:r>
            <a:r>
              <a:rPr dirty="0" sz="2800">
                <a:latin typeface="Times New Roman"/>
                <a:cs typeface="Times New Roman"/>
              </a:rPr>
              <a:t>northwards, the </a:t>
            </a:r>
            <a:r>
              <a:rPr dirty="0" sz="2800" spc="-5">
                <a:latin typeface="Times New Roman"/>
                <a:cs typeface="Times New Roman"/>
              </a:rPr>
              <a:t>degree of aridity increases, making </a:t>
            </a:r>
            <a:r>
              <a:rPr dirty="0" sz="2800">
                <a:latin typeface="Times New Roman"/>
                <a:cs typeface="Times New Roman"/>
              </a:rPr>
              <a:t>rain-fed  </a:t>
            </a:r>
            <a:r>
              <a:rPr dirty="0" sz="2800" spc="-5">
                <a:latin typeface="Times New Roman"/>
                <a:cs typeface="Times New Roman"/>
              </a:rPr>
              <a:t>agriculture more</a:t>
            </a:r>
            <a:r>
              <a:rPr dirty="0" sz="2800" spc="-2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difficult.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7294" y="262254"/>
            <a:ext cx="11649710" cy="5989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40385" indent="-386080">
              <a:lnSpc>
                <a:spcPct val="100000"/>
              </a:lnSpc>
              <a:spcBef>
                <a:spcPts val="95"/>
              </a:spcBef>
              <a:buAutoNum type="arabicParenR" startAt="2"/>
              <a:tabLst>
                <a:tab pos="541020" algn="l"/>
              </a:tabLst>
            </a:pPr>
            <a:r>
              <a:rPr dirty="0" sz="2800" spc="-5" b="1" i="1">
                <a:solidFill>
                  <a:srgbClr val="006FC0"/>
                </a:solidFill>
                <a:latin typeface="Times New Roman"/>
                <a:cs typeface="Times New Roman"/>
              </a:rPr>
              <a:t>The Southeastern Highlands and</a:t>
            </a:r>
            <a:r>
              <a:rPr dirty="0" sz="2800" spc="-15" b="1" i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 i="1">
                <a:solidFill>
                  <a:srgbClr val="006FC0"/>
                </a:solidFill>
                <a:latin typeface="Times New Roman"/>
                <a:cs typeface="Times New Roman"/>
              </a:rPr>
              <a:t>Lowlands</a:t>
            </a:r>
            <a:endParaRPr sz="2800">
              <a:latin typeface="Times New Roman"/>
              <a:cs typeface="Times New Roman"/>
            </a:endParaRPr>
          </a:p>
          <a:p>
            <a:pPr lvl="1" marL="706120" indent="-457834">
              <a:lnSpc>
                <a:spcPct val="100000"/>
              </a:lnSpc>
              <a:spcBef>
                <a:spcPts val="2600"/>
              </a:spcBef>
              <a:buFont typeface="Wingdings"/>
              <a:buChar char=""/>
              <a:tabLst>
                <a:tab pos="706120" algn="l"/>
                <a:tab pos="706755" algn="l"/>
              </a:tabLst>
            </a:pPr>
            <a:r>
              <a:rPr dirty="0" sz="2800" spc="-5">
                <a:latin typeface="Times New Roman"/>
                <a:cs typeface="Times New Roman"/>
              </a:rPr>
              <a:t>This </a:t>
            </a:r>
            <a:r>
              <a:rPr dirty="0" sz="2800">
                <a:latin typeface="Times New Roman"/>
                <a:cs typeface="Times New Roman"/>
              </a:rPr>
              <a:t>physiographic region </a:t>
            </a:r>
            <a:r>
              <a:rPr dirty="0" sz="2800" spc="-5">
                <a:latin typeface="Times New Roman"/>
                <a:cs typeface="Times New Roman"/>
              </a:rPr>
              <a:t>is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second </a:t>
            </a:r>
            <a:r>
              <a:rPr dirty="0" sz="2800" spc="-10">
                <a:latin typeface="Times New Roman"/>
                <a:cs typeface="Times New Roman"/>
              </a:rPr>
              <a:t>largest </a:t>
            </a:r>
            <a:r>
              <a:rPr dirty="0" sz="2800" spc="-5">
                <a:latin typeface="Times New Roman"/>
                <a:cs typeface="Times New Roman"/>
              </a:rPr>
              <a:t>in terms of</a:t>
            </a:r>
            <a:r>
              <a:rPr dirty="0" sz="2800" spc="-6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area.</a:t>
            </a:r>
            <a:endParaRPr sz="2800">
              <a:latin typeface="Times New Roman"/>
              <a:cs typeface="Times New Roman"/>
            </a:endParaRPr>
          </a:p>
          <a:p>
            <a:pPr lvl="2" marL="1003935" indent="-457834">
              <a:lnSpc>
                <a:spcPct val="100000"/>
              </a:lnSpc>
              <a:spcBef>
                <a:spcPts val="1730"/>
              </a:spcBef>
              <a:buFont typeface="Wingdings"/>
              <a:buChar char=""/>
              <a:tabLst>
                <a:tab pos="1003935" algn="l"/>
                <a:tab pos="1004569" algn="l"/>
              </a:tabLst>
            </a:pPr>
            <a:r>
              <a:rPr dirty="0" sz="2800" spc="-5">
                <a:latin typeface="Times New Roman"/>
                <a:cs typeface="Times New Roman"/>
              </a:rPr>
              <a:t>accounts </a:t>
            </a:r>
            <a:r>
              <a:rPr dirty="0" sz="2800">
                <a:latin typeface="Times New Roman"/>
                <a:cs typeface="Times New Roman"/>
              </a:rPr>
              <a:t>for 37% of </a:t>
            </a:r>
            <a:r>
              <a:rPr dirty="0" sz="2800" spc="-5">
                <a:latin typeface="Times New Roman"/>
                <a:cs typeface="Times New Roman"/>
              </a:rPr>
              <a:t>the area of</a:t>
            </a:r>
            <a:r>
              <a:rPr dirty="0" sz="2800" spc="-2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Ethiopia.</a:t>
            </a:r>
            <a:endParaRPr sz="2800">
              <a:latin typeface="Times New Roman"/>
              <a:cs typeface="Times New Roman"/>
            </a:endParaRPr>
          </a:p>
          <a:p>
            <a:pPr lvl="2" marL="1003935" marR="5080" indent="-457200">
              <a:lnSpc>
                <a:spcPts val="3300"/>
              </a:lnSpc>
              <a:spcBef>
                <a:spcPts val="1950"/>
              </a:spcBef>
              <a:buFont typeface="Wingdings"/>
              <a:buChar char=""/>
              <a:tabLst>
                <a:tab pos="1003935" algn="l"/>
                <a:tab pos="1004569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</a:t>
            </a:r>
            <a:r>
              <a:rPr dirty="0" sz="2800">
                <a:latin typeface="Times New Roman"/>
                <a:cs typeface="Times New Roman"/>
              </a:rPr>
              <a:t>highlands </a:t>
            </a:r>
            <a:r>
              <a:rPr dirty="0" sz="2800" spc="-10">
                <a:latin typeface="Times New Roman"/>
                <a:cs typeface="Times New Roman"/>
              </a:rPr>
              <a:t>make </a:t>
            </a:r>
            <a:r>
              <a:rPr dirty="0" sz="2800" spc="-5">
                <a:latin typeface="Times New Roman"/>
                <a:cs typeface="Times New Roman"/>
              </a:rPr>
              <a:t>up 46% of </a:t>
            </a:r>
            <a:r>
              <a:rPr dirty="0" sz="2800">
                <a:latin typeface="Times New Roman"/>
                <a:cs typeface="Times New Roman"/>
              </a:rPr>
              <a:t>the physiographic division </a:t>
            </a:r>
            <a:r>
              <a:rPr dirty="0" sz="2800" spc="-5">
                <a:latin typeface="Times New Roman"/>
                <a:cs typeface="Times New Roman"/>
              </a:rPr>
              <a:t>while the rest is  lowland.</a:t>
            </a:r>
            <a:endParaRPr sz="2800">
              <a:latin typeface="Times New Roman"/>
              <a:cs typeface="Times New Roman"/>
            </a:endParaRPr>
          </a:p>
          <a:p>
            <a:pPr marL="469900" marR="840105" indent="-457200">
              <a:lnSpc>
                <a:spcPts val="3300"/>
              </a:lnSpc>
              <a:spcBef>
                <a:spcPts val="915"/>
              </a:spcBef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dirty="0" sz="2800">
                <a:latin typeface="Times New Roman"/>
                <a:cs typeface="Times New Roman"/>
              </a:rPr>
              <a:t>further subdivided into </a:t>
            </a:r>
            <a:r>
              <a:rPr dirty="0" sz="2800" spc="-5">
                <a:latin typeface="Times New Roman"/>
                <a:cs typeface="Times New Roman"/>
              </a:rPr>
              <a:t>two </a:t>
            </a:r>
            <a:r>
              <a:rPr dirty="0" sz="2800">
                <a:latin typeface="Times New Roman"/>
                <a:cs typeface="Times New Roman"/>
              </a:rPr>
              <a:t>units </a:t>
            </a:r>
            <a:r>
              <a:rPr dirty="0" sz="2800" spc="-5">
                <a:latin typeface="Times New Roman"/>
                <a:cs typeface="Times New Roman"/>
              </a:rPr>
              <a:t>of </a:t>
            </a:r>
            <a:r>
              <a:rPr dirty="0" sz="2800">
                <a:latin typeface="Times New Roman"/>
                <a:cs typeface="Times New Roman"/>
              </a:rPr>
              <a:t>highlands </a:t>
            </a:r>
            <a:r>
              <a:rPr dirty="0" sz="2800" spc="-5">
                <a:latin typeface="Times New Roman"/>
                <a:cs typeface="Times New Roman"/>
              </a:rPr>
              <a:t>and two </a:t>
            </a:r>
            <a:r>
              <a:rPr dirty="0" sz="2800">
                <a:latin typeface="Times New Roman"/>
                <a:cs typeface="Times New Roman"/>
              </a:rPr>
              <a:t>units </a:t>
            </a:r>
            <a:r>
              <a:rPr dirty="0" sz="2800" spc="-5">
                <a:latin typeface="Times New Roman"/>
                <a:cs typeface="Times New Roman"/>
              </a:rPr>
              <a:t>of</a:t>
            </a:r>
            <a:r>
              <a:rPr dirty="0" sz="2800" spc="-9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extensive  lowlands:</a:t>
            </a:r>
            <a:endParaRPr sz="2800">
              <a:latin typeface="Times New Roman"/>
              <a:cs typeface="Times New Roman"/>
            </a:endParaRPr>
          </a:p>
          <a:p>
            <a:pPr lvl="1" marL="612140" indent="-457834">
              <a:lnSpc>
                <a:spcPct val="100000"/>
              </a:lnSpc>
              <a:spcBef>
                <a:spcPts val="1835"/>
              </a:spcBef>
              <a:buFont typeface="Wingdings"/>
              <a:buChar char=""/>
              <a:tabLst>
                <a:tab pos="612140" algn="l"/>
                <a:tab pos="612775" algn="l"/>
              </a:tabLst>
            </a:pPr>
            <a:r>
              <a:rPr dirty="0" sz="2800" spc="-5" b="1" i="1">
                <a:solidFill>
                  <a:srgbClr val="00AFEF"/>
                </a:solidFill>
                <a:latin typeface="Times New Roman"/>
                <a:cs typeface="Times New Roman"/>
              </a:rPr>
              <a:t>The Southeastern</a:t>
            </a:r>
            <a:r>
              <a:rPr dirty="0" sz="2800" b="1" i="1">
                <a:solidFill>
                  <a:srgbClr val="00AFEF"/>
                </a:solidFill>
                <a:latin typeface="Times New Roman"/>
                <a:cs typeface="Times New Roman"/>
              </a:rPr>
              <a:t> Highlands</a:t>
            </a:r>
            <a:endParaRPr sz="2800">
              <a:latin typeface="Times New Roman"/>
              <a:cs typeface="Times New Roman"/>
            </a:endParaRPr>
          </a:p>
          <a:p>
            <a:pPr lvl="2" marL="762000" indent="-386080">
              <a:lnSpc>
                <a:spcPct val="100000"/>
              </a:lnSpc>
              <a:spcBef>
                <a:spcPts val="2215"/>
              </a:spcBef>
              <a:buAutoNum type="alphaLcParenR"/>
              <a:tabLst>
                <a:tab pos="762635" algn="l"/>
              </a:tabLst>
            </a:pPr>
            <a:r>
              <a:rPr dirty="0" sz="2800" spc="-5" b="1" i="1">
                <a:latin typeface="Times New Roman"/>
                <a:cs typeface="Times New Roman"/>
              </a:rPr>
              <a:t>The Arsi-Bale-Sidama</a:t>
            </a:r>
            <a:r>
              <a:rPr dirty="0" sz="2800" spc="-125" b="1" i="1">
                <a:latin typeface="Times New Roman"/>
                <a:cs typeface="Times New Roman"/>
              </a:rPr>
              <a:t> </a:t>
            </a:r>
            <a:r>
              <a:rPr dirty="0" sz="2800" b="1" i="1">
                <a:latin typeface="Times New Roman"/>
                <a:cs typeface="Times New Roman"/>
              </a:rPr>
              <a:t>Highlands</a:t>
            </a:r>
            <a:endParaRPr sz="2800">
              <a:latin typeface="Times New Roman"/>
              <a:cs typeface="Times New Roman"/>
            </a:endParaRPr>
          </a:p>
          <a:p>
            <a:pPr lvl="3" marL="977265" indent="-458470">
              <a:lnSpc>
                <a:spcPct val="100000"/>
              </a:lnSpc>
              <a:spcBef>
                <a:spcPts val="2355"/>
              </a:spcBef>
              <a:buFont typeface="Wingdings"/>
              <a:buChar char=""/>
              <a:tabLst>
                <a:tab pos="977265" algn="l"/>
                <a:tab pos="977900" algn="l"/>
              </a:tabLst>
            </a:pPr>
            <a:r>
              <a:rPr dirty="0" sz="2800" spc="-5">
                <a:latin typeface="Times New Roman"/>
                <a:cs typeface="Times New Roman"/>
              </a:rPr>
              <a:t>These highlands are </a:t>
            </a:r>
            <a:r>
              <a:rPr dirty="0" sz="2800">
                <a:latin typeface="Times New Roman"/>
                <a:cs typeface="Times New Roman"/>
              </a:rPr>
              <a:t>found </a:t>
            </a:r>
            <a:r>
              <a:rPr dirty="0" sz="2800" spc="-5">
                <a:latin typeface="Times New Roman"/>
                <a:cs typeface="Times New Roman"/>
              </a:rPr>
              <a:t>to the </a:t>
            </a:r>
            <a:r>
              <a:rPr dirty="0" sz="2800" spc="-10">
                <a:latin typeface="Times New Roman"/>
                <a:cs typeface="Times New Roman"/>
              </a:rPr>
              <a:t>east </a:t>
            </a:r>
            <a:r>
              <a:rPr dirty="0" sz="2800">
                <a:latin typeface="Times New Roman"/>
                <a:cs typeface="Times New Roman"/>
              </a:rPr>
              <a:t>of the </a:t>
            </a:r>
            <a:r>
              <a:rPr dirty="0" sz="2800" spc="-5">
                <a:latin typeface="Times New Roman"/>
                <a:cs typeface="Times New Roman"/>
              </a:rPr>
              <a:t>Lakes</a:t>
            </a:r>
            <a:r>
              <a:rPr dirty="0" sz="2800" spc="-4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Region.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0783" y="184175"/>
            <a:ext cx="11354435" cy="6125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48640" marR="83820" indent="-457200">
              <a:lnSpc>
                <a:spcPct val="150000"/>
              </a:lnSpc>
              <a:spcBef>
                <a:spcPts val="100"/>
              </a:spcBef>
              <a:buFont typeface="Wingdings"/>
              <a:buChar char=""/>
              <a:tabLst>
                <a:tab pos="548640" algn="l"/>
                <a:tab pos="549275" algn="l"/>
                <a:tab pos="1426845" algn="l"/>
                <a:tab pos="2339340" algn="l"/>
                <a:tab pos="2842260" algn="l"/>
                <a:tab pos="3906520" algn="l"/>
                <a:tab pos="4349750" algn="l"/>
                <a:tab pos="4930775" algn="l"/>
                <a:tab pos="5666740" algn="l"/>
                <a:tab pos="6110605" algn="l"/>
                <a:tab pos="6690995" algn="l"/>
                <a:tab pos="7747000" algn="l"/>
                <a:tab pos="8406130" algn="l"/>
                <a:tab pos="9204325" algn="l"/>
                <a:tab pos="9646285" algn="l"/>
                <a:tab pos="10227310" algn="l"/>
                <a:tab pos="11143615" algn="l"/>
              </a:tabLst>
            </a:pPr>
            <a:r>
              <a:rPr dirty="0" sz="2800" spc="-5">
                <a:latin typeface="Times New Roman"/>
                <a:cs typeface="Times New Roman"/>
              </a:rPr>
              <a:t>They</a:t>
            </a:r>
            <a:r>
              <a:rPr dirty="0" sz="2800" spc="-5">
                <a:latin typeface="Times New Roman"/>
                <a:cs typeface="Times New Roman"/>
              </a:rPr>
              <a:t>	</a:t>
            </a:r>
            <a:r>
              <a:rPr dirty="0" sz="2800" spc="-20">
                <a:latin typeface="Times New Roman"/>
                <a:cs typeface="Times New Roman"/>
              </a:rPr>
              <a:t>m</a:t>
            </a:r>
            <a:r>
              <a:rPr dirty="0" sz="2800" spc="-5">
                <a:latin typeface="Times New Roman"/>
                <a:cs typeface="Times New Roman"/>
              </a:rPr>
              <a:t>ake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>
                <a:latin typeface="Times New Roman"/>
                <a:cs typeface="Times New Roman"/>
              </a:rPr>
              <a:t>u</a:t>
            </a:r>
            <a:r>
              <a:rPr dirty="0" sz="2800" spc="-5">
                <a:latin typeface="Times New Roman"/>
                <a:cs typeface="Times New Roman"/>
              </a:rPr>
              <a:t>p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>
                <a:latin typeface="Times New Roman"/>
                <a:cs typeface="Times New Roman"/>
              </a:rPr>
              <a:t>28</a:t>
            </a:r>
            <a:r>
              <a:rPr dirty="0" sz="2800" spc="-10">
                <a:latin typeface="Times New Roman"/>
                <a:cs typeface="Times New Roman"/>
              </a:rPr>
              <a:t>.</a:t>
            </a:r>
            <a:r>
              <a:rPr dirty="0" sz="2800" spc="-15">
                <a:latin typeface="Times New Roman"/>
                <a:cs typeface="Times New Roman"/>
              </a:rPr>
              <a:t>5</a:t>
            </a:r>
            <a:r>
              <a:rPr dirty="0" sz="2800" spc="-5">
                <a:latin typeface="Times New Roman"/>
                <a:cs typeface="Times New Roman"/>
              </a:rPr>
              <a:t>%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>
                <a:latin typeface="Times New Roman"/>
                <a:cs typeface="Times New Roman"/>
              </a:rPr>
              <a:t>o</a:t>
            </a:r>
            <a:r>
              <a:rPr dirty="0" sz="2800" spc="-5">
                <a:latin typeface="Times New Roman"/>
                <a:cs typeface="Times New Roman"/>
              </a:rPr>
              <a:t>f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t</a:t>
            </a:r>
            <a:r>
              <a:rPr dirty="0" sz="2800">
                <a:latin typeface="Times New Roman"/>
                <a:cs typeface="Times New Roman"/>
              </a:rPr>
              <a:t>h</a:t>
            </a:r>
            <a:r>
              <a:rPr dirty="0" sz="2800" spc="-5">
                <a:latin typeface="Times New Roman"/>
                <a:cs typeface="Times New Roman"/>
              </a:rPr>
              <a:t>e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area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>
                <a:latin typeface="Times New Roman"/>
                <a:cs typeface="Times New Roman"/>
              </a:rPr>
              <a:t>o</a:t>
            </a:r>
            <a:r>
              <a:rPr dirty="0" sz="2800" spc="-5">
                <a:latin typeface="Times New Roman"/>
                <a:cs typeface="Times New Roman"/>
              </a:rPr>
              <a:t>f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t</a:t>
            </a:r>
            <a:r>
              <a:rPr dirty="0" sz="2800">
                <a:latin typeface="Times New Roman"/>
                <a:cs typeface="Times New Roman"/>
              </a:rPr>
              <a:t>h</a:t>
            </a:r>
            <a:r>
              <a:rPr dirty="0" sz="2800" spc="-5">
                <a:latin typeface="Times New Roman"/>
                <a:cs typeface="Times New Roman"/>
              </a:rPr>
              <a:t>e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regi</a:t>
            </a:r>
            <a:r>
              <a:rPr dirty="0" sz="2800" spc="5">
                <a:latin typeface="Times New Roman"/>
                <a:cs typeface="Times New Roman"/>
              </a:rPr>
              <a:t>o</a:t>
            </a:r>
            <a:r>
              <a:rPr dirty="0" sz="2800" spc="-5">
                <a:latin typeface="Times New Roman"/>
                <a:cs typeface="Times New Roman"/>
              </a:rPr>
              <a:t>n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25">
                <a:latin typeface="Times New Roman"/>
                <a:cs typeface="Times New Roman"/>
              </a:rPr>
              <a:t>a</a:t>
            </a:r>
            <a:r>
              <a:rPr dirty="0" sz="2800" spc="-5">
                <a:latin typeface="Times New Roman"/>
                <a:cs typeface="Times New Roman"/>
              </a:rPr>
              <a:t>nd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>
                <a:latin typeface="Times New Roman"/>
                <a:cs typeface="Times New Roman"/>
              </a:rPr>
              <a:t>62</a:t>
            </a:r>
            <a:r>
              <a:rPr dirty="0" sz="2800" spc="-5">
                <a:latin typeface="Times New Roman"/>
                <a:cs typeface="Times New Roman"/>
              </a:rPr>
              <a:t>%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15">
                <a:latin typeface="Times New Roman"/>
                <a:cs typeface="Times New Roman"/>
              </a:rPr>
              <a:t>o</a:t>
            </a:r>
            <a:r>
              <a:rPr dirty="0" sz="2800" spc="-5">
                <a:latin typeface="Times New Roman"/>
                <a:cs typeface="Times New Roman"/>
              </a:rPr>
              <a:t>f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t</a:t>
            </a:r>
            <a:r>
              <a:rPr dirty="0" sz="2800">
                <a:latin typeface="Times New Roman"/>
                <a:cs typeface="Times New Roman"/>
              </a:rPr>
              <a:t>h</a:t>
            </a:r>
            <a:r>
              <a:rPr dirty="0" sz="2800" spc="-5">
                <a:latin typeface="Times New Roman"/>
                <a:cs typeface="Times New Roman"/>
              </a:rPr>
              <a:t>e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s</a:t>
            </a:r>
            <a:r>
              <a:rPr dirty="0" sz="2800">
                <a:latin typeface="Times New Roman"/>
                <a:cs typeface="Times New Roman"/>
              </a:rPr>
              <a:t>o</a:t>
            </a:r>
            <a:r>
              <a:rPr dirty="0" sz="2800" spc="-5">
                <a:latin typeface="Times New Roman"/>
                <a:cs typeface="Times New Roman"/>
              </a:rPr>
              <a:t>u</a:t>
            </a:r>
            <a:r>
              <a:rPr dirty="0" sz="2800" spc="-20">
                <a:latin typeface="Times New Roman"/>
                <a:cs typeface="Times New Roman"/>
              </a:rPr>
              <a:t>t</a:t>
            </a:r>
            <a:r>
              <a:rPr dirty="0" sz="2800" spc="-5">
                <a:latin typeface="Times New Roman"/>
                <a:cs typeface="Times New Roman"/>
              </a:rPr>
              <a:t>h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-  </a:t>
            </a:r>
            <a:r>
              <a:rPr dirty="0" sz="2800" spc="-5">
                <a:latin typeface="Times New Roman"/>
                <a:cs typeface="Times New Roman"/>
              </a:rPr>
              <a:t>Eastern</a:t>
            </a:r>
            <a:r>
              <a:rPr dirty="0" sz="2800" spc="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Highlands.</a:t>
            </a:r>
            <a:endParaRPr sz="2800">
              <a:latin typeface="Times New Roman"/>
              <a:cs typeface="Times New Roman"/>
            </a:endParaRPr>
          </a:p>
          <a:p>
            <a:pPr marL="469900" marR="5080" indent="-457834">
              <a:lnSpc>
                <a:spcPct val="150100"/>
              </a:lnSpc>
              <a:spcBef>
                <a:spcPts val="210"/>
              </a:spcBef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dirty="0" sz="2800">
                <a:latin typeface="Times New Roman"/>
                <a:cs typeface="Times New Roman"/>
              </a:rPr>
              <a:t>Mount </a:t>
            </a:r>
            <a:r>
              <a:rPr dirty="0" sz="2800" spc="-5">
                <a:latin typeface="Times New Roman"/>
                <a:cs typeface="Times New Roman"/>
              </a:rPr>
              <a:t>Kaka (4,180 m.a.s.l), </a:t>
            </a:r>
            <a:r>
              <a:rPr dirty="0" sz="2800">
                <a:latin typeface="Times New Roman"/>
                <a:cs typeface="Times New Roman"/>
              </a:rPr>
              <a:t>Mount </a:t>
            </a:r>
            <a:r>
              <a:rPr dirty="0" sz="2800" spc="-5">
                <a:latin typeface="Times New Roman"/>
                <a:cs typeface="Times New Roman"/>
              </a:rPr>
              <a:t>Bada (4,139 m.a.s.l) and </a:t>
            </a:r>
            <a:r>
              <a:rPr dirty="0" sz="2800">
                <a:latin typeface="Times New Roman"/>
                <a:cs typeface="Times New Roman"/>
              </a:rPr>
              <a:t>Mount </a:t>
            </a:r>
            <a:r>
              <a:rPr dirty="0" sz="2800" spc="-10">
                <a:latin typeface="Times New Roman"/>
                <a:cs typeface="Times New Roman"/>
              </a:rPr>
              <a:t>Chilalo  </a:t>
            </a:r>
            <a:r>
              <a:rPr dirty="0" sz="2800" spc="-5">
                <a:latin typeface="Times New Roman"/>
                <a:cs typeface="Times New Roman"/>
              </a:rPr>
              <a:t>(4,036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m.a.s.l).</a:t>
            </a:r>
            <a:endParaRPr sz="2800">
              <a:latin typeface="Times New Roman"/>
              <a:cs typeface="Times New Roman"/>
            </a:endParaRPr>
          </a:p>
          <a:p>
            <a:pPr marL="469900" marR="375920" indent="-457834">
              <a:lnSpc>
                <a:spcPts val="3300"/>
              </a:lnSpc>
              <a:spcBef>
                <a:spcPts val="2445"/>
              </a:spcBef>
              <a:buFont typeface="Wingdings"/>
              <a:buChar char=""/>
              <a:tabLst>
                <a:tab pos="469900" algn="l"/>
                <a:tab pos="470534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Bale highlands are separated from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Arsi </a:t>
            </a:r>
            <a:r>
              <a:rPr dirty="0" sz="2800">
                <a:latin typeface="Times New Roman"/>
                <a:cs typeface="Times New Roman"/>
              </a:rPr>
              <a:t>highlands by the </a:t>
            </a:r>
            <a:r>
              <a:rPr dirty="0" sz="2800" spc="-5">
                <a:latin typeface="Times New Roman"/>
                <a:cs typeface="Times New Roman"/>
              </a:rPr>
              <a:t>head</a:t>
            </a:r>
            <a:r>
              <a:rPr dirty="0" sz="2800" spc="-12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and  </a:t>
            </a:r>
            <a:r>
              <a:rPr dirty="0" sz="2800" spc="-10">
                <a:latin typeface="Times New Roman"/>
                <a:cs typeface="Times New Roman"/>
              </a:rPr>
              <a:t>main </a:t>
            </a:r>
            <a:r>
              <a:rPr dirty="0" sz="2800" spc="-5">
                <a:latin typeface="Times New Roman"/>
                <a:cs typeface="Times New Roman"/>
              </a:rPr>
              <a:t>stream of</a:t>
            </a:r>
            <a:r>
              <a:rPr dirty="0" sz="2800" spc="-25">
                <a:latin typeface="Times New Roman"/>
                <a:cs typeface="Times New Roman"/>
              </a:rPr>
              <a:t> </a:t>
            </a:r>
            <a:r>
              <a:rPr dirty="0" sz="2800" spc="-20">
                <a:latin typeface="Times New Roman"/>
                <a:cs typeface="Times New Roman"/>
              </a:rPr>
              <a:t>Wabishebelle.</a:t>
            </a:r>
            <a:endParaRPr sz="2800">
              <a:latin typeface="Times New Roman"/>
              <a:cs typeface="Times New Roman"/>
            </a:endParaRPr>
          </a:p>
          <a:p>
            <a:pPr lvl="1" marL="684530" marR="202565" indent="-457200">
              <a:lnSpc>
                <a:spcPts val="3300"/>
              </a:lnSpc>
              <a:spcBef>
                <a:spcPts val="1775"/>
              </a:spcBef>
              <a:buFont typeface="Wingdings"/>
              <a:buChar char=""/>
              <a:tabLst>
                <a:tab pos="684530" algn="l"/>
                <a:tab pos="685165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</a:t>
            </a:r>
            <a:r>
              <a:rPr dirty="0" sz="2800">
                <a:latin typeface="Times New Roman"/>
                <a:cs typeface="Times New Roman"/>
              </a:rPr>
              <a:t>highest </a:t>
            </a:r>
            <a:r>
              <a:rPr dirty="0" sz="2800" spc="-5">
                <a:latin typeface="Times New Roman"/>
                <a:cs typeface="Times New Roman"/>
              </a:rPr>
              <a:t>mountain peaks in this region are </a:t>
            </a:r>
            <a:r>
              <a:rPr dirty="0" sz="2800" spc="-15">
                <a:latin typeface="Times New Roman"/>
                <a:cs typeface="Times New Roman"/>
              </a:rPr>
              <a:t>Tulu-Demtu </a:t>
            </a:r>
            <a:r>
              <a:rPr dirty="0" sz="2800">
                <a:latin typeface="Times New Roman"/>
                <a:cs typeface="Times New Roman"/>
              </a:rPr>
              <a:t>(4,377 </a:t>
            </a:r>
            <a:r>
              <a:rPr dirty="0" sz="2800" spc="-5">
                <a:latin typeface="Times New Roman"/>
                <a:cs typeface="Times New Roman"/>
              </a:rPr>
              <a:t>m.a.s.l)  and Mount Batu (4,307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m.a.s.l).</a:t>
            </a:r>
            <a:endParaRPr sz="2800">
              <a:latin typeface="Times New Roman"/>
              <a:cs typeface="Times New Roman"/>
            </a:endParaRPr>
          </a:p>
          <a:p>
            <a:pPr lvl="2" marL="782955" marR="80645" indent="-457834">
              <a:lnSpc>
                <a:spcPct val="150100"/>
              </a:lnSpc>
              <a:spcBef>
                <a:spcPts val="150"/>
              </a:spcBef>
              <a:buFont typeface="Wingdings"/>
              <a:buChar char=""/>
              <a:tabLst>
                <a:tab pos="782955" algn="l"/>
                <a:tab pos="783590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Arsi-Bale Highlands are important </a:t>
            </a:r>
            <a:r>
              <a:rPr dirty="0" sz="2800">
                <a:latin typeface="Times New Roman"/>
                <a:cs typeface="Times New Roman"/>
              </a:rPr>
              <a:t>grains </a:t>
            </a:r>
            <a:r>
              <a:rPr dirty="0" sz="2800" spc="-5">
                <a:latin typeface="Times New Roman"/>
                <a:cs typeface="Times New Roman"/>
              </a:rPr>
              <a:t>producing areas with </a:t>
            </a:r>
            <a:r>
              <a:rPr dirty="0" sz="2800" spc="-10">
                <a:latin typeface="Times New Roman"/>
                <a:cs typeface="Times New Roman"/>
              </a:rPr>
              <a:t>still  </a:t>
            </a:r>
            <a:r>
              <a:rPr dirty="0" sz="2800" spc="-5">
                <a:latin typeface="Times New Roman"/>
                <a:cs typeface="Times New Roman"/>
              </a:rPr>
              <a:t>high </a:t>
            </a:r>
            <a:r>
              <a:rPr dirty="0" sz="2800">
                <a:latin typeface="Times New Roman"/>
                <a:cs typeface="Times New Roman"/>
              </a:rPr>
              <a:t>potential.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9006" y="267716"/>
            <a:ext cx="11457305" cy="5812790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299085" marR="81280" indent="-287020">
              <a:lnSpc>
                <a:spcPts val="3300"/>
              </a:lnSpc>
              <a:spcBef>
                <a:spcPts val="254"/>
              </a:spcBef>
              <a:buSzPct val="96428"/>
              <a:buFont typeface="Wingdings"/>
              <a:buChar char=""/>
              <a:tabLst>
                <a:tab pos="330200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Sidama Highlands are separated from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10">
                <a:latin typeface="Times New Roman"/>
                <a:cs typeface="Times New Roman"/>
              </a:rPr>
              <a:t>Bale </a:t>
            </a:r>
            <a:r>
              <a:rPr dirty="0" sz="2800" spc="-5">
                <a:latin typeface="Times New Roman"/>
                <a:cs typeface="Times New Roman"/>
              </a:rPr>
              <a:t>Highlands by the Ghenale  </a:t>
            </a:r>
            <a:r>
              <a:rPr dirty="0" sz="2800">
                <a:latin typeface="Times New Roman"/>
                <a:cs typeface="Times New Roman"/>
              </a:rPr>
              <a:t>river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 spc="-30">
                <a:latin typeface="Times New Roman"/>
                <a:cs typeface="Times New Roman"/>
              </a:rPr>
              <a:t>valley.</a:t>
            </a:r>
            <a:endParaRPr sz="2800">
              <a:latin typeface="Times New Roman"/>
              <a:cs typeface="Times New Roman"/>
            </a:endParaRPr>
          </a:p>
          <a:p>
            <a:pPr lvl="1" marL="644525" indent="-457834">
              <a:lnSpc>
                <a:spcPct val="100000"/>
              </a:lnSpc>
              <a:spcBef>
                <a:spcPts val="1675"/>
              </a:spcBef>
              <a:buFont typeface="Wingdings"/>
              <a:buChar char=""/>
              <a:tabLst>
                <a:tab pos="643890" algn="l"/>
                <a:tab pos="645160" algn="l"/>
              </a:tabLst>
            </a:pPr>
            <a:r>
              <a:rPr dirty="0" sz="2800" spc="-5">
                <a:latin typeface="Times New Roman"/>
                <a:cs typeface="Times New Roman"/>
              </a:rPr>
              <a:t>They occupy the </a:t>
            </a:r>
            <a:r>
              <a:rPr dirty="0" sz="2800">
                <a:latin typeface="Times New Roman"/>
                <a:cs typeface="Times New Roman"/>
              </a:rPr>
              <a:t>southwestern </a:t>
            </a:r>
            <a:r>
              <a:rPr dirty="0" sz="2800" spc="-5">
                <a:latin typeface="Times New Roman"/>
                <a:cs typeface="Times New Roman"/>
              </a:rPr>
              <a:t>corner of this</a:t>
            </a:r>
            <a:r>
              <a:rPr dirty="0" sz="2800" spc="-2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region.</a:t>
            </a:r>
            <a:endParaRPr sz="2800">
              <a:latin typeface="Times New Roman"/>
              <a:cs typeface="Times New Roman"/>
            </a:endParaRPr>
          </a:p>
          <a:p>
            <a:pPr lvl="1" marL="615315" marR="560705" indent="-457200">
              <a:lnSpc>
                <a:spcPct val="100000"/>
              </a:lnSpc>
              <a:spcBef>
                <a:spcPts val="1714"/>
              </a:spcBef>
              <a:buFont typeface="Wingdings"/>
              <a:buChar char=""/>
              <a:tabLst>
                <a:tab pos="615315" algn="l"/>
                <a:tab pos="615950" algn="l"/>
              </a:tabLst>
            </a:pPr>
            <a:r>
              <a:rPr dirty="0" sz="2800" spc="-10">
                <a:latin typeface="Carlito"/>
                <a:cs typeface="Carlito"/>
              </a:rPr>
              <a:t>The </a:t>
            </a:r>
            <a:r>
              <a:rPr dirty="0" sz="2800" spc="-20">
                <a:latin typeface="Carlito"/>
                <a:cs typeface="Carlito"/>
              </a:rPr>
              <a:t>prominent </a:t>
            </a:r>
            <a:r>
              <a:rPr dirty="0" sz="2800" spc="-25">
                <a:latin typeface="Carlito"/>
                <a:cs typeface="Carlito"/>
              </a:rPr>
              <a:t>feature </a:t>
            </a:r>
            <a:r>
              <a:rPr dirty="0" sz="2800" spc="-20">
                <a:latin typeface="Carlito"/>
                <a:cs typeface="Carlito"/>
              </a:rPr>
              <a:t>here </a:t>
            </a:r>
            <a:r>
              <a:rPr dirty="0" sz="2800" spc="-5">
                <a:latin typeface="Carlito"/>
                <a:cs typeface="Carlito"/>
              </a:rPr>
              <a:t>is the Jemjem </a:t>
            </a:r>
            <a:r>
              <a:rPr dirty="0" sz="2800" spc="-15">
                <a:latin typeface="Carlito"/>
                <a:cs typeface="Carlito"/>
              </a:rPr>
              <a:t>plateau, </a:t>
            </a:r>
            <a:r>
              <a:rPr dirty="0" sz="2800" spc="-5">
                <a:latin typeface="Carlito"/>
                <a:cs typeface="Carlito"/>
              </a:rPr>
              <a:t>an </a:t>
            </a:r>
            <a:r>
              <a:rPr dirty="0" sz="2800" spc="-15">
                <a:latin typeface="Carlito"/>
                <a:cs typeface="Carlito"/>
              </a:rPr>
              <a:t>important </a:t>
            </a:r>
            <a:r>
              <a:rPr dirty="0" sz="2800" spc="-25">
                <a:latin typeface="Carlito"/>
                <a:cs typeface="Carlito"/>
              </a:rPr>
              <a:t>coffee  </a:t>
            </a:r>
            <a:r>
              <a:rPr dirty="0" sz="2800" spc="-15">
                <a:latin typeface="Carlito"/>
                <a:cs typeface="Carlito"/>
              </a:rPr>
              <a:t>growing</a:t>
            </a:r>
            <a:r>
              <a:rPr dirty="0" sz="2800" spc="-5">
                <a:latin typeface="Carlito"/>
                <a:cs typeface="Carlito"/>
              </a:rPr>
              <a:t> </a:t>
            </a:r>
            <a:r>
              <a:rPr dirty="0" sz="2800" spc="-10">
                <a:latin typeface="Carlito"/>
                <a:cs typeface="Carlito"/>
              </a:rPr>
              <a:t>area.</a:t>
            </a:r>
            <a:endParaRPr sz="2800">
              <a:latin typeface="Carlito"/>
              <a:cs typeface="Carlito"/>
            </a:endParaRPr>
          </a:p>
          <a:p>
            <a:pPr lvl="1" marL="644525" marR="5080" indent="-457200">
              <a:lnSpc>
                <a:spcPts val="3300"/>
              </a:lnSpc>
              <a:spcBef>
                <a:spcPts val="1040"/>
              </a:spcBef>
              <a:buFont typeface="Wingdings"/>
              <a:buChar char=""/>
              <a:tabLst>
                <a:tab pos="643890" algn="l"/>
                <a:tab pos="645160" algn="l"/>
              </a:tabLst>
            </a:pPr>
            <a:r>
              <a:rPr dirty="0" sz="2800" spc="-5">
                <a:latin typeface="Times New Roman"/>
                <a:cs typeface="Times New Roman"/>
              </a:rPr>
              <a:t>Rivers </a:t>
            </a:r>
            <a:r>
              <a:rPr dirty="0" sz="2800" spc="-25">
                <a:latin typeface="Times New Roman"/>
                <a:cs typeface="Times New Roman"/>
              </a:rPr>
              <a:t>Wabishebelle </a:t>
            </a:r>
            <a:r>
              <a:rPr dirty="0" sz="2800" spc="-5">
                <a:latin typeface="Times New Roman"/>
                <a:cs typeface="Times New Roman"/>
              </a:rPr>
              <a:t>and Ghenale along with their tributaries have dissected  </a:t>
            </a:r>
            <a:r>
              <a:rPr dirty="0" sz="2800">
                <a:latin typeface="Times New Roman"/>
                <a:cs typeface="Times New Roman"/>
              </a:rPr>
              <a:t>this physiographic</a:t>
            </a:r>
            <a:r>
              <a:rPr dirty="0" sz="2800" spc="-6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region.</a:t>
            </a:r>
            <a:endParaRPr sz="2800">
              <a:latin typeface="Times New Roman"/>
              <a:cs typeface="Times New Roman"/>
            </a:endParaRPr>
          </a:p>
          <a:p>
            <a:pPr lvl="1" marL="615315" marR="14604" indent="-457200">
              <a:lnSpc>
                <a:spcPct val="150000"/>
              </a:lnSpc>
              <a:spcBef>
                <a:spcPts val="955"/>
              </a:spcBef>
              <a:buFont typeface="Wingdings"/>
              <a:buChar char=""/>
              <a:tabLst>
                <a:tab pos="615315" algn="l"/>
                <a:tab pos="615950" algn="l"/>
                <a:tab pos="1592580" algn="l"/>
                <a:tab pos="2612390" algn="l"/>
                <a:tab pos="3994785" algn="l"/>
                <a:tab pos="4448810" algn="l"/>
                <a:tab pos="5876925" algn="l"/>
                <a:tab pos="6508115" algn="l"/>
                <a:tab pos="7099300" algn="l"/>
                <a:tab pos="7592059" algn="l"/>
                <a:tab pos="9559290" algn="l"/>
                <a:tab pos="10821670" algn="l"/>
              </a:tabLst>
            </a:pPr>
            <a:r>
              <a:rPr dirty="0" sz="2800" spc="-235">
                <a:latin typeface="Times New Roman"/>
                <a:cs typeface="Times New Roman"/>
              </a:rPr>
              <a:t>W</a:t>
            </a:r>
            <a:r>
              <a:rPr dirty="0" sz="2800" spc="-5">
                <a:latin typeface="Times New Roman"/>
                <a:cs typeface="Times New Roman"/>
              </a:rPr>
              <a:t>eyb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Riv</a:t>
            </a:r>
            <a:r>
              <a:rPr dirty="0" sz="2800" spc="-20">
                <a:latin typeface="Times New Roman"/>
                <a:cs typeface="Times New Roman"/>
              </a:rPr>
              <a:t>e</a:t>
            </a:r>
            <a:r>
              <a:rPr dirty="0" sz="2800" spc="-110">
                <a:latin typeface="Times New Roman"/>
                <a:cs typeface="Times New Roman"/>
              </a:rPr>
              <a:t>r</a:t>
            </a:r>
            <a:r>
              <a:rPr dirty="0" sz="2800" spc="-5">
                <a:latin typeface="Times New Roman"/>
                <a:cs typeface="Times New Roman"/>
              </a:rPr>
              <a:t>,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tr</a:t>
            </a:r>
            <a:r>
              <a:rPr dirty="0" sz="2800">
                <a:latin typeface="Times New Roman"/>
                <a:cs typeface="Times New Roman"/>
              </a:rPr>
              <a:t>i</a:t>
            </a:r>
            <a:r>
              <a:rPr dirty="0" sz="2800" spc="-5">
                <a:latin typeface="Times New Roman"/>
                <a:cs typeface="Times New Roman"/>
              </a:rPr>
              <a:t>b</a:t>
            </a:r>
            <a:r>
              <a:rPr dirty="0" sz="2800">
                <a:latin typeface="Times New Roman"/>
                <a:cs typeface="Times New Roman"/>
              </a:rPr>
              <a:t>u</a:t>
            </a:r>
            <a:r>
              <a:rPr dirty="0" sz="2800" spc="-5">
                <a:latin typeface="Times New Roman"/>
                <a:cs typeface="Times New Roman"/>
              </a:rPr>
              <a:t>ta</a:t>
            </a:r>
            <a:r>
              <a:rPr dirty="0" sz="2800" spc="-15">
                <a:latin typeface="Times New Roman"/>
                <a:cs typeface="Times New Roman"/>
              </a:rPr>
              <a:t>r</a:t>
            </a:r>
            <a:r>
              <a:rPr dirty="0" sz="2800" spc="-5">
                <a:latin typeface="Times New Roman"/>
                <a:cs typeface="Times New Roman"/>
              </a:rPr>
              <a:t>y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>
                <a:latin typeface="Times New Roman"/>
                <a:cs typeface="Times New Roman"/>
              </a:rPr>
              <a:t>o</a:t>
            </a:r>
            <a:r>
              <a:rPr dirty="0" sz="2800" spc="-5">
                <a:latin typeface="Times New Roman"/>
                <a:cs typeface="Times New Roman"/>
              </a:rPr>
              <a:t>f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Ghenal</a:t>
            </a:r>
            <a:r>
              <a:rPr dirty="0" sz="2800" spc="-10">
                <a:latin typeface="Times New Roman"/>
                <a:cs typeface="Times New Roman"/>
              </a:rPr>
              <a:t>e</a:t>
            </a:r>
            <a:r>
              <a:rPr dirty="0" sz="2800" spc="-5">
                <a:latin typeface="Times New Roman"/>
                <a:cs typeface="Times New Roman"/>
              </a:rPr>
              <a:t>,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>
                <a:latin typeface="Times New Roman"/>
                <a:cs typeface="Times New Roman"/>
              </a:rPr>
              <a:t>h</a:t>
            </a:r>
            <a:r>
              <a:rPr dirty="0" sz="2800" spc="-5">
                <a:latin typeface="Times New Roman"/>
                <a:cs typeface="Times New Roman"/>
              </a:rPr>
              <a:t>as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cut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15">
                <a:latin typeface="Times New Roman"/>
                <a:cs typeface="Times New Roman"/>
              </a:rPr>
              <a:t>a</a:t>
            </a:r>
            <a:r>
              <a:rPr dirty="0" sz="2800" spc="-5">
                <a:latin typeface="Times New Roman"/>
                <a:cs typeface="Times New Roman"/>
              </a:rPr>
              <a:t>n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und</a:t>
            </a:r>
            <a:r>
              <a:rPr dirty="0" sz="2800" spc="-20">
                <a:latin typeface="Times New Roman"/>
                <a:cs typeface="Times New Roman"/>
              </a:rPr>
              <a:t>e</a:t>
            </a:r>
            <a:r>
              <a:rPr dirty="0" sz="2800" spc="-50">
                <a:latin typeface="Times New Roman"/>
                <a:cs typeface="Times New Roman"/>
              </a:rPr>
              <a:t>r</a:t>
            </a:r>
            <a:r>
              <a:rPr dirty="0" sz="2800" spc="-5">
                <a:latin typeface="Times New Roman"/>
                <a:cs typeface="Times New Roman"/>
              </a:rPr>
              <a:t>g</a:t>
            </a:r>
            <a:r>
              <a:rPr dirty="0" sz="2800">
                <a:latin typeface="Times New Roman"/>
                <a:cs typeface="Times New Roman"/>
              </a:rPr>
              <a:t>r</a:t>
            </a:r>
            <a:r>
              <a:rPr dirty="0" sz="2800" spc="-5">
                <a:latin typeface="Times New Roman"/>
                <a:cs typeface="Times New Roman"/>
              </a:rPr>
              <a:t>o</a:t>
            </a:r>
            <a:r>
              <a:rPr dirty="0" sz="2800">
                <a:latin typeface="Times New Roman"/>
                <a:cs typeface="Times New Roman"/>
              </a:rPr>
              <a:t>u</a:t>
            </a:r>
            <a:r>
              <a:rPr dirty="0" sz="2800" spc="-5">
                <a:latin typeface="Times New Roman"/>
                <a:cs typeface="Times New Roman"/>
              </a:rPr>
              <a:t>nd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pas</a:t>
            </a:r>
            <a:r>
              <a:rPr dirty="0" sz="2800">
                <a:latin typeface="Times New Roman"/>
                <a:cs typeface="Times New Roman"/>
              </a:rPr>
              <a:t>s</a:t>
            </a:r>
            <a:r>
              <a:rPr dirty="0" sz="2800" spc="-5">
                <a:latin typeface="Times New Roman"/>
                <a:cs typeface="Times New Roman"/>
              </a:rPr>
              <a:t>age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15">
                <a:latin typeface="Times New Roman"/>
                <a:cs typeface="Times New Roman"/>
              </a:rPr>
              <a:t>(</a:t>
            </a:r>
            <a:r>
              <a:rPr dirty="0" sz="2800">
                <a:latin typeface="Times New Roman"/>
                <a:cs typeface="Times New Roman"/>
              </a:rPr>
              <a:t>Sof  </a:t>
            </a:r>
            <a:r>
              <a:rPr dirty="0" sz="2800" spc="-10">
                <a:latin typeface="Times New Roman"/>
                <a:cs typeface="Times New Roman"/>
              </a:rPr>
              <a:t>Omar </a:t>
            </a:r>
            <a:r>
              <a:rPr dirty="0" sz="2800" spc="-5">
                <a:latin typeface="Times New Roman"/>
                <a:cs typeface="Times New Roman"/>
              </a:rPr>
              <a:t>cave) </a:t>
            </a:r>
            <a:r>
              <a:rPr dirty="0" sz="2800">
                <a:latin typeface="Times New Roman"/>
                <a:cs typeface="Times New Roman"/>
              </a:rPr>
              <a:t>through the </a:t>
            </a:r>
            <a:r>
              <a:rPr dirty="0" sz="2800" spc="-5">
                <a:latin typeface="Times New Roman"/>
                <a:cs typeface="Times New Roman"/>
              </a:rPr>
              <a:t>Mesozoic Limestone</a:t>
            </a:r>
            <a:r>
              <a:rPr dirty="0" sz="2800" spc="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rocks.</a:t>
            </a:r>
            <a:endParaRPr sz="28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Font typeface="Wingdings"/>
              <a:buChar char=""/>
            </a:pPr>
            <a:endParaRPr sz="2850">
              <a:latin typeface="Times New Roman"/>
              <a:cs typeface="Times New Roman"/>
            </a:endParaRPr>
          </a:p>
          <a:p>
            <a:pPr lvl="1" marL="615315" indent="-457834">
              <a:lnSpc>
                <a:spcPct val="100000"/>
              </a:lnSpc>
              <a:buFont typeface="Wingdings"/>
              <a:buChar char=""/>
              <a:tabLst>
                <a:tab pos="615315" algn="l"/>
                <a:tab pos="615950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cave is </a:t>
            </a:r>
            <a:r>
              <a:rPr dirty="0" sz="2800">
                <a:latin typeface="Times New Roman"/>
                <a:cs typeface="Times New Roman"/>
              </a:rPr>
              <a:t>found </a:t>
            </a:r>
            <a:r>
              <a:rPr dirty="0" sz="2800" spc="-5">
                <a:latin typeface="Times New Roman"/>
                <a:cs typeface="Times New Roman"/>
              </a:rPr>
              <a:t>near </a:t>
            </a:r>
            <a:r>
              <a:rPr dirty="0" sz="2800" spc="-10">
                <a:latin typeface="Times New Roman"/>
                <a:cs typeface="Times New Roman"/>
              </a:rPr>
              <a:t>Bale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Mountains.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4162" y="254533"/>
            <a:ext cx="11700510" cy="5312410"/>
          </a:xfrm>
          <a:prstGeom prst="rect">
            <a:avLst/>
          </a:prstGeom>
        </p:spPr>
        <p:txBody>
          <a:bodyPr wrap="square" lIns="0" tIns="179705" rIns="0" bIns="0" rtlCol="0" vert="horz">
            <a:spAutoFit/>
          </a:bodyPr>
          <a:lstStyle/>
          <a:p>
            <a:pPr marL="457834" indent="-438150">
              <a:lnSpc>
                <a:spcPct val="100000"/>
              </a:lnSpc>
              <a:spcBef>
                <a:spcPts val="1415"/>
              </a:spcBef>
              <a:buAutoNum type="alphaUcParenR" startAt="2"/>
              <a:tabLst>
                <a:tab pos="458470" algn="l"/>
              </a:tabLst>
            </a:pPr>
            <a:r>
              <a:rPr dirty="0" sz="2800" spc="-5" b="1">
                <a:latin typeface="Times New Roman"/>
                <a:cs typeface="Times New Roman"/>
              </a:rPr>
              <a:t>The Hararghe</a:t>
            </a:r>
            <a:r>
              <a:rPr dirty="0" sz="2800" spc="10" b="1">
                <a:latin typeface="Times New Roman"/>
                <a:cs typeface="Times New Roman"/>
              </a:rPr>
              <a:t> </a:t>
            </a:r>
            <a:r>
              <a:rPr dirty="0" sz="2800" b="1">
                <a:latin typeface="Times New Roman"/>
                <a:cs typeface="Times New Roman"/>
              </a:rPr>
              <a:t>Plateau:</a:t>
            </a:r>
            <a:endParaRPr sz="2800">
              <a:latin typeface="Times New Roman"/>
              <a:cs typeface="Times New Roman"/>
            </a:endParaRPr>
          </a:p>
          <a:p>
            <a:pPr lvl="1" marL="585470" indent="-457834">
              <a:lnSpc>
                <a:spcPct val="100000"/>
              </a:lnSpc>
              <a:spcBef>
                <a:spcPts val="1320"/>
              </a:spcBef>
              <a:buFont typeface="Wingdings"/>
              <a:buChar char=""/>
              <a:tabLst>
                <a:tab pos="585470" algn="l"/>
                <a:tab pos="586105" algn="l"/>
              </a:tabLst>
            </a:pPr>
            <a:r>
              <a:rPr dirty="0" sz="2800" spc="-5">
                <a:latin typeface="Times New Roman"/>
                <a:cs typeface="Times New Roman"/>
              </a:rPr>
              <a:t>is a north-easterly extension of the </a:t>
            </a:r>
            <a:r>
              <a:rPr dirty="0" sz="2800">
                <a:latin typeface="Times New Roman"/>
                <a:cs typeface="Times New Roman"/>
              </a:rPr>
              <a:t>south-eastern</a:t>
            </a:r>
            <a:r>
              <a:rPr dirty="0" sz="2800" spc="-4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highlands.</a:t>
            </a:r>
            <a:endParaRPr sz="2800">
              <a:latin typeface="Times New Roman"/>
              <a:cs typeface="Times New Roman"/>
            </a:endParaRPr>
          </a:p>
          <a:p>
            <a:pPr marL="585470" indent="-457834">
              <a:lnSpc>
                <a:spcPct val="100000"/>
              </a:lnSpc>
              <a:spcBef>
                <a:spcPts val="1545"/>
              </a:spcBef>
              <a:buFont typeface="Wingdings"/>
              <a:buChar char=""/>
              <a:tabLst>
                <a:tab pos="585470" algn="l"/>
                <a:tab pos="586105" algn="l"/>
              </a:tabLst>
            </a:pPr>
            <a:r>
              <a:rPr dirty="0" sz="2800" spc="-5">
                <a:latin typeface="Times New Roman"/>
                <a:cs typeface="Times New Roman"/>
              </a:rPr>
              <a:t>extends from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Chercher highlands in the </a:t>
            </a:r>
            <a:r>
              <a:rPr dirty="0" sz="2800">
                <a:latin typeface="Times New Roman"/>
                <a:cs typeface="Times New Roman"/>
              </a:rPr>
              <a:t>south-west </a:t>
            </a:r>
            <a:r>
              <a:rPr dirty="0" sz="2800" spc="-5">
                <a:latin typeface="Times New Roman"/>
                <a:cs typeface="Times New Roman"/>
              </a:rPr>
              <a:t>to </a:t>
            </a:r>
            <a:r>
              <a:rPr dirty="0" sz="2800">
                <a:latin typeface="Times New Roman"/>
                <a:cs typeface="Times New Roman"/>
              </a:rPr>
              <a:t>Jigjiga </a:t>
            </a:r>
            <a:r>
              <a:rPr dirty="0" sz="2800" spc="-5">
                <a:latin typeface="Times New Roman"/>
                <a:cs typeface="Times New Roman"/>
              </a:rPr>
              <a:t>in </a:t>
            </a:r>
            <a:r>
              <a:rPr dirty="0" sz="2800">
                <a:latin typeface="Times New Roman"/>
                <a:cs typeface="Times New Roman"/>
              </a:rPr>
              <a:t>the</a:t>
            </a:r>
            <a:r>
              <a:rPr dirty="0" sz="2800" spc="-4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east.</a:t>
            </a:r>
            <a:endParaRPr sz="2800">
              <a:latin typeface="Times New Roman"/>
              <a:cs typeface="Times New Roman"/>
            </a:endParaRPr>
          </a:p>
          <a:p>
            <a:pPr marL="585470" marR="1093470" indent="-457200">
              <a:lnSpc>
                <a:spcPts val="3300"/>
              </a:lnSpc>
              <a:spcBef>
                <a:spcPts val="1895"/>
              </a:spcBef>
              <a:buFont typeface="Wingdings"/>
              <a:buChar char=""/>
              <a:tabLst>
                <a:tab pos="585470" algn="l"/>
                <a:tab pos="586105" algn="l"/>
              </a:tabLst>
            </a:pPr>
            <a:r>
              <a:rPr dirty="0" sz="2800" spc="-5">
                <a:latin typeface="Times New Roman"/>
                <a:cs typeface="Times New Roman"/>
              </a:rPr>
              <a:t>makes up 38% of </a:t>
            </a:r>
            <a:r>
              <a:rPr dirty="0" sz="2800">
                <a:latin typeface="Times New Roman"/>
                <a:cs typeface="Times New Roman"/>
              </a:rPr>
              <a:t>the South </a:t>
            </a:r>
            <a:r>
              <a:rPr dirty="0" sz="2800" spc="-5">
                <a:latin typeface="Times New Roman"/>
                <a:cs typeface="Times New Roman"/>
              </a:rPr>
              <a:t>Eastern highlands and 17.4% of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whole  </a:t>
            </a:r>
            <a:r>
              <a:rPr dirty="0" sz="2800">
                <a:latin typeface="Times New Roman"/>
                <a:cs typeface="Times New Roman"/>
              </a:rPr>
              <a:t>physiographic</a:t>
            </a:r>
            <a:r>
              <a:rPr dirty="0" sz="2800" spc="-5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region.</a:t>
            </a:r>
            <a:endParaRPr sz="2800">
              <a:latin typeface="Times New Roman"/>
              <a:cs typeface="Times New Roman"/>
            </a:endParaRPr>
          </a:p>
          <a:p>
            <a:pPr marL="477520" indent="-457834">
              <a:lnSpc>
                <a:spcPct val="100000"/>
              </a:lnSpc>
              <a:spcBef>
                <a:spcPts val="1605"/>
              </a:spcBef>
              <a:buFont typeface="Wingdings"/>
              <a:buChar char=""/>
              <a:tabLst>
                <a:tab pos="477520" algn="l"/>
                <a:tab pos="478155" algn="l"/>
              </a:tabLst>
            </a:pPr>
            <a:r>
              <a:rPr dirty="0" sz="2800" spc="-5">
                <a:latin typeface="Times New Roman"/>
                <a:cs typeface="Times New Roman"/>
              </a:rPr>
              <a:t>It has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smallest </a:t>
            </a:r>
            <a:r>
              <a:rPr dirty="0" sz="2800">
                <a:latin typeface="Times New Roman"/>
                <a:cs typeface="Times New Roman"/>
              </a:rPr>
              <a:t>proportion of upper highland (&gt;2,000</a:t>
            </a:r>
            <a:r>
              <a:rPr dirty="0" sz="2800" spc="-6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meters).</a:t>
            </a:r>
            <a:endParaRPr sz="2800">
              <a:latin typeface="Times New Roman"/>
              <a:cs typeface="Times New Roman"/>
            </a:endParaRPr>
          </a:p>
          <a:p>
            <a:pPr marL="521970" marR="5080" indent="-457834">
              <a:lnSpc>
                <a:spcPts val="3300"/>
              </a:lnSpc>
              <a:spcBef>
                <a:spcPts val="2130"/>
              </a:spcBef>
              <a:buFont typeface="Wingdings"/>
              <a:buChar char=""/>
              <a:tabLst>
                <a:tab pos="521970" algn="l"/>
                <a:tab pos="522605" algn="l"/>
              </a:tabLst>
            </a:pPr>
            <a:r>
              <a:rPr dirty="0" sz="2800" spc="-5">
                <a:latin typeface="Times New Roman"/>
                <a:cs typeface="Times New Roman"/>
              </a:rPr>
              <a:t>Much of the </a:t>
            </a:r>
            <a:r>
              <a:rPr dirty="0" sz="2800" spc="-20">
                <a:latin typeface="Times New Roman"/>
                <a:cs typeface="Times New Roman"/>
              </a:rPr>
              <a:t>Trappean </a:t>
            </a:r>
            <a:r>
              <a:rPr dirty="0" sz="2800" spc="-5">
                <a:latin typeface="Times New Roman"/>
                <a:cs typeface="Times New Roman"/>
              </a:rPr>
              <a:t>lava is removed and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Mesozoic rocks are extensively  exposed.</a:t>
            </a:r>
            <a:endParaRPr sz="28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814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dirty="0" sz="2800" spc="-10">
                <a:latin typeface="Carlito"/>
                <a:cs typeface="Carlito"/>
              </a:rPr>
              <a:t>The </a:t>
            </a:r>
            <a:r>
              <a:rPr dirty="0" sz="2800" spc="-15">
                <a:latin typeface="Carlito"/>
                <a:cs typeface="Carlito"/>
              </a:rPr>
              <a:t>highest mountain </a:t>
            </a:r>
            <a:r>
              <a:rPr dirty="0" sz="2800" spc="-20">
                <a:latin typeface="Carlito"/>
                <a:cs typeface="Carlito"/>
              </a:rPr>
              <a:t>here </a:t>
            </a:r>
            <a:r>
              <a:rPr dirty="0" sz="2800" spc="-5">
                <a:latin typeface="Carlito"/>
                <a:cs typeface="Carlito"/>
              </a:rPr>
              <a:t>is </a:t>
            </a:r>
            <a:r>
              <a:rPr dirty="0" sz="2800" spc="-10">
                <a:latin typeface="Carlito"/>
                <a:cs typeface="Carlito"/>
              </a:rPr>
              <a:t>Mount </a:t>
            </a:r>
            <a:r>
              <a:rPr dirty="0" sz="2800" spc="-15">
                <a:latin typeface="Carlito"/>
                <a:cs typeface="Carlito"/>
              </a:rPr>
              <a:t>Gara-Muleta </a:t>
            </a:r>
            <a:r>
              <a:rPr dirty="0" sz="2800" spc="-10">
                <a:latin typeface="Carlito"/>
                <a:cs typeface="Carlito"/>
              </a:rPr>
              <a:t>(3,381</a:t>
            </a:r>
            <a:r>
              <a:rPr dirty="0" sz="2800" spc="265">
                <a:latin typeface="Carlito"/>
                <a:cs typeface="Carlito"/>
              </a:rPr>
              <a:t> </a:t>
            </a:r>
            <a:r>
              <a:rPr dirty="0" sz="2800" spc="-5">
                <a:latin typeface="Carlito"/>
                <a:cs typeface="Carlito"/>
              </a:rPr>
              <a:t>m.a.s.l).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6075" y="170660"/>
            <a:ext cx="11414125" cy="5958840"/>
          </a:xfrm>
          <a:prstGeom prst="rect">
            <a:avLst/>
          </a:prstGeom>
        </p:spPr>
        <p:txBody>
          <a:bodyPr wrap="square" lIns="0" tIns="186690" rIns="0" bIns="0" rtlCol="0" vert="horz">
            <a:spAutoFit/>
          </a:bodyPr>
          <a:lstStyle/>
          <a:p>
            <a:pPr marL="551815" indent="-539750">
              <a:lnSpc>
                <a:spcPct val="100000"/>
              </a:lnSpc>
              <a:spcBef>
                <a:spcPts val="1470"/>
              </a:spcBef>
              <a:buFont typeface="Wingdings"/>
              <a:buChar char=""/>
              <a:tabLst>
                <a:tab pos="551815" algn="l"/>
                <a:tab pos="552450" algn="l"/>
              </a:tabLst>
            </a:pPr>
            <a:r>
              <a:rPr dirty="0" sz="2800" spc="-5" b="1">
                <a:latin typeface="Times New Roman"/>
                <a:cs typeface="Times New Roman"/>
              </a:rPr>
              <a:t>The Southeastern</a:t>
            </a:r>
            <a:r>
              <a:rPr dirty="0" sz="2800" spc="15" b="1">
                <a:latin typeface="Times New Roman"/>
                <a:cs typeface="Times New Roman"/>
              </a:rPr>
              <a:t> </a:t>
            </a:r>
            <a:r>
              <a:rPr dirty="0" sz="2800" spc="-5" b="1">
                <a:latin typeface="Times New Roman"/>
                <a:cs typeface="Times New Roman"/>
              </a:rPr>
              <a:t>Lowlands:</a:t>
            </a:r>
            <a:endParaRPr sz="2800">
              <a:latin typeface="Times New Roman"/>
              <a:cs typeface="Times New Roman"/>
            </a:endParaRPr>
          </a:p>
          <a:p>
            <a:pPr lvl="1" marL="581660" marR="680085" indent="-457200">
              <a:lnSpc>
                <a:spcPts val="3300"/>
              </a:lnSpc>
              <a:spcBef>
                <a:spcPts val="1535"/>
              </a:spcBef>
              <a:buFont typeface="Wingdings"/>
              <a:buChar char=""/>
              <a:tabLst>
                <a:tab pos="581660" algn="l"/>
                <a:tab pos="582295" algn="l"/>
              </a:tabLst>
            </a:pPr>
            <a:r>
              <a:rPr dirty="0" sz="2800" spc="-5">
                <a:latin typeface="Times New Roman"/>
                <a:cs typeface="Times New Roman"/>
              </a:rPr>
              <a:t>are located in </a:t>
            </a:r>
            <a:r>
              <a:rPr dirty="0" sz="2800">
                <a:latin typeface="Times New Roman"/>
                <a:cs typeface="Times New Roman"/>
              </a:rPr>
              <a:t>the southeastern </a:t>
            </a:r>
            <a:r>
              <a:rPr dirty="0" sz="2800" spc="-5">
                <a:latin typeface="Times New Roman"/>
                <a:cs typeface="Times New Roman"/>
              </a:rPr>
              <a:t>part of the country and they are the </a:t>
            </a:r>
            <a:r>
              <a:rPr dirty="0" sz="2800" spc="-10">
                <a:latin typeface="Times New Roman"/>
                <a:cs typeface="Times New Roman"/>
              </a:rPr>
              <a:t>most  </a:t>
            </a:r>
            <a:r>
              <a:rPr dirty="0" sz="2800" spc="-5">
                <a:latin typeface="Times New Roman"/>
                <a:cs typeface="Times New Roman"/>
              </a:rPr>
              <a:t>extensive lowlands in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Ethiopia.</a:t>
            </a:r>
            <a:endParaRPr sz="2800">
              <a:latin typeface="Times New Roman"/>
              <a:cs typeface="Times New Roman"/>
            </a:endParaRPr>
          </a:p>
          <a:p>
            <a:pPr lvl="2" marL="633095" marR="5080" indent="-457200">
              <a:lnSpc>
                <a:spcPts val="3300"/>
              </a:lnSpc>
              <a:spcBef>
                <a:spcPts val="915"/>
              </a:spcBef>
              <a:buFont typeface="Wingdings"/>
              <a:buChar char=""/>
              <a:tabLst>
                <a:tab pos="633095" algn="l"/>
                <a:tab pos="633730" algn="l"/>
              </a:tabLst>
            </a:pPr>
            <a:r>
              <a:rPr dirty="0" sz="2800" spc="-5">
                <a:latin typeface="Times New Roman"/>
                <a:cs typeface="Times New Roman"/>
              </a:rPr>
              <a:t>They </a:t>
            </a:r>
            <a:r>
              <a:rPr dirty="0" sz="2800" spc="-10">
                <a:latin typeface="Times New Roman"/>
                <a:cs typeface="Times New Roman"/>
              </a:rPr>
              <a:t>make </a:t>
            </a:r>
            <a:r>
              <a:rPr dirty="0" sz="2800" spc="-5">
                <a:latin typeface="Times New Roman"/>
                <a:cs typeface="Times New Roman"/>
              </a:rPr>
              <a:t>up 54% of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area of the </a:t>
            </a:r>
            <a:r>
              <a:rPr dirty="0" sz="2800">
                <a:latin typeface="Times New Roman"/>
                <a:cs typeface="Times New Roman"/>
              </a:rPr>
              <a:t>physiographic region </a:t>
            </a:r>
            <a:r>
              <a:rPr dirty="0" sz="2800" spc="-5">
                <a:latin typeface="Times New Roman"/>
                <a:cs typeface="Times New Roman"/>
              </a:rPr>
              <a:t>and </a:t>
            </a:r>
            <a:r>
              <a:rPr dirty="0" sz="2800">
                <a:latin typeface="Times New Roman"/>
                <a:cs typeface="Times New Roman"/>
              </a:rPr>
              <a:t>around </a:t>
            </a:r>
            <a:r>
              <a:rPr dirty="0" sz="2800" spc="5">
                <a:latin typeface="Times New Roman"/>
                <a:cs typeface="Times New Roman"/>
              </a:rPr>
              <a:t>one-  </a:t>
            </a:r>
            <a:r>
              <a:rPr dirty="0" sz="2800" spc="-5">
                <a:latin typeface="Times New Roman"/>
                <a:cs typeface="Times New Roman"/>
              </a:rPr>
              <a:t>fifth of </a:t>
            </a:r>
            <a:r>
              <a:rPr dirty="0" sz="2800">
                <a:latin typeface="Times New Roman"/>
                <a:cs typeface="Times New Roman"/>
              </a:rPr>
              <a:t>the</a:t>
            </a:r>
            <a:r>
              <a:rPr dirty="0" sz="2800" spc="-20">
                <a:latin typeface="Times New Roman"/>
                <a:cs typeface="Times New Roman"/>
              </a:rPr>
              <a:t> </a:t>
            </a:r>
            <a:r>
              <a:rPr dirty="0" sz="2800" spc="-25">
                <a:latin typeface="Times New Roman"/>
                <a:cs typeface="Times New Roman"/>
              </a:rPr>
              <a:t>country.</a:t>
            </a:r>
            <a:endParaRPr sz="2800">
              <a:latin typeface="Times New Roman"/>
              <a:cs typeface="Times New Roman"/>
            </a:endParaRPr>
          </a:p>
          <a:p>
            <a:pPr lvl="2" marL="633095" indent="-457834">
              <a:lnSpc>
                <a:spcPct val="100000"/>
              </a:lnSpc>
              <a:spcBef>
                <a:spcPts val="2310"/>
              </a:spcBef>
              <a:buFont typeface="Wingdings"/>
              <a:buChar char=""/>
              <a:tabLst>
                <a:tab pos="633095" algn="l"/>
                <a:tab pos="633730" algn="l"/>
              </a:tabLst>
            </a:pPr>
            <a:r>
              <a:rPr dirty="0" sz="2800" spc="-5">
                <a:latin typeface="Times New Roman"/>
                <a:cs typeface="Times New Roman"/>
              </a:rPr>
              <a:t>is </a:t>
            </a:r>
            <a:r>
              <a:rPr dirty="0" sz="2800">
                <a:latin typeface="Times New Roman"/>
                <a:cs typeface="Times New Roman"/>
              </a:rPr>
              <a:t>divided </a:t>
            </a:r>
            <a:r>
              <a:rPr dirty="0" sz="2800" spc="-5">
                <a:latin typeface="Times New Roman"/>
                <a:cs typeface="Times New Roman"/>
              </a:rPr>
              <a:t>into </a:t>
            </a:r>
            <a:r>
              <a:rPr dirty="0" sz="2800" spc="-25">
                <a:latin typeface="Times New Roman"/>
                <a:cs typeface="Times New Roman"/>
              </a:rPr>
              <a:t>Wabishebelle </a:t>
            </a:r>
            <a:r>
              <a:rPr dirty="0" sz="2800" spc="-5">
                <a:latin typeface="Times New Roman"/>
                <a:cs typeface="Times New Roman"/>
              </a:rPr>
              <a:t>plain (60%) </a:t>
            </a:r>
            <a:r>
              <a:rPr dirty="0" sz="2800" spc="-10">
                <a:latin typeface="Times New Roman"/>
                <a:cs typeface="Times New Roman"/>
              </a:rPr>
              <a:t>and </a:t>
            </a:r>
            <a:r>
              <a:rPr dirty="0" sz="2800" spc="-5">
                <a:latin typeface="Times New Roman"/>
                <a:cs typeface="Times New Roman"/>
              </a:rPr>
              <a:t>the Ghenale Plain</a:t>
            </a:r>
            <a:r>
              <a:rPr dirty="0" sz="2800" spc="1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(40%).</a:t>
            </a:r>
            <a:endParaRPr sz="2800">
              <a:latin typeface="Times New Roman"/>
              <a:cs typeface="Times New Roman"/>
            </a:endParaRPr>
          </a:p>
          <a:p>
            <a:pPr marL="433070">
              <a:lnSpc>
                <a:spcPct val="100000"/>
              </a:lnSpc>
              <a:spcBef>
                <a:spcPts val="1515"/>
              </a:spcBef>
            </a:pPr>
            <a:r>
              <a:rPr dirty="0" sz="2800" spc="-5">
                <a:latin typeface="Courier New"/>
                <a:cs typeface="Courier New"/>
              </a:rPr>
              <a:t>o </a:t>
            </a:r>
            <a:r>
              <a:rPr dirty="0" sz="2800" spc="-5">
                <a:latin typeface="Times New Roman"/>
                <a:cs typeface="Times New Roman"/>
              </a:rPr>
              <a:t>include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plains of Ogaden, Elkere, and</a:t>
            </a:r>
            <a:r>
              <a:rPr dirty="0" sz="2800" spc="24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Borena.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50">
              <a:latin typeface="Times New Roman"/>
              <a:cs typeface="Times New Roman"/>
            </a:endParaRPr>
          </a:p>
          <a:p>
            <a:pPr lvl="2" marL="633095" marR="150495" indent="-457200">
              <a:lnSpc>
                <a:spcPts val="3300"/>
              </a:lnSpc>
              <a:buFont typeface="Wingdings"/>
              <a:buChar char=""/>
              <a:tabLst>
                <a:tab pos="633095" algn="l"/>
                <a:tab pos="633730" algn="l"/>
              </a:tabLst>
            </a:pPr>
            <a:r>
              <a:rPr dirty="0" sz="2800" spc="-10">
                <a:latin typeface="Times New Roman"/>
                <a:cs typeface="Times New Roman"/>
              </a:rPr>
              <a:t>Because </a:t>
            </a:r>
            <a:r>
              <a:rPr dirty="0" sz="2800" spc="-5">
                <a:latin typeface="Times New Roman"/>
                <a:cs typeface="Times New Roman"/>
              </a:rPr>
              <a:t>of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harsh climatic conditions, these lowlands are </a:t>
            </a:r>
            <a:r>
              <a:rPr dirty="0" sz="2800">
                <a:latin typeface="Times New Roman"/>
                <a:cs typeface="Times New Roman"/>
              </a:rPr>
              <a:t>little </a:t>
            </a:r>
            <a:r>
              <a:rPr dirty="0" sz="2800" spc="-5">
                <a:latin typeface="Times New Roman"/>
                <a:cs typeface="Times New Roman"/>
              </a:rPr>
              <a:t>used and  </a:t>
            </a:r>
            <a:r>
              <a:rPr dirty="0" sz="2800">
                <a:latin typeface="Times New Roman"/>
                <a:cs typeface="Times New Roman"/>
              </a:rPr>
              <a:t>support </a:t>
            </a:r>
            <a:r>
              <a:rPr dirty="0" sz="2800" spc="-5">
                <a:latin typeface="Times New Roman"/>
                <a:cs typeface="Times New Roman"/>
              </a:rPr>
              <a:t>very small</a:t>
            </a:r>
            <a:r>
              <a:rPr dirty="0" sz="2800" spc="-2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population.</a:t>
            </a:r>
            <a:endParaRPr sz="2800">
              <a:latin typeface="Times New Roman"/>
              <a:cs typeface="Times New Roman"/>
            </a:endParaRPr>
          </a:p>
          <a:p>
            <a:pPr lvl="2" marL="663575" indent="-457834">
              <a:lnSpc>
                <a:spcPct val="100000"/>
              </a:lnSpc>
              <a:spcBef>
                <a:spcPts val="2770"/>
              </a:spcBef>
              <a:buFont typeface="Wingdings"/>
              <a:buChar char=""/>
              <a:tabLst>
                <a:tab pos="663575" algn="l"/>
                <a:tab pos="664210" algn="l"/>
              </a:tabLst>
            </a:pPr>
            <a:r>
              <a:rPr dirty="0" sz="2800" spc="-5">
                <a:latin typeface="Times New Roman"/>
                <a:cs typeface="Times New Roman"/>
              </a:rPr>
              <a:t>sparsely inhabited by pastoral and semi-pastoral</a:t>
            </a:r>
            <a:r>
              <a:rPr dirty="0" sz="2800" spc="-3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communities.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7919" y="247268"/>
            <a:ext cx="11707495" cy="6374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95300" marR="222885" indent="-457834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495300" algn="l"/>
                <a:tab pos="495934" algn="l"/>
              </a:tabLst>
            </a:pPr>
            <a:r>
              <a:rPr dirty="0" sz="2800" spc="-10">
                <a:latin typeface="Carlito"/>
                <a:cs typeface="Carlito"/>
              </a:rPr>
              <a:t>The economic potential </a:t>
            </a:r>
            <a:r>
              <a:rPr dirty="0" sz="2800" spc="-25">
                <a:latin typeface="Carlito"/>
                <a:cs typeface="Carlito"/>
              </a:rPr>
              <a:t>for </a:t>
            </a:r>
            <a:r>
              <a:rPr dirty="0" sz="2800" spc="-5">
                <a:latin typeface="Carlito"/>
                <a:cs typeface="Carlito"/>
              </a:rPr>
              <a:t>this </a:t>
            </a:r>
            <a:r>
              <a:rPr dirty="0" sz="2800" spc="-10">
                <a:latin typeface="Carlito"/>
                <a:cs typeface="Carlito"/>
              </a:rPr>
              <a:t>region </a:t>
            </a:r>
            <a:r>
              <a:rPr dirty="0" sz="2800" spc="-5">
                <a:latin typeface="Carlito"/>
                <a:cs typeface="Carlito"/>
              </a:rPr>
              <a:t>includes animal </a:t>
            </a:r>
            <a:r>
              <a:rPr dirty="0" sz="2800" spc="-30">
                <a:latin typeface="Carlito"/>
                <a:cs typeface="Carlito"/>
              </a:rPr>
              <a:t>husbandry, </a:t>
            </a:r>
            <a:r>
              <a:rPr dirty="0" sz="2800" spc="-15">
                <a:latin typeface="Carlito"/>
                <a:cs typeface="Carlito"/>
              </a:rPr>
              <a:t>irrigation,  </a:t>
            </a:r>
            <a:r>
              <a:rPr dirty="0" sz="2800" spc="-10">
                <a:latin typeface="Carlito"/>
                <a:cs typeface="Carlito"/>
              </a:rPr>
              <a:t>agriculture </a:t>
            </a:r>
            <a:r>
              <a:rPr dirty="0" sz="2800" spc="-5">
                <a:latin typeface="Carlito"/>
                <a:cs typeface="Carlito"/>
              </a:rPr>
              <a:t>and </a:t>
            </a:r>
            <a:r>
              <a:rPr dirty="0" sz="2800" spc="-10">
                <a:latin typeface="Carlito"/>
                <a:cs typeface="Carlito"/>
              </a:rPr>
              <a:t>perhaps </a:t>
            </a:r>
            <a:r>
              <a:rPr dirty="0" sz="2800" spc="-15">
                <a:latin typeface="Carlito"/>
                <a:cs typeface="Carlito"/>
              </a:rPr>
              <a:t>exploitation </a:t>
            </a:r>
            <a:r>
              <a:rPr dirty="0" sz="2800" spc="-5">
                <a:latin typeface="Carlito"/>
                <a:cs typeface="Carlito"/>
              </a:rPr>
              <a:t>of </a:t>
            </a:r>
            <a:r>
              <a:rPr dirty="0" sz="2800" spc="-15">
                <a:latin typeface="Carlito"/>
                <a:cs typeface="Carlito"/>
              </a:rPr>
              <a:t>petroleum </a:t>
            </a:r>
            <a:r>
              <a:rPr dirty="0" sz="2800" spc="-5">
                <a:latin typeface="Carlito"/>
                <a:cs typeface="Carlito"/>
              </a:rPr>
              <a:t>and </a:t>
            </a:r>
            <a:r>
              <a:rPr dirty="0" sz="2800" spc="-20">
                <a:latin typeface="Carlito"/>
                <a:cs typeface="Carlito"/>
              </a:rPr>
              <a:t>natural</a:t>
            </a:r>
            <a:r>
              <a:rPr dirty="0" sz="2800" spc="170">
                <a:latin typeface="Carlito"/>
                <a:cs typeface="Carlito"/>
              </a:rPr>
              <a:t> </a:t>
            </a:r>
            <a:r>
              <a:rPr dirty="0" sz="2800" spc="-15">
                <a:latin typeface="Carlito"/>
                <a:cs typeface="Carlito"/>
              </a:rPr>
              <a:t>gas.</a:t>
            </a:r>
            <a:endParaRPr sz="2800">
              <a:latin typeface="Carlito"/>
              <a:cs typeface="Carlito"/>
            </a:endParaRPr>
          </a:p>
          <a:p>
            <a:pPr marL="133350">
              <a:lnSpc>
                <a:spcPct val="100000"/>
              </a:lnSpc>
              <a:spcBef>
                <a:spcPts val="1960"/>
              </a:spcBef>
            </a:pPr>
            <a:r>
              <a:rPr dirty="0" sz="2800" spc="-5" b="1">
                <a:latin typeface="Times New Roman"/>
                <a:cs typeface="Times New Roman"/>
              </a:rPr>
              <a:t>3.2.3. The Rift</a:t>
            </a:r>
            <a:r>
              <a:rPr dirty="0" sz="2800" spc="-80" b="1">
                <a:latin typeface="Times New Roman"/>
                <a:cs typeface="Times New Roman"/>
              </a:rPr>
              <a:t> </a:t>
            </a:r>
            <a:r>
              <a:rPr dirty="0" sz="2800" spc="-40" b="1">
                <a:latin typeface="Times New Roman"/>
                <a:cs typeface="Times New Roman"/>
              </a:rPr>
              <a:t>Valley:</a:t>
            </a:r>
            <a:endParaRPr sz="2800">
              <a:latin typeface="Times New Roman"/>
              <a:cs typeface="Times New Roman"/>
            </a:endParaRPr>
          </a:p>
          <a:p>
            <a:pPr marL="590550" indent="-457834">
              <a:lnSpc>
                <a:spcPct val="100000"/>
              </a:lnSpc>
              <a:spcBef>
                <a:spcPts val="1315"/>
              </a:spcBef>
              <a:buFont typeface="Wingdings"/>
              <a:buChar char=""/>
              <a:tabLst>
                <a:tab pos="590550" algn="l"/>
                <a:tab pos="591185" algn="l"/>
              </a:tabLst>
            </a:pPr>
            <a:r>
              <a:rPr dirty="0" sz="2800" spc="-5">
                <a:latin typeface="Times New Roman"/>
                <a:cs typeface="Times New Roman"/>
              </a:rPr>
              <a:t>is a tectonically formed structural</a:t>
            </a:r>
            <a:r>
              <a:rPr dirty="0" sz="2800" spc="-2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depression.</a:t>
            </a:r>
            <a:endParaRPr sz="2800">
              <a:latin typeface="Times New Roman"/>
              <a:cs typeface="Times New Roman"/>
            </a:endParaRPr>
          </a:p>
          <a:p>
            <a:pPr lvl="1" marL="810260" indent="-457834">
              <a:lnSpc>
                <a:spcPct val="100000"/>
              </a:lnSpc>
              <a:spcBef>
                <a:spcPts val="760"/>
              </a:spcBef>
              <a:buFont typeface="Wingdings"/>
              <a:buChar char=""/>
              <a:tabLst>
                <a:tab pos="810260" algn="l"/>
                <a:tab pos="810895" algn="l"/>
              </a:tabLst>
            </a:pPr>
            <a:r>
              <a:rPr dirty="0" sz="2800" spc="-5">
                <a:latin typeface="Times New Roman"/>
                <a:cs typeface="Times New Roman"/>
              </a:rPr>
              <a:t>is </a:t>
            </a:r>
            <a:r>
              <a:rPr dirty="0" sz="2800">
                <a:latin typeface="Times New Roman"/>
                <a:cs typeface="Times New Roman"/>
              </a:rPr>
              <a:t>bounded </a:t>
            </a:r>
            <a:r>
              <a:rPr dirty="0" sz="2800" spc="-5">
                <a:latin typeface="Times New Roman"/>
                <a:cs typeface="Times New Roman"/>
              </a:rPr>
              <a:t>by two major and more </a:t>
            </a:r>
            <a:r>
              <a:rPr dirty="0" sz="2800">
                <a:latin typeface="Times New Roman"/>
                <a:cs typeface="Times New Roman"/>
              </a:rPr>
              <a:t>or </a:t>
            </a:r>
            <a:r>
              <a:rPr dirty="0" sz="2800" spc="-5">
                <a:latin typeface="Times New Roman"/>
                <a:cs typeface="Times New Roman"/>
              </a:rPr>
              <a:t>less parallel</a:t>
            </a:r>
            <a:r>
              <a:rPr dirty="0" sz="2800" spc="-2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escarpments.</a:t>
            </a:r>
            <a:endParaRPr sz="2800">
              <a:latin typeface="Times New Roman"/>
              <a:cs typeface="Times New Roman"/>
            </a:endParaRPr>
          </a:p>
          <a:p>
            <a:pPr marL="542925" indent="-457834">
              <a:lnSpc>
                <a:spcPct val="100000"/>
              </a:lnSpc>
              <a:spcBef>
                <a:spcPts val="1125"/>
              </a:spcBef>
              <a:buFont typeface="Wingdings"/>
              <a:buChar char=""/>
              <a:tabLst>
                <a:tab pos="542925" algn="l"/>
                <a:tab pos="543560" algn="l"/>
              </a:tabLst>
            </a:pP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Rift </a:t>
            </a:r>
            <a:r>
              <a:rPr dirty="0" sz="2800" spc="-60">
                <a:latin typeface="Times New Roman"/>
                <a:cs typeface="Times New Roman"/>
              </a:rPr>
              <a:t>Valley </a:t>
            </a:r>
            <a:r>
              <a:rPr dirty="0" sz="2800" spc="-5">
                <a:latin typeface="Times New Roman"/>
                <a:cs typeface="Times New Roman"/>
              </a:rPr>
              <a:t>has separated the Ethiopian Highlands and Lowlands in to</a:t>
            </a:r>
            <a:r>
              <a:rPr dirty="0" sz="2800" spc="8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two.</a:t>
            </a:r>
            <a:endParaRPr sz="2800">
              <a:latin typeface="Times New Roman"/>
              <a:cs typeface="Times New Roman"/>
            </a:endParaRPr>
          </a:p>
          <a:p>
            <a:pPr lvl="1" marL="885825" marR="371475" indent="-457200">
              <a:lnSpc>
                <a:spcPts val="3300"/>
              </a:lnSpc>
              <a:spcBef>
                <a:spcPts val="1710"/>
              </a:spcBef>
              <a:buFont typeface="Wingdings"/>
              <a:buChar char=""/>
              <a:tabLst>
                <a:tab pos="885825" algn="l"/>
                <a:tab pos="886460" algn="l"/>
              </a:tabLst>
            </a:pPr>
            <a:r>
              <a:rPr dirty="0" sz="2800" spc="-5">
                <a:latin typeface="Times New Roman"/>
                <a:cs typeface="Times New Roman"/>
              </a:rPr>
              <a:t>extends from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Afar triangle in the north to Chew Bahir </a:t>
            </a:r>
            <a:r>
              <a:rPr dirty="0" sz="2800">
                <a:latin typeface="Times New Roman"/>
                <a:cs typeface="Times New Roman"/>
              </a:rPr>
              <a:t>for </a:t>
            </a:r>
            <a:r>
              <a:rPr dirty="0" sz="2800" spc="-5">
                <a:latin typeface="Times New Roman"/>
                <a:cs typeface="Times New Roman"/>
              </a:rPr>
              <a:t>about 1,700  km</a:t>
            </a:r>
            <a:r>
              <a:rPr dirty="0" baseline="25525" sz="2775" spc="-7">
                <a:latin typeface="Times New Roman"/>
                <a:cs typeface="Times New Roman"/>
              </a:rPr>
              <a:t>2</a:t>
            </a:r>
            <a:r>
              <a:rPr dirty="0" sz="2800" spc="-5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lvl="1" marL="885825" indent="-457834">
              <a:lnSpc>
                <a:spcPct val="100000"/>
              </a:lnSpc>
              <a:spcBef>
                <a:spcPts val="620"/>
              </a:spcBef>
              <a:buFont typeface="Wingdings"/>
              <a:buChar char=""/>
              <a:tabLst>
                <a:tab pos="885825" algn="l"/>
                <a:tab pos="886460" algn="l"/>
              </a:tabLst>
            </a:pPr>
            <a:r>
              <a:rPr dirty="0" sz="2800" spc="-5">
                <a:latin typeface="Times New Roman"/>
                <a:cs typeface="Times New Roman"/>
              </a:rPr>
              <a:t>covers </a:t>
            </a:r>
            <a:r>
              <a:rPr dirty="0" sz="2800">
                <a:latin typeface="Times New Roman"/>
                <a:cs typeface="Times New Roman"/>
              </a:rPr>
              <a:t>18% of the </a:t>
            </a:r>
            <a:r>
              <a:rPr dirty="0" sz="2800" spc="-5">
                <a:latin typeface="Times New Roman"/>
                <a:cs typeface="Times New Roman"/>
              </a:rPr>
              <a:t>area </a:t>
            </a:r>
            <a:r>
              <a:rPr dirty="0" sz="2800">
                <a:latin typeface="Times New Roman"/>
                <a:cs typeface="Times New Roman"/>
              </a:rPr>
              <a:t>of</a:t>
            </a:r>
            <a:r>
              <a:rPr dirty="0" sz="2800" spc="-2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Ethiopia.</a:t>
            </a:r>
            <a:endParaRPr sz="2800">
              <a:latin typeface="Times New Roman"/>
              <a:cs typeface="Times New Roman"/>
            </a:endParaRPr>
          </a:p>
          <a:p>
            <a:pPr marL="590550" indent="-457834">
              <a:lnSpc>
                <a:spcPct val="100000"/>
              </a:lnSpc>
              <a:spcBef>
                <a:spcPts val="1205"/>
              </a:spcBef>
              <a:buFont typeface="Wingdings"/>
              <a:buChar char=""/>
              <a:tabLst>
                <a:tab pos="590550" algn="l"/>
                <a:tab pos="591185" algn="l"/>
              </a:tabLst>
            </a:pPr>
            <a:r>
              <a:rPr dirty="0" sz="2800" spc="-5">
                <a:latin typeface="Times New Roman"/>
                <a:cs typeface="Times New Roman"/>
              </a:rPr>
              <a:t>is elongated and funnel shaped, with a NE-SW</a:t>
            </a:r>
            <a:r>
              <a:rPr dirty="0" sz="2800" spc="-4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orientation</a:t>
            </a:r>
            <a:endParaRPr sz="2800">
              <a:latin typeface="Times New Roman"/>
              <a:cs typeface="Times New Roman"/>
            </a:endParaRPr>
          </a:p>
          <a:p>
            <a:pPr marL="566420" marR="66040" indent="-457200">
              <a:lnSpc>
                <a:spcPct val="100000"/>
              </a:lnSpc>
              <a:spcBef>
                <a:spcPts val="1095"/>
              </a:spcBef>
              <a:buFont typeface="Wingdings"/>
              <a:buChar char=""/>
              <a:tabLst>
                <a:tab pos="566420" algn="l"/>
                <a:tab pos="567055" algn="l"/>
              </a:tabLst>
            </a:pPr>
            <a:r>
              <a:rPr dirty="0" sz="2800" spc="-5">
                <a:latin typeface="Carlito"/>
                <a:cs typeface="Carlito"/>
              </a:rPr>
              <a:t>It opens out in the </a:t>
            </a:r>
            <a:r>
              <a:rPr dirty="0" sz="2800" spc="-15">
                <a:latin typeface="Carlito"/>
                <a:cs typeface="Carlito"/>
              </a:rPr>
              <a:t>Afar </a:t>
            </a:r>
            <a:r>
              <a:rPr dirty="0" sz="2800" spc="-25">
                <a:latin typeface="Carlito"/>
                <a:cs typeface="Carlito"/>
              </a:rPr>
              <a:t>Triangle, </a:t>
            </a:r>
            <a:r>
              <a:rPr dirty="0" sz="2800" spc="-10">
                <a:latin typeface="Carlito"/>
                <a:cs typeface="Carlito"/>
              </a:rPr>
              <a:t>where </a:t>
            </a:r>
            <a:r>
              <a:rPr dirty="0" sz="2800" spc="-5">
                <a:latin typeface="Carlito"/>
                <a:cs typeface="Carlito"/>
              </a:rPr>
              <a:t>it </a:t>
            </a:r>
            <a:r>
              <a:rPr dirty="0" sz="2800" spc="-10">
                <a:latin typeface="Carlito"/>
                <a:cs typeface="Carlito"/>
              </a:rPr>
              <a:t>is </a:t>
            </a:r>
            <a:r>
              <a:rPr dirty="0" sz="2800" spc="-5">
                <a:latin typeface="Carlito"/>
                <a:cs typeface="Carlito"/>
              </a:rPr>
              <a:t>the </a:t>
            </a:r>
            <a:r>
              <a:rPr dirty="0" sz="2800" spc="-10">
                <a:latin typeface="Carlito"/>
                <a:cs typeface="Carlito"/>
              </a:rPr>
              <a:t>widest, </a:t>
            </a:r>
            <a:r>
              <a:rPr dirty="0" sz="2800" spc="-5">
                <a:latin typeface="Carlito"/>
                <a:cs typeface="Carlito"/>
              </a:rPr>
              <a:t>and </a:t>
            </a:r>
            <a:r>
              <a:rPr dirty="0" sz="2800" spc="-20">
                <a:latin typeface="Carlito"/>
                <a:cs typeface="Carlito"/>
              </a:rPr>
              <a:t>narrows </a:t>
            </a:r>
            <a:r>
              <a:rPr dirty="0" sz="2800" spc="-10">
                <a:latin typeface="Carlito"/>
                <a:cs typeface="Carlito"/>
              </a:rPr>
              <a:t>down </a:t>
            </a:r>
            <a:r>
              <a:rPr dirty="0" sz="2800" spc="-20">
                <a:latin typeface="Carlito"/>
                <a:cs typeface="Carlito"/>
              </a:rPr>
              <a:t>to  </a:t>
            </a:r>
            <a:r>
              <a:rPr dirty="0" sz="2800" spc="-5">
                <a:latin typeface="Carlito"/>
                <a:cs typeface="Carlito"/>
              </a:rPr>
              <a:t>the</a:t>
            </a:r>
            <a:r>
              <a:rPr dirty="0" sz="2800">
                <a:latin typeface="Carlito"/>
                <a:cs typeface="Carlito"/>
              </a:rPr>
              <a:t> </a:t>
            </a:r>
            <a:r>
              <a:rPr dirty="0" sz="2800" spc="-10">
                <a:latin typeface="Carlito"/>
                <a:cs typeface="Carlito"/>
              </a:rPr>
              <a:t>south.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739" y="216154"/>
            <a:ext cx="11624310" cy="5397500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615315" marR="496570" indent="-457200">
              <a:lnSpc>
                <a:spcPts val="3300"/>
              </a:lnSpc>
              <a:spcBef>
                <a:spcPts val="254"/>
              </a:spcBef>
              <a:buFont typeface="Wingdings"/>
              <a:buChar char=""/>
              <a:tabLst>
                <a:tab pos="615315" algn="l"/>
                <a:tab pos="615950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</a:t>
            </a:r>
            <a:r>
              <a:rPr dirty="0" sz="2800">
                <a:latin typeface="Times New Roman"/>
                <a:cs typeface="Times New Roman"/>
              </a:rPr>
              <a:t>floor </a:t>
            </a:r>
            <a:r>
              <a:rPr dirty="0" sz="2800" spc="-5">
                <a:latin typeface="Times New Roman"/>
                <a:cs typeface="Times New Roman"/>
              </a:rPr>
              <a:t>of the Rift </a:t>
            </a:r>
            <a:r>
              <a:rPr dirty="0" sz="2800" spc="-60">
                <a:latin typeface="Times New Roman"/>
                <a:cs typeface="Times New Roman"/>
              </a:rPr>
              <a:t>Valley </a:t>
            </a:r>
            <a:r>
              <a:rPr dirty="0" sz="2800" spc="-5">
                <a:latin typeface="Times New Roman"/>
                <a:cs typeface="Times New Roman"/>
              </a:rPr>
              <a:t>is </a:t>
            </a:r>
            <a:r>
              <a:rPr dirty="0" sz="2800" spc="-10">
                <a:latin typeface="Times New Roman"/>
                <a:cs typeface="Times New Roman"/>
              </a:rPr>
              <a:t>made </a:t>
            </a:r>
            <a:r>
              <a:rPr dirty="0" sz="2800">
                <a:latin typeface="Times New Roman"/>
                <a:cs typeface="Times New Roman"/>
              </a:rPr>
              <a:t>up of </a:t>
            </a:r>
            <a:r>
              <a:rPr dirty="0" sz="2800" spc="-5">
                <a:latin typeface="Times New Roman"/>
                <a:cs typeface="Times New Roman"/>
              </a:rPr>
              <a:t>interconnected </a:t>
            </a:r>
            <a:r>
              <a:rPr dirty="0" sz="2800">
                <a:latin typeface="Times New Roman"/>
                <a:cs typeface="Times New Roman"/>
              </a:rPr>
              <a:t>troughs, </a:t>
            </a:r>
            <a:r>
              <a:rPr dirty="0" sz="2800" spc="-5">
                <a:latin typeface="Times New Roman"/>
                <a:cs typeface="Times New Roman"/>
              </a:rPr>
              <a:t>grabens  and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depressions.</a:t>
            </a:r>
            <a:endParaRPr sz="2800">
              <a:latin typeface="Times New Roman"/>
              <a:cs typeface="Times New Roman"/>
            </a:endParaRPr>
          </a:p>
          <a:p>
            <a:pPr marL="529590" marR="5080" indent="-457200">
              <a:lnSpc>
                <a:spcPts val="3300"/>
              </a:lnSpc>
              <a:spcBef>
                <a:spcPts val="915"/>
              </a:spcBef>
              <a:buFont typeface="Wingdings"/>
              <a:buChar char=""/>
              <a:tabLst>
                <a:tab pos="529590" algn="l"/>
                <a:tab pos="530225" algn="l"/>
              </a:tabLst>
            </a:pPr>
            <a:r>
              <a:rPr dirty="0" sz="2800" spc="-5">
                <a:latin typeface="Times New Roman"/>
                <a:cs typeface="Times New Roman"/>
              </a:rPr>
              <a:t>Altitude in </a:t>
            </a:r>
            <a:r>
              <a:rPr dirty="0" sz="2800">
                <a:latin typeface="Times New Roman"/>
                <a:cs typeface="Times New Roman"/>
              </a:rPr>
              <a:t>the floor </a:t>
            </a:r>
            <a:r>
              <a:rPr dirty="0" sz="2800" spc="-5">
                <a:latin typeface="Times New Roman"/>
                <a:cs typeface="Times New Roman"/>
              </a:rPr>
              <a:t>ranges from 125 meters b. s. l. </a:t>
            </a:r>
            <a:r>
              <a:rPr dirty="0" sz="2800" spc="-10">
                <a:latin typeface="Times New Roman"/>
                <a:cs typeface="Times New Roman"/>
              </a:rPr>
              <a:t>at </a:t>
            </a:r>
            <a:r>
              <a:rPr dirty="0" sz="2800" spc="-5">
                <a:latin typeface="Times New Roman"/>
                <a:cs typeface="Times New Roman"/>
              </a:rPr>
              <a:t>Dallol Depression, to as  high as 2,000 meters a. s. </a:t>
            </a:r>
            <a:r>
              <a:rPr dirty="0" sz="2800">
                <a:latin typeface="Times New Roman"/>
                <a:cs typeface="Times New Roman"/>
              </a:rPr>
              <a:t>l. </a:t>
            </a:r>
            <a:r>
              <a:rPr dirty="0" sz="2800" spc="-5">
                <a:latin typeface="Times New Roman"/>
                <a:cs typeface="Times New Roman"/>
              </a:rPr>
              <a:t>in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Lakes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region.</a:t>
            </a:r>
            <a:endParaRPr sz="2800">
              <a:latin typeface="Times New Roman"/>
              <a:cs typeface="Times New Roman"/>
            </a:endParaRPr>
          </a:p>
          <a:p>
            <a:pPr lvl="1" marL="615315" indent="-457834">
              <a:lnSpc>
                <a:spcPct val="100000"/>
              </a:lnSpc>
              <a:spcBef>
                <a:spcPts val="2475"/>
              </a:spcBef>
              <a:buFont typeface="Wingdings"/>
              <a:buChar char=""/>
              <a:tabLst>
                <a:tab pos="615315" algn="l"/>
                <a:tab pos="615950" algn="l"/>
              </a:tabLst>
            </a:pPr>
            <a:r>
              <a:rPr dirty="0" sz="2800">
                <a:latin typeface="Times New Roman"/>
                <a:cs typeface="Times New Roman"/>
              </a:rPr>
              <a:t>subdivided </a:t>
            </a:r>
            <a:r>
              <a:rPr dirty="0" sz="2800" spc="-5">
                <a:latin typeface="Times New Roman"/>
                <a:cs typeface="Times New Roman"/>
              </a:rPr>
              <a:t>into three </a:t>
            </a:r>
            <a:r>
              <a:rPr dirty="0" sz="2800">
                <a:latin typeface="Times New Roman"/>
                <a:cs typeface="Times New Roman"/>
              </a:rPr>
              <a:t>physiographic</a:t>
            </a:r>
            <a:r>
              <a:rPr dirty="0" sz="2800" spc="-10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sub-regions:</a:t>
            </a:r>
            <a:endParaRPr sz="2800">
              <a:latin typeface="Times New Roman"/>
              <a:cs typeface="Times New Roman"/>
            </a:endParaRPr>
          </a:p>
          <a:p>
            <a:pPr lvl="2" marL="989330" indent="-458470">
              <a:lnSpc>
                <a:spcPct val="100000"/>
              </a:lnSpc>
              <a:spcBef>
                <a:spcPts val="760"/>
              </a:spcBef>
              <a:buFont typeface="Wingdings"/>
              <a:buChar char=""/>
              <a:tabLst>
                <a:tab pos="989330" algn="l"/>
                <a:tab pos="989965" algn="l"/>
              </a:tabLst>
            </a:pP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Afar </a:t>
            </a:r>
            <a:r>
              <a:rPr dirty="0" sz="2800" spc="-15">
                <a:latin typeface="Times New Roman"/>
                <a:cs typeface="Times New Roman"/>
              </a:rPr>
              <a:t>Triangle,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Main Ethiopian Rift, and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Chew Bahir</a:t>
            </a:r>
            <a:r>
              <a:rPr dirty="0" sz="2800" spc="-17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Rift.</a:t>
            </a:r>
            <a:endParaRPr sz="2800">
              <a:latin typeface="Times New Roman"/>
              <a:cs typeface="Times New Roman"/>
            </a:endParaRPr>
          </a:p>
          <a:p>
            <a:pPr marL="391795" indent="-379730">
              <a:lnSpc>
                <a:spcPct val="100000"/>
              </a:lnSpc>
              <a:spcBef>
                <a:spcPts val="1839"/>
              </a:spcBef>
              <a:buAutoNum type="alphaLcParenR"/>
              <a:tabLst>
                <a:tab pos="392430" algn="l"/>
              </a:tabLst>
            </a:pPr>
            <a:r>
              <a:rPr dirty="0" sz="2800" spc="-5" b="1">
                <a:latin typeface="Times New Roman"/>
                <a:cs typeface="Times New Roman"/>
              </a:rPr>
              <a:t>The Afar</a:t>
            </a:r>
            <a:r>
              <a:rPr dirty="0" sz="2800" spc="-250" b="1">
                <a:latin typeface="Times New Roman"/>
                <a:cs typeface="Times New Roman"/>
              </a:rPr>
              <a:t> </a:t>
            </a:r>
            <a:r>
              <a:rPr dirty="0" sz="2800" spc="-25" b="1">
                <a:latin typeface="Times New Roman"/>
                <a:cs typeface="Times New Roman"/>
              </a:rPr>
              <a:t>Triangle:</a:t>
            </a:r>
            <a:endParaRPr sz="2800">
              <a:latin typeface="Times New Roman"/>
              <a:cs typeface="Times New Roman"/>
            </a:endParaRPr>
          </a:p>
          <a:p>
            <a:pPr lvl="1" marL="760095" indent="-457834">
              <a:lnSpc>
                <a:spcPct val="100000"/>
              </a:lnSpc>
              <a:spcBef>
                <a:spcPts val="1255"/>
              </a:spcBef>
              <a:buFont typeface="Wingdings"/>
              <a:buChar char=""/>
              <a:tabLst>
                <a:tab pos="760095" algn="l"/>
                <a:tab pos="760730" algn="l"/>
              </a:tabLst>
            </a:pPr>
            <a:r>
              <a:rPr dirty="0" sz="2800" spc="-5">
                <a:latin typeface="Times New Roman"/>
                <a:cs typeface="Times New Roman"/>
              </a:rPr>
              <a:t>is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10">
                <a:latin typeface="Times New Roman"/>
                <a:cs typeface="Times New Roman"/>
              </a:rPr>
              <a:t>largest and </a:t>
            </a:r>
            <a:r>
              <a:rPr dirty="0" sz="2800" spc="-5">
                <a:latin typeface="Times New Roman"/>
                <a:cs typeface="Times New Roman"/>
              </a:rPr>
              <a:t>widest part of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Rift</a:t>
            </a:r>
            <a:r>
              <a:rPr dirty="0" sz="2800" spc="-70">
                <a:latin typeface="Times New Roman"/>
                <a:cs typeface="Times New Roman"/>
              </a:rPr>
              <a:t> </a:t>
            </a:r>
            <a:r>
              <a:rPr dirty="0" sz="2800" spc="-75">
                <a:latin typeface="Times New Roman"/>
                <a:cs typeface="Times New Roman"/>
              </a:rPr>
              <a:t>Valley.</a:t>
            </a:r>
            <a:endParaRPr sz="2800">
              <a:latin typeface="Times New Roman"/>
              <a:cs typeface="Times New Roman"/>
            </a:endParaRPr>
          </a:p>
          <a:p>
            <a:pPr lvl="2" marL="814069" indent="-457834">
              <a:lnSpc>
                <a:spcPct val="100000"/>
              </a:lnSpc>
              <a:spcBef>
                <a:spcPts val="910"/>
              </a:spcBef>
              <a:buFont typeface="Wingdings"/>
              <a:buChar char=""/>
              <a:tabLst>
                <a:tab pos="814069" algn="l"/>
                <a:tab pos="814705" algn="l"/>
              </a:tabLst>
            </a:pPr>
            <a:r>
              <a:rPr dirty="0" sz="2800" spc="-5">
                <a:latin typeface="Times New Roman"/>
                <a:cs typeface="Times New Roman"/>
              </a:rPr>
              <a:t>makes up 54% of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Rift </a:t>
            </a:r>
            <a:r>
              <a:rPr dirty="0" sz="2800" spc="-60">
                <a:latin typeface="Times New Roman"/>
                <a:cs typeface="Times New Roman"/>
              </a:rPr>
              <a:t>Valley</a:t>
            </a:r>
            <a:r>
              <a:rPr dirty="0" sz="2800" spc="-4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area.</a:t>
            </a:r>
            <a:endParaRPr sz="2800">
              <a:latin typeface="Times New Roman"/>
              <a:cs typeface="Times New Roman"/>
            </a:endParaRPr>
          </a:p>
          <a:p>
            <a:pPr lvl="2" marL="814069" indent="-457834">
              <a:lnSpc>
                <a:spcPct val="100000"/>
              </a:lnSpc>
              <a:spcBef>
                <a:spcPts val="625"/>
              </a:spcBef>
              <a:buFont typeface="Wingdings"/>
              <a:buChar char=""/>
              <a:tabLst>
                <a:tab pos="814069" algn="l"/>
                <a:tab pos="814705" algn="l"/>
              </a:tabLst>
            </a:pPr>
            <a:r>
              <a:rPr dirty="0" sz="2800" spc="-5">
                <a:latin typeface="Times New Roman"/>
                <a:cs typeface="Times New Roman"/>
              </a:rPr>
              <a:t>low </a:t>
            </a:r>
            <a:r>
              <a:rPr dirty="0" sz="2800">
                <a:latin typeface="Times New Roman"/>
                <a:cs typeface="Times New Roman"/>
              </a:rPr>
              <a:t>altitude </a:t>
            </a:r>
            <a:r>
              <a:rPr dirty="0" sz="2800" spc="-5">
                <a:latin typeface="Times New Roman"/>
                <a:cs typeface="Times New Roman"/>
              </a:rPr>
              <a:t>(300-700</a:t>
            </a:r>
            <a:r>
              <a:rPr dirty="0" sz="2800" spc="-50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m).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4830" y="331978"/>
            <a:ext cx="11745595" cy="6242685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546735" marR="918210" indent="-457200">
              <a:lnSpc>
                <a:spcPts val="3300"/>
              </a:lnSpc>
              <a:spcBef>
                <a:spcPts val="254"/>
              </a:spcBef>
              <a:buFont typeface="Wingdings"/>
              <a:buChar char=""/>
              <a:tabLst>
                <a:tab pos="546735" algn="l"/>
                <a:tab pos="547370" algn="l"/>
              </a:tabLst>
            </a:pPr>
            <a:r>
              <a:rPr dirty="0" sz="2800" spc="-5">
                <a:latin typeface="Times New Roman"/>
                <a:cs typeface="Times New Roman"/>
              </a:rPr>
              <a:t>most hostile environments on Earth </a:t>
            </a:r>
            <a:r>
              <a:rPr dirty="0" sz="2800" spc="-10">
                <a:latin typeface="Times New Roman"/>
                <a:cs typeface="Times New Roman"/>
              </a:rPr>
              <a:t>(maximum </a:t>
            </a:r>
            <a:r>
              <a:rPr dirty="0" sz="2800" spc="-5">
                <a:latin typeface="Times New Roman"/>
                <a:cs typeface="Times New Roman"/>
              </a:rPr>
              <a:t>temperatures </a:t>
            </a:r>
            <a:r>
              <a:rPr dirty="0" sz="2800" spc="-10">
                <a:latin typeface="Times New Roman"/>
                <a:cs typeface="Times New Roman"/>
              </a:rPr>
              <a:t>can </a:t>
            </a:r>
            <a:r>
              <a:rPr dirty="0" sz="2800" spc="-5">
                <a:latin typeface="Times New Roman"/>
                <a:cs typeface="Times New Roman"/>
              </a:rPr>
              <a:t>exceed  50</a:t>
            </a:r>
            <a:r>
              <a:rPr dirty="0" sz="2800" spc="-5">
                <a:latin typeface="Carlito"/>
                <a:cs typeface="Carlito"/>
              </a:rPr>
              <a:t>°</a:t>
            </a:r>
            <a:r>
              <a:rPr dirty="0" sz="2800" spc="-5">
                <a:latin typeface="Times New Roman"/>
                <a:cs typeface="Times New Roman"/>
              </a:rPr>
              <a:t>C </a:t>
            </a:r>
            <a:r>
              <a:rPr dirty="0" sz="2800">
                <a:latin typeface="Times New Roman"/>
                <a:cs typeface="Times New Roman"/>
              </a:rPr>
              <a:t>during </a:t>
            </a:r>
            <a:r>
              <a:rPr dirty="0" sz="2800" spc="-5">
                <a:latin typeface="Times New Roman"/>
                <a:cs typeface="Times New Roman"/>
              </a:rPr>
              <a:t>the </a:t>
            </a:r>
            <a:r>
              <a:rPr dirty="0" sz="2800" spc="-10">
                <a:latin typeface="Times New Roman"/>
                <a:cs typeface="Times New Roman"/>
              </a:rPr>
              <a:t>summer wet</a:t>
            </a:r>
            <a:r>
              <a:rPr dirty="0" sz="280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season</a:t>
            </a:r>
            <a:endParaRPr sz="2800">
              <a:latin typeface="Times New Roman"/>
              <a:cs typeface="Times New Roman"/>
            </a:endParaRPr>
          </a:p>
          <a:p>
            <a:pPr marL="469900" marR="1574800" indent="-457834">
              <a:lnSpc>
                <a:spcPts val="3300"/>
              </a:lnSpc>
              <a:spcBef>
                <a:spcPts val="915"/>
              </a:spcBef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dirty="0" sz="2800" spc="-5">
                <a:latin typeface="Times New Roman"/>
                <a:cs typeface="Times New Roman"/>
              </a:rPr>
              <a:t>characterized by faulted depressions </a:t>
            </a:r>
            <a:r>
              <a:rPr dirty="0" sz="2800">
                <a:latin typeface="Times New Roman"/>
                <a:cs typeface="Times New Roman"/>
              </a:rPr>
              <a:t>(grabens), </a:t>
            </a:r>
            <a:r>
              <a:rPr dirty="0" sz="2800" spc="-5">
                <a:latin typeface="Times New Roman"/>
                <a:cs typeface="Times New Roman"/>
              </a:rPr>
              <a:t>volcanic </a:t>
            </a:r>
            <a:r>
              <a:rPr dirty="0" sz="2800">
                <a:latin typeface="Times New Roman"/>
                <a:cs typeface="Times New Roman"/>
              </a:rPr>
              <a:t>hills, </a:t>
            </a:r>
            <a:r>
              <a:rPr dirty="0" sz="2800" spc="-5">
                <a:latin typeface="Times New Roman"/>
                <a:cs typeface="Times New Roman"/>
              </a:rPr>
              <a:t>active  volcanoes, volcanic </a:t>
            </a:r>
            <a:r>
              <a:rPr dirty="0" sz="2800">
                <a:latin typeface="Times New Roman"/>
                <a:cs typeface="Times New Roman"/>
              </a:rPr>
              <a:t>ridges, </a:t>
            </a:r>
            <a:r>
              <a:rPr dirty="0" sz="2800" spc="-5">
                <a:latin typeface="Times New Roman"/>
                <a:cs typeface="Times New Roman"/>
              </a:rPr>
              <a:t>lava fields and low lava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platforms.</a:t>
            </a:r>
            <a:endParaRPr sz="28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695"/>
              </a:spcBef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dirty="0" sz="2800" spc="-5">
                <a:latin typeface="Times New Roman"/>
                <a:cs typeface="Times New Roman"/>
              </a:rPr>
              <a:t>Lakes (</a:t>
            </a:r>
            <a:r>
              <a:rPr dirty="0" sz="2800" spc="-5" i="1">
                <a:latin typeface="Times New Roman"/>
                <a:cs typeface="Times New Roman"/>
              </a:rPr>
              <a:t>Abe, Asale</a:t>
            </a:r>
            <a:r>
              <a:rPr dirty="0" sz="2800" spc="-5">
                <a:latin typeface="Times New Roman"/>
                <a:cs typeface="Times New Roman"/>
              </a:rPr>
              <a:t>, </a:t>
            </a:r>
            <a:r>
              <a:rPr dirty="0" sz="2800" spc="-10">
                <a:latin typeface="Times New Roman"/>
                <a:cs typeface="Times New Roman"/>
              </a:rPr>
              <a:t>and </a:t>
            </a:r>
            <a:r>
              <a:rPr dirty="0" sz="2800" spc="-20" i="1">
                <a:latin typeface="Times New Roman"/>
                <a:cs typeface="Times New Roman"/>
              </a:rPr>
              <a:t>Afrera) </a:t>
            </a:r>
            <a:r>
              <a:rPr dirty="0" sz="2800" spc="-5">
                <a:latin typeface="Times New Roman"/>
                <a:cs typeface="Times New Roman"/>
              </a:rPr>
              <a:t>occupy some </a:t>
            </a:r>
            <a:r>
              <a:rPr dirty="0" sz="2800">
                <a:latin typeface="Times New Roman"/>
                <a:cs typeface="Times New Roman"/>
              </a:rPr>
              <a:t>of these</a:t>
            </a:r>
            <a:r>
              <a:rPr dirty="0" sz="2800" spc="-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basins.</a:t>
            </a:r>
            <a:endParaRPr sz="28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2090"/>
              </a:spcBef>
              <a:buFont typeface="Wingdings"/>
              <a:buChar char=""/>
              <a:tabLst>
                <a:tab pos="469900" algn="l"/>
                <a:tab pos="470534" algn="l"/>
              </a:tabLst>
            </a:pPr>
            <a:r>
              <a:rPr dirty="0" sz="2800" spc="-5">
                <a:latin typeface="Times New Roman"/>
                <a:cs typeface="Times New Roman"/>
              </a:rPr>
              <a:t>A prominent feature in this </a:t>
            </a:r>
            <a:r>
              <a:rPr dirty="0" sz="2800">
                <a:latin typeface="Times New Roman"/>
                <a:cs typeface="Times New Roman"/>
              </a:rPr>
              <a:t>region </a:t>
            </a:r>
            <a:r>
              <a:rPr dirty="0" sz="2800" spc="-5">
                <a:latin typeface="Times New Roman"/>
                <a:cs typeface="Times New Roman"/>
              </a:rPr>
              <a:t>is the </a:t>
            </a:r>
            <a:r>
              <a:rPr dirty="0" sz="2800" spc="-5" i="1">
                <a:latin typeface="Times New Roman"/>
                <a:cs typeface="Times New Roman"/>
              </a:rPr>
              <a:t>Denakil </a:t>
            </a:r>
            <a:r>
              <a:rPr dirty="0" sz="2800" spc="-15" i="1">
                <a:latin typeface="Times New Roman"/>
                <a:cs typeface="Times New Roman"/>
              </a:rPr>
              <a:t>Depression </a:t>
            </a:r>
            <a:r>
              <a:rPr dirty="0" sz="2800" spc="-5">
                <a:latin typeface="Times New Roman"/>
                <a:cs typeface="Times New Roman"/>
              </a:rPr>
              <a:t>(</a:t>
            </a:r>
            <a:r>
              <a:rPr dirty="0" sz="2800" spc="-5" i="1">
                <a:latin typeface="Times New Roman"/>
                <a:cs typeface="Times New Roman"/>
              </a:rPr>
              <a:t>Kobar</a:t>
            </a:r>
            <a:r>
              <a:rPr dirty="0" sz="2800" spc="-85" i="1">
                <a:latin typeface="Times New Roman"/>
                <a:cs typeface="Times New Roman"/>
              </a:rPr>
              <a:t> </a:t>
            </a:r>
            <a:r>
              <a:rPr dirty="0" sz="2800" spc="-5" i="1">
                <a:latin typeface="Times New Roman"/>
                <a:cs typeface="Times New Roman"/>
              </a:rPr>
              <a:t>Sink</a:t>
            </a:r>
            <a:r>
              <a:rPr dirty="0" sz="2800" spc="-5">
                <a:latin typeface="Times New Roman"/>
                <a:cs typeface="Times New Roman"/>
              </a:rPr>
              <a:t>).</a:t>
            </a:r>
            <a:endParaRPr sz="2800">
              <a:latin typeface="Times New Roman"/>
              <a:cs typeface="Times New Roman"/>
            </a:endParaRPr>
          </a:p>
          <a:p>
            <a:pPr lvl="1" marL="546735" indent="-457834">
              <a:lnSpc>
                <a:spcPct val="100000"/>
              </a:lnSpc>
              <a:spcBef>
                <a:spcPts val="2095"/>
              </a:spcBef>
              <a:buFont typeface="Wingdings"/>
              <a:buChar char=""/>
              <a:tabLst>
                <a:tab pos="546735" algn="l"/>
                <a:tab pos="547370" algn="l"/>
              </a:tabLst>
            </a:pPr>
            <a:r>
              <a:rPr dirty="0" sz="2800" spc="-5">
                <a:latin typeface="Times New Roman"/>
                <a:cs typeface="Times New Roman"/>
              </a:rPr>
              <a:t>A </a:t>
            </a:r>
            <a:r>
              <a:rPr dirty="0" sz="2800" spc="-10">
                <a:latin typeface="Times New Roman"/>
                <a:cs typeface="Times New Roman"/>
              </a:rPr>
              <a:t>larger </a:t>
            </a:r>
            <a:r>
              <a:rPr dirty="0" sz="2800" spc="-5">
                <a:latin typeface="Times New Roman"/>
                <a:cs typeface="Times New Roman"/>
              </a:rPr>
              <a:t>part of this is covered by thick and extensive salt</a:t>
            </a:r>
            <a:r>
              <a:rPr dirty="0" sz="2800" spc="-17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plain.</a:t>
            </a:r>
            <a:endParaRPr sz="2800">
              <a:latin typeface="Times New Roman"/>
              <a:cs typeface="Times New Roman"/>
            </a:endParaRPr>
          </a:p>
          <a:p>
            <a:pPr lvl="1" marL="546735" indent="-457834">
              <a:lnSpc>
                <a:spcPct val="100000"/>
              </a:lnSpc>
              <a:spcBef>
                <a:spcPts val="2070"/>
              </a:spcBef>
              <a:buFont typeface="Wingdings"/>
              <a:buChar char=""/>
              <a:tabLst>
                <a:tab pos="546735" algn="l"/>
                <a:tab pos="547370" algn="l"/>
              </a:tabLst>
            </a:pPr>
            <a:r>
              <a:rPr dirty="0" sz="2800" spc="-25">
                <a:latin typeface="Carlito"/>
                <a:cs typeface="Carlito"/>
              </a:rPr>
              <a:t>Lake </a:t>
            </a:r>
            <a:r>
              <a:rPr dirty="0" sz="2800" spc="-5">
                <a:latin typeface="Carlito"/>
                <a:cs typeface="Carlito"/>
              </a:rPr>
              <a:t>Asale and </a:t>
            </a:r>
            <a:r>
              <a:rPr dirty="0" sz="2800" spc="-25">
                <a:latin typeface="Carlito"/>
                <a:cs typeface="Carlito"/>
              </a:rPr>
              <a:t>Lake </a:t>
            </a:r>
            <a:r>
              <a:rPr dirty="0" sz="2800" spc="-20">
                <a:latin typeface="Carlito"/>
                <a:cs typeface="Carlito"/>
              </a:rPr>
              <a:t>Afrera </a:t>
            </a:r>
            <a:r>
              <a:rPr dirty="0" sz="2800" spc="-10">
                <a:latin typeface="Carlito"/>
                <a:cs typeface="Carlito"/>
              </a:rPr>
              <a:t>occupy </a:t>
            </a:r>
            <a:r>
              <a:rPr dirty="0" sz="2800" spc="-5">
                <a:latin typeface="Carlito"/>
                <a:cs typeface="Carlito"/>
              </a:rPr>
              <a:t>the </a:t>
            </a:r>
            <a:r>
              <a:rPr dirty="0" sz="2800" spc="-20">
                <a:latin typeface="Carlito"/>
                <a:cs typeface="Carlito"/>
              </a:rPr>
              <a:t>lowest </a:t>
            </a:r>
            <a:r>
              <a:rPr dirty="0" sz="2800" spc="-10">
                <a:latin typeface="Carlito"/>
                <a:cs typeface="Carlito"/>
              </a:rPr>
              <a:t>parts </a:t>
            </a:r>
            <a:r>
              <a:rPr dirty="0" sz="2800" spc="-5">
                <a:latin typeface="Carlito"/>
                <a:cs typeface="Carlito"/>
              </a:rPr>
              <a:t>of </a:t>
            </a:r>
            <a:r>
              <a:rPr dirty="0" sz="2800" spc="-10">
                <a:latin typeface="Carlito"/>
                <a:cs typeface="Carlito"/>
              </a:rPr>
              <a:t>this </a:t>
            </a:r>
            <a:r>
              <a:rPr dirty="0" sz="2800" spc="-20">
                <a:latin typeface="Carlito"/>
                <a:cs typeface="Carlito"/>
              </a:rPr>
              <a:t>sunken</a:t>
            </a:r>
            <a:r>
              <a:rPr dirty="0" sz="2800" spc="265">
                <a:latin typeface="Carlito"/>
                <a:cs typeface="Carlito"/>
              </a:rPr>
              <a:t> </a:t>
            </a:r>
            <a:r>
              <a:rPr dirty="0" sz="2800" spc="-10">
                <a:latin typeface="Carlito"/>
                <a:cs typeface="Carlito"/>
              </a:rPr>
              <a:t>depression.</a:t>
            </a:r>
            <a:endParaRPr sz="2800">
              <a:latin typeface="Carlito"/>
              <a:cs typeface="Carlito"/>
            </a:endParaRPr>
          </a:p>
          <a:p>
            <a:pPr lvl="1" marL="546735" indent="-457834">
              <a:lnSpc>
                <a:spcPct val="100000"/>
              </a:lnSpc>
              <a:spcBef>
                <a:spcPts val="2120"/>
              </a:spcBef>
              <a:buFont typeface="Wingdings"/>
              <a:buChar char=""/>
              <a:tabLst>
                <a:tab pos="546735" algn="l"/>
                <a:tab pos="547370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Afar </a:t>
            </a:r>
            <a:r>
              <a:rPr dirty="0" sz="2800" spc="-15">
                <a:latin typeface="Times New Roman"/>
                <a:cs typeface="Times New Roman"/>
              </a:rPr>
              <a:t>Triangle </a:t>
            </a:r>
            <a:r>
              <a:rPr dirty="0" sz="2800" spc="-5">
                <a:latin typeface="Times New Roman"/>
                <a:cs typeface="Times New Roman"/>
              </a:rPr>
              <a:t>is generally </a:t>
            </a:r>
            <a:r>
              <a:rPr dirty="0" sz="2800">
                <a:latin typeface="Times New Roman"/>
                <a:cs typeface="Times New Roman"/>
              </a:rPr>
              <a:t>hot </a:t>
            </a:r>
            <a:r>
              <a:rPr dirty="0" sz="2800" spc="-5">
                <a:latin typeface="Times New Roman"/>
                <a:cs typeface="Times New Roman"/>
              </a:rPr>
              <a:t>and</a:t>
            </a:r>
            <a:r>
              <a:rPr dirty="0" sz="2800" spc="-204">
                <a:latin typeface="Times New Roman"/>
                <a:cs typeface="Times New Roman"/>
              </a:rPr>
              <a:t> </a:t>
            </a:r>
            <a:r>
              <a:rPr dirty="0" sz="2800" spc="-45">
                <a:latin typeface="Times New Roman"/>
                <a:cs typeface="Times New Roman"/>
              </a:rPr>
              <a:t>dry.</a:t>
            </a:r>
            <a:endParaRPr sz="2800">
              <a:latin typeface="Times New Roman"/>
              <a:cs typeface="Times New Roman"/>
            </a:endParaRPr>
          </a:p>
          <a:p>
            <a:pPr marL="469900" marR="718185" indent="-457834">
              <a:lnSpc>
                <a:spcPts val="3300"/>
              </a:lnSpc>
              <a:spcBef>
                <a:spcPts val="2310"/>
              </a:spcBef>
              <a:buFont typeface="Wingdings"/>
              <a:buChar char=""/>
              <a:tabLst>
                <a:tab pos="469900" algn="l"/>
                <a:tab pos="470534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economic importance </a:t>
            </a:r>
            <a:r>
              <a:rPr dirty="0" sz="2800">
                <a:latin typeface="Times New Roman"/>
                <a:cs typeface="Times New Roman"/>
              </a:rPr>
              <a:t>of </a:t>
            </a:r>
            <a:r>
              <a:rPr dirty="0" sz="2800" spc="-5">
                <a:latin typeface="Times New Roman"/>
                <a:cs typeface="Times New Roman"/>
              </a:rPr>
              <a:t>this region includes salt extraction, irrigation  along the </a:t>
            </a:r>
            <a:r>
              <a:rPr dirty="0" sz="2800" spc="-60">
                <a:latin typeface="Times New Roman"/>
                <a:cs typeface="Times New Roman"/>
              </a:rPr>
              <a:t>Awash </a:t>
            </a:r>
            <a:r>
              <a:rPr dirty="0" sz="2800" spc="-5">
                <a:latin typeface="Times New Roman"/>
                <a:cs typeface="Times New Roman"/>
              </a:rPr>
              <a:t>River </a:t>
            </a:r>
            <a:r>
              <a:rPr dirty="0" sz="2800" spc="-10">
                <a:latin typeface="Times New Roman"/>
                <a:cs typeface="Times New Roman"/>
              </a:rPr>
              <a:t>and </a:t>
            </a:r>
            <a:r>
              <a:rPr dirty="0" sz="2800" spc="-5">
                <a:latin typeface="Times New Roman"/>
                <a:cs typeface="Times New Roman"/>
              </a:rPr>
              <a:t>electric potential </a:t>
            </a:r>
            <a:r>
              <a:rPr dirty="0" sz="2800">
                <a:latin typeface="Times New Roman"/>
                <a:cs typeface="Times New Roman"/>
              </a:rPr>
              <a:t>from </a:t>
            </a:r>
            <a:r>
              <a:rPr dirty="0" sz="2800" spc="-5">
                <a:latin typeface="Times New Roman"/>
                <a:cs typeface="Times New Roman"/>
              </a:rPr>
              <a:t>geothermal</a:t>
            </a:r>
            <a:r>
              <a:rPr dirty="0" sz="2800" spc="-75">
                <a:latin typeface="Times New Roman"/>
                <a:cs typeface="Times New Roman"/>
              </a:rPr>
              <a:t> </a:t>
            </a:r>
            <a:r>
              <a:rPr dirty="0" sz="2800" spc="-35">
                <a:latin typeface="Times New Roman"/>
                <a:cs typeface="Times New Roman"/>
              </a:rPr>
              <a:t>energy.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9475" y="338327"/>
            <a:ext cx="11449458" cy="6019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02663" y="6283553"/>
            <a:ext cx="179133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0" b="1">
                <a:latin typeface="Trebuchet MS"/>
                <a:cs typeface="Trebuchet MS"/>
              </a:rPr>
              <a:t>Fig:</a:t>
            </a:r>
            <a:r>
              <a:rPr dirty="0" sz="2800" spc="-114" b="1">
                <a:latin typeface="Trebuchet MS"/>
                <a:cs typeface="Trebuchet MS"/>
              </a:rPr>
              <a:t> </a:t>
            </a:r>
            <a:r>
              <a:rPr dirty="0" sz="2800" spc="-45" b="1">
                <a:latin typeface="Trebuchet MS"/>
                <a:cs typeface="Trebuchet MS"/>
              </a:rPr>
              <a:t>Ertalle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4045" y="298328"/>
            <a:ext cx="11649075" cy="60280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49605" marR="151765" indent="-457834">
              <a:lnSpc>
                <a:spcPct val="150000"/>
              </a:lnSpc>
              <a:spcBef>
                <a:spcPts val="95"/>
              </a:spcBef>
              <a:buFont typeface="Wingdings"/>
              <a:buChar char=""/>
              <a:tabLst>
                <a:tab pos="649605" algn="l"/>
                <a:tab pos="650240" algn="l"/>
              </a:tabLst>
            </a:pPr>
            <a:r>
              <a:rPr dirty="0" sz="2800" spc="-5">
                <a:latin typeface="Times New Roman"/>
                <a:cs typeface="Times New Roman"/>
              </a:rPr>
              <a:t>It is the eastern </a:t>
            </a:r>
            <a:r>
              <a:rPr dirty="0" sz="2800" spc="-10">
                <a:latin typeface="Times New Roman"/>
                <a:cs typeface="Times New Roman"/>
              </a:rPr>
              <a:t>most </a:t>
            </a:r>
            <a:r>
              <a:rPr dirty="0" sz="2800" spc="-5">
                <a:latin typeface="Times New Roman"/>
                <a:cs typeface="Times New Roman"/>
              </a:rPr>
              <a:t>extension of African land (Djibouti, Eritrea, </a:t>
            </a:r>
            <a:r>
              <a:rPr dirty="0" sz="2800">
                <a:latin typeface="Times New Roman"/>
                <a:cs typeface="Times New Roman"/>
              </a:rPr>
              <a:t>Ethiopia,  </a:t>
            </a:r>
            <a:r>
              <a:rPr dirty="0" sz="2800" spc="-5">
                <a:latin typeface="Times New Roman"/>
                <a:cs typeface="Times New Roman"/>
              </a:rPr>
              <a:t>and Somalia) </a:t>
            </a:r>
            <a:r>
              <a:rPr dirty="0" sz="2800">
                <a:latin typeface="Times New Roman"/>
                <a:cs typeface="Times New Roman"/>
              </a:rPr>
              <a:t>whose </a:t>
            </a:r>
            <a:r>
              <a:rPr dirty="0" sz="2800" spc="-5">
                <a:latin typeface="Times New Roman"/>
                <a:cs typeface="Times New Roman"/>
              </a:rPr>
              <a:t>cultures have been </a:t>
            </a:r>
            <a:r>
              <a:rPr dirty="0" sz="2800">
                <a:latin typeface="Times New Roman"/>
                <a:cs typeface="Times New Roman"/>
              </a:rPr>
              <a:t>linked throughout </a:t>
            </a:r>
            <a:r>
              <a:rPr dirty="0" sz="2800" spc="-5">
                <a:latin typeface="Times New Roman"/>
                <a:cs typeface="Times New Roman"/>
              </a:rPr>
              <a:t>their </a:t>
            </a:r>
            <a:r>
              <a:rPr dirty="0" sz="2800">
                <a:latin typeface="Times New Roman"/>
                <a:cs typeface="Times New Roman"/>
              </a:rPr>
              <a:t>long</a:t>
            </a:r>
            <a:r>
              <a:rPr dirty="0" sz="2800" spc="-45">
                <a:latin typeface="Times New Roman"/>
                <a:cs typeface="Times New Roman"/>
              </a:rPr>
              <a:t> </a:t>
            </a:r>
            <a:r>
              <a:rPr dirty="0" sz="2800" spc="-25">
                <a:latin typeface="Times New Roman"/>
                <a:cs typeface="Times New Roman"/>
              </a:rPr>
              <a:t>history.</a:t>
            </a:r>
            <a:endParaRPr sz="2800">
              <a:latin typeface="Times New Roman"/>
              <a:cs typeface="Times New Roman"/>
            </a:endParaRPr>
          </a:p>
          <a:p>
            <a:pPr marL="50800" marR="43180">
              <a:lnSpc>
                <a:spcPts val="3300"/>
              </a:lnSpc>
              <a:spcBef>
                <a:spcPts val="2545"/>
              </a:spcBef>
            </a:pPr>
            <a:r>
              <a:rPr dirty="0" sz="2800" spc="-5" b="1" i="1">
                <a:latin typeface="Times New Roman"/>
                <a:cs typeface="Times New Roman"/>
              </a:rPr>
              <a:t>Note: </a:t>
            </a:r>
            <a:r>
              <a:rPr dirty="0" sz="2800" spc="-5">
                <a:latin typeface="Times New Roman"/>
                <a:cs typeface="Times New Roman"/>
              </a:rPr>
              <a:t>In </a:t>
            </a:r>
            <a:r>
              <a:rPr dirty="0" sz="2800" spc="-10">
                <a:latin typeface="Times New Roman"/>
                <a:cs typeface="Times New Roman"/>
              </a:rPr>
              <a:t>terms </a:t>
            </a:r>
            <a:r>
              <a:rPr dirty="0" sz="2800" spc="-5">
                <a:latin typeface="Times New Roman"/>
                <a:cs typeface="Times New Roman"/>
              </a:rPr>
              <a:t>of size, Ethiopia is the </a:t>
            </a:r>
            <a:r>
              <a:rPr dirty="0" sz="2800" spc="-15">
                <a:latin typeface="Times New Roman"/>
                <a:cs typeface="Times New Roman"/>
              </a:rPr>
              <a:t>largest </a:t>
            </a:r>
            <a:r>
              <a:rPr dirty="0" sz="2800" spc="-5">
                <a:latin typeface="Times New Roman"/>
                <a:cs typeface="Times New Roman"/>
              </a:rPr>
              <a:t>of all the Horn of African countries,  while Djibouti is </a:t>
            </a:r>
            <a:r>
              <a:rPr dirty="0" sz="2800">
                <a:latin typeface="Times New Roman"/>
                <a:cs typeface="Times New Roman"/>
              </a:rPr>
              <a:t>the</a:t>
            </a:r>
            <a:r>
              <a:rPr dirty="0" sz="2800" spc="-3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smallest.</a:t>
            </a:r>
            <a:endParaRPr sz="2800">
              <a:latin typeface="Times New Roman"/>
              <a:cs typeface="Times New Roman"/>
            </a:endParaRPr>
          </a:p>
          <a:p>
            <a:pPr marL="192405">
              <a:lnSpc>
                <a:spcPct val="100000"/>
              </a:lnSpc>
              <a:spcBef>
                <a:spcPts val="960"/>
              </a:spcBef>
            </a:pPr>
            <a:r>
              <a:rPr dirty="0" sz="2800" spc="-5" b="1" i="1">
                <a:solidFill>
                  <a:srgbClr val="006FC0"/>
                </a:solidFill>
                <a:latin typeface="Times New Roman"/>
                <a:cs typeface="Times New Roman"/>
              </a:rPr>
              <a:t>1.2.1. Location </a:t>
            </a:r>
            <a:r>
              <a:rPr dirty="0" sz="2800" b="1" i="1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dirty="0" sz="2800" spc="-5" b="1" i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2800" b="1" i="1">
                <a:solidFill>
                  <a:srgbClr val="006FC0"/>
                </a:solidFill>
                <a:latin typeface="Times New Roman"/>
                <a:cs typeface="Times New Roman"/>
              </a:rPr>
              <a:t>Ethiopia</a:t>
            </a:r>
            <a:endParaRPr sz="2800">
              <a:latin typeface="Times New Roman"/>
              <a:cs typeface="Times New Roman"/>
            </a:endParaRPr>
          </a:p>
          <a:p>
            <a:pPr marL="508000" indent="-457200">
              <a:lnSpc>
                <a:spcPct val="100000"/>
              </a:lnSpc>
              <a:spcBef>
                <a:spcPts val="690"/>
              </a:spcBef>
              <a:buFont typeface="Wingdings"/>
              <a:buChar char=""/>
              <a:tabLst>
                <a:tab pos="507365" algn="l"/>
                <a:tab pos="508000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location of a </a:t>
            </a:r>
            <a:r>
              <a:rPr dirty="0" sz="2800">
                <a:latin typeface="Times New Roman"/>
                <a:cs typeface="Times New Roman"/>
              </a:rPr>
              <a:t>country </a:t>
            </a:r>
            <a:r>
              <a:rPr dirty="0" sz="2800" spc="-5">
                <a:latin typeface="Times New Roman"/>
                <a:cs typeface="Times New Roman"/>
              </a:rPr>
              <a:t>or a place on a </a:t>
            </a:r>
            <a:r>
              <a:rPr dirty="0" sz="2800" spc="-10">
                <a:latin typeface="Times New Roman"/>
                <a:cs typeface="Times New Roman"/>
              </a:rPr>
              <a:t>map </a:t>
            </a:r>
            <a:r>
              <a:rPr dirty="0" sz="2800" spc="-5">
                <a:latin typeface="Times New Roman"/>
                <a:cs typeface="Times New Roman"/>
              </a:rPr>
              <a:t>is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expressed:</a:t>
            </a:r>
            <a:endParaRPr sz="2800">
              <a:latin typeface="Times New Roman"/>
              <a:cs typeface="Times New Roman"/>
            </a:endParaRPr>
          </a:p>
          <a:p>
            <a:pPr lvl="1" marL="557530" indent="-365760">
              <a:lnSpc>
                <a:spcPct val="100000"/>
              </a:lnSpc>
              <a:spcBef>
                <a:spcPts val="960"/>
              </a:spcBef>
              <a:buAutoNum type="alphaLcParenR"/>
              <a:tabLst>
                <a:tab pos="558165" algn="l"/>
              </a:tabLst>
            </a:pPr>
            <a:r>
              <a:rPr dirty="0" sz="2800" spc="-10" b="1">
                <a:latin typeface="Times New Roman"/>
                <a:cs typeface="Times New Roman"/>
              </a:rPr>
              <a:t>Astronomical </a:t>
            </a:r>
            <a:r>
              <a:rPr dirty="0" sz="2800" b="1">
                <a:latin typeface="Times New Roman"/>
                <a:cs typeface="Times New Roman"/>
              </a:rPr>
              <a:t>(absolute)</a:t>
            </a:r>
            <a:r>
              <a:rPr dirty="0" sz="2800" spc="5" b="1">
                <a:latin typeface="Times New Roman"/>
                <a:cs typeface="Times New Roman"/>
              </a:rPr>
              <a:t> </a:t>
            </a:r>
            <a:r>
              <a:rPr dirty="0" sz="2800" spc="-5" b="1">
                <a:latin typeface="Times New Roman"/>
                <a:cs typeface="Times New Roman"/>
              </a:rPr>
              <a:t>location:</a:t>
            </a:r>
            <a:endParaRPr sz="2800">
              <a:latin typeface="Times New Roman"/>
              <a:cs typeface="Times New Roman"/>
            </a:endParaRPr>
          </a:p>
          <a:p>
            <a:pPr lvl="2" marL="916305" indent="-457834">
              <a:lnSpc>
                <a:spcPct val="100000"/>
              </a:lnSpc>
              <a:spcBef>
                <a:spcPts val="955"/>
              </a:spcBef>
              <a:buFont typeface="Wingdings"/>
              <a:buChar char=""/>
              <a:tabLst>
                <a:tab pos="916305" algn="l"/>
                <a:tab pos="916940" algn="l"/>
              </a:tabLst>
            </a:pPr>
            <a:r>
              <a:rPr dirty="0" sz="2800" spc="-5">
                <a:latin typeface="Times New Roman"/>
                <a:cs typeface="Times New Roman"/>
              </a:rPr>
              <a:t>states location of places </a:t>
            </a:r>
            <a:r>
              <a:rPr dirty="0" sz="2800">
                <a:latin typeface="Times New Roman"/>
                <a:cs typeface="Times New Roman"/>
              </a:rPr>
              <a:t>using the </a:t>
            </a:r>
            <a:r>
              <a:rPr dirty="0" sz="2800" spc="-5">
                <a:latin typeface="Times New Roman"/>
                <a:cs typeface="Times New Roman"/>
              </a:rPr>
              <a:t>lines of latitudes and</a:t>
            </a:r>
            <a:r>
              <a:rPr dirty="0" sz="2800" spc="-5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longitudes.</a:t>
            </a:r>
            <a:endParaRPr sz="2800">
              <a:latin typeface="Times New Roman"/>
              <a:cs typeface="Times New Roman"/>
            </a:endParaRPr>
          </a:p>
          <a:p>
            <a:pPr marL="858519" marR="291465" indent="-457200">
              <a:lnSpc>
                <a:spcPct val="99100"/>
              </a:lnSpc>
              <a:spcBef>
                <a:spcPts val="1045"/>
              </a:spcBef>
              <a:buFont typeface="Wingdings"/>
              <a:buChar char=""/>
              <a:tabLst>
                <a:tab pos="858519" algn="l"/>
                <a:tab pos="859155" algn="l"/>
              </a:tabLst>
            </a:pPr>
            <a:r>
              <a:rPr dirty="0" sz="2800">
                <a:latin typeface="Times New Roman"/>
                <a:cs typeface="Times New Roman"/>
              </a:rPr>
              <a:t>Ethiopia </a:t>
            </a:r>
            <a:r>
              <a:rPr dirty="0" sz="2800" spc="-5">
                <a:latin typeface="Times New Roman"/>
                <a:cs typeface="Times New Roman"/>
              </a:rPr>
              <a:t>is located between </a:t>
            </a:r>
            <a:r>
              <a:rPr dirty="0" sz="2800" spc="5">
                <a:latin typeface="Times New Roman"/>
                <a:cs typeface="Times New Roman"/>
              </a:rPr>
              <a:t>3</a:t>
            </a:r>
            <a:r>
              <a:rPr dirty="0" baseline="25525" sz="2775" spc="7">
                <a:latin typeface="Times New Roman"/>
                <a:cs typeface="Times New Roman"/>
              </a:rPr>
              <a:t>o</a:t>
            </a:r>
            <a:r>
              <a:rPr dirty="0" sz="2800" spc="5">
                <a:latin typeface="Times New Roman"/>
                <a:cs typeface="Times New Roman"/>
              </a:rPr>
              <a:t>N </a:t>
            </a:r>
            <a:r>
              <a:rPr dirty="0" sz="2800" spc="-5">
                <a:latin typeface="Times New Roman"/>
                <a:cs typeface="Times New Roman"/>
              </a:rPr>
              <a:t>(Moyale) and </a:t>
            </a:r>
            <a:r>
              <a:rPr dirty="0" sz="2800">
                <a:latin typeface="Times New Roman"/>
                <a:cs typeface="Times New Roman"/>
              </a:rPr>
              <a:t>15</a:t>
            </a:r>
            <a:r>
              <a:rPr dirty="0" baseline="25525" sz="2775">
                <a:latin typeface="Times New Roman"/>
                <a:cs typeface="Times New Roman"/>
              </a:rPr>
              <a:t>o</a:t>
            </a:r>
            <a:r>
              <a:rPr dirty="0" sz="2800">
                <a:latin typeface="Times New Roman"/>
                <a:cs typeface="Times New Roman"/>
              </a:rPr>
              <a:t>N </a:t>
            </a:r>
            <a:r>
              <a:rPr dirty="0" sz="2800" spc="-10">
                <a:latin typeface="Times New Roman"/>
                <a:cs typeface="Times New Roman"/>
              </a:rPr>
              <a:t>(Bademe </a:t>
            </a:r>
            <a:r>
              <a:rPr dirty="0" sz="2800" spc="-5">
                <a:latin typeface="Times New Roman"/>
                <a:cs typeface="Times New Roman"/>
              </a:rPr>
              <a:t>- </a:t>
            </a:r>
            <a:r>
              <a:rPr dirty="0" sz="2800">
                <a:latin typeface="Times New Roman"/>
                <a:cs typeface="Times New Roman"/>
              </a:rPr>
              <a:t>the  </a:t>
            </a:r>
            <a:r>
              <a:rPr dirty="0" sz="2800" spc="-5">
                <a:latin typeface="Times New Roman"/>
                <a:cs typeface="Times New Roman"/>
              </a:rPr>
              <a:t>northernmost tip of </a:t>
            </a:r>
            <a:r>
              <a:rPr dirty="0" sz="2800" spc="-15">
                <a:latin typeface="Times New Roman"/>
                <a:cs typeface="Times New Roman"/>
              </a:rPr>
              <a:t>Tigray) </a:t>
            </a:r>
            <a:r>
              <a:rPr dirty="0" sz="2800" spc="-5">
                <a:latin typeface="Times New Roman"/>
                <a:cs typeface="Times New Roman"/>
              </a:rPr>
              <a:t>latitudes and </a:t>
            </a:r>
            <a:r>
              <a:rPr dirty="0" sz="2800">
                <a:latin typeface="Times New Roman"/>
                <a:cs typeface="Times New Roman"/>
              </a:rPr>
              <a:t>33</a:t>
            </a:r>
            <a:r>
              <a:rPr dirty="0" baseline="25525" sz="2775">
                <a:latin typeface="Times New Roman"/>
                <a:cs typeface="Times New Roman"/>
              </a:rPr>
              <a:t>o</a:t>
            </a:r>
            <a:r>
              <a:rPr dirty="0" sz="2800">
                <a:latin typeface="Times New Roman"/>
                <a:cs typeface="Times New Roman"/>
              </a:rPr>
              <a:t>E (Akobo) </a:t>
            </a:r>
            <a:r>
              <a:rPr dirty="0" sz="2800" spc="-5">
                <a:latin typeface="Times New Roman"/>
                <a:cs typeface="Times New Roman"/>
              </a:rPr>
              <a:t>to </a:t>
            </a:r>
            <a:r>
              <a:rPr dirty="0" sz="2800">
                <a:latin typeface="Times New Roman"/>
                <a:cs typeface="Times New Roman"/>
              </a:rPr>
              <a:t>48</a:t>
            </a:r>
            <a:r>
              <a:rPr dirty="0" baseline="25525" sz="2775">
                <a:latin typeface="Times New Roman"/>
                <a:cs typeface="Times New Roman"/>
              </a:rPr>
              <a:t>o</a:t>
            </a:r>
            <a:r>
              <a:rPr dirty="0" sz="2800">
                <a:latin typeface="Times New Roman"/>
                <a:cs typeface="Times New Roman"/>
              </a:rPr>
              <a:t>E (the tip of  </a:t>
            </a:r>
            <a:r>
              <a:rPr dirty="0" sz="2800" spc="-5">
                <a:latin typeface="Times New Roman"/>
                <a:cs typeface="Times New Roman"/>
              </a:rPr>
              <a:t>Ogaden in the east)</a:t>
            </a:r>
            <a:r>
              <a:rPr dirty="0" sz="2800" spc="1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longitudes.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7002" y="246913"/>
            <a:ext cx="11793855" cy="6254750"/>
          </a:xfrm>
          <a:prstGeom prst="rect">
            <a:avLst/>
          </a:prstGeom>
        </p:spPr>
        <p:txBody>
          <a:bodyPr wrap="square" lIns="0" tIns="187325" rIns="0" bIns="0" rtlCol="0" vert="horz">
            <a:spAutoFit/>
          </a:bodyPr>
          <a:lstStyle/>
          <a:p>
            <a:pPr marL="398145" indent="-386080">
              <a:lnSpc>
                <a:spcPct val="100000"/>
              </a:lnSpc>
              <a:spcBef>
                <a:spcPts val="1475"/>
              </a:spcBef>
              <a:buAutoNum type="alphaLcParenR" startAt="2"/>
              <a:tabLst>
                <a:tab pos="398780" algn="l"/>
              </a:tabLst>
            </a:pPr>
            <a:r>
              <a:rPr dirty="0" sz="2800" spc="-5" b="1" i="1">
                <a:latin typeface="Times New Roman"/>
                <a:cs typeface="Times New Roman"/>
              </a:rPr>
              <a:t>The Main Ethiopian Rift/Central</a:t>
            </a:r>
            <a:r>
              <a:rPr dirty="0" sz="2800" spc="20" b="1" i="1">
                <a:latin typeface="Times New Roman"/>
                <a:cs typeface="Times New Roman"/>
              </a:rPr>
              <a:t> </a:t>
            </a:r>
            <a:r>
              <a:rPr dirty="0" sz="2800" spc="-5" b="1" i="1">
                <a:latin typeface="Times New Roman"/>
                <a:cs typeface="Times New Roman"/>
              </a:rPr>
              <a:t>Rift:</a:t>
            </a:r>
            <a:endParaRPr sz="2800">
              <a:latin typeface="Times New Roman"/>
              <a:cs typeface="Times New Roman"/>
            </a:endParaRPr>
          </a:p>
          <a:p>
            <a:pPr lvl="1" marL="784860" marR="518159" indent="-457200">
              <a:lnSpc>
                <a:spcPts val="3300"/>
              </a:lnSpc>
              <a:spcBef>
                <a:spcPts val="1540"/>
              </a:spcBef>
              <a:buFont typeface="Wingdings"/>
              <a:buChar char=""/>
              <a:tabLst>
                <a:tab pos="784860" algn="l"/>
                <a:tab pos="785495" algn="l"/>
              </a:tabLst>
            </a:pPr>
            <a:r>
              <a:rPr dirty="0" sz="2800" spc="-5">
                <a:latin typeface="Times New Roman"/>
                <a:cs typeface="Times New Roman"/>
              </a:rPr>
              <a:t>refers to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narrow belt of the R. </a:t>
            </a:r>
            <a:r>
              <a:rPr dirty="0" sz="2800" spc="-185">
                <a:latin typeface="Times New Roman"/>
                <a:cs typeface="Times New Roman"/>
              </a:rPr>
              <a:t>V. </a:t>
            </a:r>
            <a:r>
              <a:rPr dirty="0" sz="2800" spc="-5">
                <a:latin typeface="Times New Roman"/>
                <a:cs typeface="Times New Roman"/>
              </a:rPr>
              <a:t>that extends from </a:t>
            </a:r>
            <a:r>
              <a:rPr dirty="0" sz="2800" spc="-55">
                <a:latin typeface="Times New Roman"/>
                <a:cs typeface="Times New Roman"/>
              </a:rPr>
              <a:t>Awash </a:t>
            </a:r>
            <a:r>
              <a:rPr dirty="0" sz="2800" spc="-5">
                <a:latin typeface="Times New Roman"/>
                <a:cs typeface="Times New Roman"/>
              </a:rPr>
              <a:t>River in </a:t>
            </a:r>
            <a:r>
              <a:rPr dirty="0" sz="2800">
                <a:latin typeface="Times New Roman"/>
                <a:cs typeface="Times New Roman"/>
              </a:rPr>
              <a:t>the  north </a:t>
            </a:r>
            <a:r>
              <a:rPr dirty="0" sz="2800" spc="-5">
                <a:latin typeface="Times New Roman"/>
                <a:cs typeface="Times New Roman"/>
              </a:rPr>
              <a:t>to Lake </a:t>
            </a:r>
            <a:r>
              <a:rPr dirty="0" sz="2800" spc="-10">
                <a:latin typeface="Times New Roman"/>
                <a:cs typeface="Times New Roman"/>
              </a:rPr>
              <a:t>Chamo </a:t>
            </a:r>
            <a:r>
              <a:rPr dirty="0" sz="2800" spc="-5">
                <a:latin typeface="Times New Roman"/>
                <a:cs typeface="Times New Roman"/>
              </a:rPr>
              <a:t>in the</a:t>
            </a:r>
            <a:r>
              <a:rPr dirty="0" sz="2800" spc="2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south.</a:t>
            </a:r>
            <a:endParaRPr sz="2800">
              <a:latin typeface="Times New Roman"/>
              <a:cs typeface="Times New Roman"/>
            </a:endParaRPr>
          </a:p>
          <a:p>
            <a:pPr marL="784860" indent="-457834">
              <a:lnSpc>
                <a:spcPct val="100000"/>
              </a:lnSpc>
              <a:spcBef>
                <a:spcPts val="695"/>
              </a:spcBef>
              <a:buFont typeface="Wingdings"/>
              <a:buChar char=""/>
              <a:tabLst>
                <a:tab pos="784860" algn="l"/>
                <a:tab pos="785495" algn="l"/>
              </a:tabLst>
            </a:pPr>
            <a:r>
              <a:rPr dirty="0" sz="2800" spc="-5">
                <a:latin typeface="Times New Roman"/>
                <a:cs typeface="Times New Roman"/>
              </a:rPr>
              <a:t>is </a:t>
            </a:r>
            <a:r>
              <a:rPr dirty="0" sz="2800">
                <a:latin typeface="Times New Roman"/>
                <a:cs typeface="Times New Roman"/>
              </a:rPr>
              <a:t>bounded </a:t>
            </a:r>
            <a:r>
              <a:rPr dirty="0" sz="2800" spc="-5">
                <a:latin typeface="Times New Roman"/>
                <a:cs typeface="Times New Roman"/>
              </a:rPr>
              <a:t>by the western and eastern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escarpments.</a:t>
            </a:r>
            <a:endParaRPr sz="2800">
              <a:latin typeface="Times New Roman"/>
              <a:cs typeface="Times New Roman"/>
            </a:endParaRPr>
          </a:p>
          <a:p>
            <a:pPr marL="784860" indent="-457834">
              <a:lnSpc>
                <a:spcPct val="100000"/>
              </a:lnSpc>
              <a:spcBef>
                <a:spcPts val="2090"/>
              </a:spcBef>
              <a:buFont typeface="Wingdings"/>
              <a:buChar char=""/>
              <a:tabLst>
                <a:tab pos="784860" algn="l"/>
                <a:tab pos="785495" algn="l"/>
              </a:tabLst>
            </a:pPr>
            <a:r>
              <a:rPr dirty="0" sz="2800" spc="-5">
                <a:latin typeface="Times New Roman"/>
                <a:cs typeface="Times New Roman"/>
              </a:rPr>
              <a:t>is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narrowest and the</a:t>
            </a:r>
            <a:r>
              <a:rPr dirty="0" sz="2800" spc="-2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highest.</a:t>
            </a:r>
            <a:endParaRPr sz="280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00000"/>
              </a:lnSpc>
              <a:spcBef>
                <a:spcPts val="740"/>
              </a:spcBef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dirty="0" sz="2800" spc="-10">
                <a:latin typeface="Carlito"/>
                <a:cs typeface="Carlito"/>
              </a:rPr>
              <a:t>has </a:t>
            </a:r>
            <a:r>
              <a:rPr dirty="0" sz="2800" spc="-5">
                <a:latin typeface="Carlito"/>
                <a:cs typeface="Carlito"/>
              </a:rPr>
              <a:t>an </a:t>
            </a:r>
            <a:r>
              <a:rPr dirty="0" sz="2800" spc="-25">
                <a:latin typeface="Carlito"/>
                <a:cs typeface="Carlito"/>
              </a:rPr>
              <a:t>average </a:t>
            </a:r>
            <a:r>
              <a:rPr dirty="0" sz="2800" spc="-5">
                <a:latin typeface="Carlito"/>
                <a:cs typeface="Carlito"/>
              </a:rPr>
              <a:t>width of </a:t>
            </a:r>
            <a:r>
              <a:rPr dirty="0" sz="2800">
                <a:latin typeface="Carlito"/>
                <a:cs typeface="Carlito"/>
              </a:rPr>
              <a:t>50-80 </a:t>
            </a:r>
            <a:r>
              <a:rPr dirty="0" sz="2800" spc="-15">
                <a:latin typeface="Carlito"/>
                <a:cs typeface="Carlito"/>
              </a:rPr>
              <a:t>kilometers </a:t>
            </a:r>
            <a:r>
              <a:rPr dirty="0" sz="2800" spc="-5">
                <a:latin typeface="Carlito"/>
                <a:cs typeface="Carlito"/>
              </a:rPr>
              <a:t>and </a:t>
            </a:r>
            <a:r>
              <a:rPr dirty="0" sz="2800" spc="-15">
                <a:latin typeface="Carlito"/>
                <a:cs typeface="Carlito"/>
              </a:rPr>
              <a:t>general elevation </a:t>
            </a:r>
            <a:r>
              <a:rPr dirty="0" sz="2800" spc="-5">
                <a:latin typeface="Carlito"/>
                <a:cs typeface="Carlito"/>
              </a:rPr>
              <a:t>of 1,000-2,000  </a:t>
            </a:r>
            <a:r>
              <a:rPr dirty="0" sz="2800" spc="-20">
                <a:latin typeface="Carlito"/>
                <a:cs typeface="Carlito"/>
              </a:rPr>
              <a:t>meters </a:t>
            </a:r>
            <a:r>
              <a:rPr dirty="0" sz="2800" spc="-10">
                <a:latin typeface="Carlito"/>
                <a:cs typeface="Carlito"/>
              </a:rPr>
              <a:t>above sea</a:t>
            </a:r>
            <a:r>
              <a:rPr dirty="0" sz="2800" spc="25">
                <a:latin typeface="Carlito"/>
                <a:cs typeface="Carlito"/>
              </a:rPr>
              <a:t> </a:t>
            </a:r>
            <a:r>
              <a:rPr dirty="0" sz="2800" spc="-10">
                <a:latin typeface="Carlito"/>
                <a:cs typeface="Carlito"/>
              </a:rPr>
              <a:t>level.</a:t>
            </a:r>
            <a:endParaRPr sz="2800">
              <a:latin typeface="Carlito"/>
              <a:cs typeface="Carlito"/>
            </a:endParaRPr>
          </a:p>
          <a:p>
            <a:pPr lvl="1" marL="610870" indent="-457834">
              <a:lnSpc>
                <a:spcPct val="100000"/>
              </a:lnSpc>
              <a:spcBef>
                <a:spcPts val="1180"/>
              </a:spcBef>
              <a:buFont typeface="Wingdings"/>
              <a:buChar char=""/>
              <a:tabLst>
                <a:tab pos="610870" algn="l"/>
                <a:tab pos="611505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</a:t>
            </a:r>
            <a:r>
              <a:rPr dirty="0" sz="2800">
                <a:latin typeface="Times New Roman"/>
                <a:cs typeface="Times New Roman"/>
              </a:rPr>
              <a:t>floor </a:t>
            </a:r>
            <a:r>
              <a:rPr dirty="0" sz="2800" spc="-5">
                <a:latin typeface="Times New Roman"/>
                <a:cs typeface="Times New Roman"/>
              </a:rPr>
              <a:t>in </a:t>
            </a:r>
            <a:r>
              <a:rPr dirty="0" sz="2800" spc="-10">
                <a:latin typeface="Times New Roman"/>
                <a:cs typeface="Times New Roman"/>
              </a:rPr>
              <a:t>many </a:t>
            </a:r>
            <a:r>
              <a:rPr dirty="0" sz="2800" spc="-5">
                <a:latin typeface="Times New Roman"/>
                <a:cs typeface="Times New Roman"/>
              </a:rPr>
              <a:t>places is dotted by cinder cones </a:t>
            </a:r>
            <a:r>
              <a:rPr dirty="0" sz="2800" spc="-10">
                <a:latin typeface="Times New Roman"/>
                <a:cs typeface="Times New Roman"/>
              </a:rPr>
              <a:t>and </a:t>
            </a:r>
            <a:r>
              <a:rPr dirty="0" sz="2800" spc="-5">
                <a:latin typeface="Times New Roman"/>
                <a:cs typeface="Times New Roman"/>
              </a:rPr>
              <a:t>volcanic</a:t>
            </a:r>
            <a:r>
              <a:rPr dirty="0" sz="2800" spc="2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mountains.</a:t>
            </a:r>
            <a:endParaRPr sz="2800">
              <a:latin typeface="Times New Roman"/>
              <a:cs typeface="Times New Roman"/>
            </a:endParaRPr>
          </a:p>
          <a:p>
            <a:pPr lvl="1" marL="585470" marR="227329" indent="-457200">
              <a:lnSpc>
                <a:spcPts val="3300"/>
              </a:lnSpc>
              <a:spcBef>
                <a:spcPts val="2315"/>
              </a:spcBef>
              <a:buFont typeface="Wingdings"/>
              <a:buChar char=""/>
              <a:tabLst>
                <a:tab pos="585470" algn="l"/>
                <a:tab pos="586105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</a:t>
            </a:r>
            <a:r>
              <a:rPr dirty="0" sz="2800">
                <a:latin typeface="Times New Roman"/>
                <a:cs typeface="Times New Roman"/>
              </a:rPr>
              <a:t>big </a:t>
            </a:r>
            <a:r>
              <a:rPr dirty="0" sz="2800" spc="-5">
                <a:latin typeface="Times New Roman"/>
                <a:cs typeface="Times New Roman"/>
              </a:rPr>
              <a:t>ones include Mount Fentale, </a:t>
            </a:r>
            <a:r>
              <a:rPr dirty="0" sz="2800">
                <a:latin typeface="Times New Roman"/>
                <a:cs typeface="Times New Roman"/>
              </a:rPr>
              <a:t>Boseti-guda </a:t>
            </a:r>
            <a:r>
              <a:rPr dirty="0" sz="2800" spc="-5">
                <a:latin typeface="Times New Roman"/>
                <a:cs typeface="Times New Roman"/>
              </a:rPr>
              <a:t>(near </a:t>
            </a:r>
            <a:r>
              <a:rPr dirty="0" sz="2800" spc="-10">
                <a:latin typeface="Times New Roman"/>
                <a:cs typeface="Times New Roman"/>
              </a:rPr>
              <a:t>Adama), </a:t>
            </a:r>
            <a:r>
              <a:rPr dirty="0" sz="2800" spc="-5">
                <a:latin typeface="Times New Roman"/>
                <a:cs typeface="Times New Roman"/>
              </a:rPr>
              <a:t>Aletu</a:t>
            </a:r>
            <a:r>
              <a:rPr dirty="0" sz="2800" spc="-25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(north  </a:t>
            </a:r>
            <a:r>
              <a:rPr dirty="0" sz="2800" spc="-5">
                <a:latin typeface="Times New Roman"/>
                <a:cs typeface="Times New Roman"/>
              </a:rPr>
              <a:t>of Lake Ziway) and Chebi </a:t>
            </a:r>
            <a:r>
              <a:rPr dirty="0" sz="2800">
                <a:latin typeface="Times New Roman"/>
                <a:cs typeface="Times New Roman"/>
              </a:rPr>
              <a:t>(north </a:t>
            </a:r>
            <a:r>
              <a:rPr dirty="0" sz="2800" spc="-5">
                <a:latin typeface="Times New Roman"/>
                <a:cs typeface="Times New Roman"/>
              </a:rPr>
              <a:t>of Lake</a:t>
            </a:r>
            <a:r>
              <a:rPr dirty="0" sz="2800" spc="2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Hawasa).</a:t>
            </a:r>
            <a:endParaRPr sz="2800">
              <a:latin typeface="Times New Roman"/>
              <a:cs typeface="Times New Roman"/>
            </a:endParaRPr>
          </a:p>
          <a:p>
            <a:pPr lvl="1" marL="585470" indent="-457834">
              <a:lnSpc>
                <a:spcPct val="100000"/>
              </a:lnSpc>
              <a:spcBef>
                <a:spcPts val="2390"/>
              </a:spcBef>
              <a:buFont typeface="Wingdings"/>
              <a:buChar char=""/>
              <a:tabLst>
                <a:tab pos="585470" algn="l"/>
                <a:tab pos="586105" algn="l"/>
              </a:tabLst>
            </a:pP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lakes </a:t>
            </a:r>
            <a:r>
              <a:rPr dirty="0" sz="2800">
                <a:latin typeface="Times New Roman"/>
                <a:cs typeface="Times New Roman"/>
              </a:rPr>
              <a:t>region </a:t>
            </a:r>
            <a:r>
              <a:rPr dirty="0" sz="2800" spc="-5">
                <a:latin typeface="Times New Roman"/>
                <a:cs typeface="Times New Roman"/>
              </a:rPr>
              <a:t>of the Main Ethiopian Rift is generally milder and</a:t>
            </a:r>
            <a:r>
              <a:rPr dirty="0" sz="2800" spc="5">
                <a:latin typeface="Times New Roman"/>
                <a:cs typeface="Times New Roman"/>
              </a:rPr>
              <a:t> </a:t>
            </a:r>
            <a:r>
              <a:rPr dirty="0" sz="2800" spc="-30">
                <a:latin typeface="Times New Roman"/>
                <a:cs typeface="Times New Roman"/>
              </a:rPr>
              <a:t>watery.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3941" y="252816"/>
            <a:ext cx="11629390" cy="5267325"/>
          </a:xfrm>
          <a:prstGeom prst="rect">
            <a:avLst/>
          </a:prstGeom>
        </p:spPr>
        <p:txBody>
          <a:bodyPr wrap="square" lIns="0" tIns="106045" rIns="0" bIns="0" rtlCol="0" vert="horz">
            <a:spAutoFit/>
          </a:bodyPr>
          <a:lstStyle/>
          <a:p>
            <a:pPr marL="642620" indent="-457834">
              <a:lnSpc>
                <a:spcPct val="100000"/>
              </a:lnSpc>
              <a:spcBef>
                <a:spcPts val="835"/>
              </a:spcBef>
              <a:buFont typeface="Wingdings"/>
              <a:buChar char=""/>
              <a:tabLst>
                <a:tab pos="642620" algn="l"/>
                <a:tab pos="643255" algn="l"/>
              </a:tabLst>
            </a:pPr>
            <a:r>
              <a:rPr dirty="0" sz="2800" spc="-5">
                <a:latin typeface="Times New Roman"/>
                <a:cs typeface="Times New Roman"/>
              </a:rPr>
              <a:t>Here </a:t>
            </a:r>
            <a:r>
              <a:rPr dirty="0" sz="2800">
                <a:latin typeface="Times New Roman"/>
                <a:cs typeface="Times New Roman"/>
              </a:rPr>
              <a:t>rain-fed </a:t>
            </a:r>
            <a:r>
              <a:rPr dirty="0" sz="2800" spc="-5">
                <a:latin typeface="Times New Roman"/>
                <a:cs typeface="Times New Roman"/>
              </a:rPr>
              <a:t>agriculture is</a:t>
            </a:r>
            <a:r>
              <a:rPr dirty="0" sz="2800" spc="-2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practiced.</a:t>
            </a:r>
            <a:endParaRPr sz="2800">
              <a:latin typeface="Times New Roman"/>
              <a:cs typeface="Times New Roman"/>
            </a:endParaRPr>
          </a:p>
          <a:p>
            <a:pPr marL="642620" marR="679450" indent="-457834">
              <a:lnSpc>
                <a:spcPct val="100000"/>
              </a:lnSpc>
              <a:spcBef>
                <a:spcPts val="740"/>
              </a:spcBef>
              <a:buFont typeface="Wingdings"/>
              <a:buChar char=""/>
              <a:tabLst>
                <a:tab pos="642620" algn="l"/>
                <a:tab pos="643255" algn="l"/>
              </a:tabLst>
            </a:pPr>
            <a:r>
              <a:rPr dirty="0" sz="2800" spc="-10">
                <a:latin typeface="Carlito"/>
                <a:cs typeface="Carlito"/>
              </a:rPr>
              <a:t>Other </a:t>
            </a:r>
            <a:r>
              <a:rPr dirty="0" sz="2800" spc="-15">
                <a:latin typeface="Carlito"/>
                <a:cs typeface="Carlito"/>
              </a:rPr>
              <a:t>resource </a:t>
            </a:r>
            <a:r>
              <a:rPr dirty="0" sz="2800" spc="-5">
                <a:latin typeface="Carlito"/>
                <a:cs typeface="Carlito"/>
              </a:rPr>
              <a:t>bases include the </a:t>
            </a:r>
            <a:r>
              <a:rPr dirty="0" sz="2800" spc="-15">
                <a:latin typeface="Carlito"/>
                <a:cs typeface="Carlito"/>
              </a:rPr>
              <a:t>recreational value </a:t>
            </a:r>
            <a:r>
              <a:rPr dirty="0" sz="2800" spc="-5">
                <a:latin typeface="Carlito"/>
                <a:cs typeface="Carlito"/>
              </a:rPr>
              <a:t>of the </a:t>
            </a:r>
            <a:r>
              <a:rPr dirty="0" sz="2800" spc="-20">
                <a:latin typeface="Carlito"/>
                <a:cs typeface="Carlito"/>
              </a:rPr>
              <a:t>lakes, </a:t>
            </a:r>
            <a:r>
              <a:rPr dirty="0" sz="2800" spc="-10">
                <a:latin typeface="Carlito"/>
                <a:cs typeface="Carlito"/>
              </a:rPr>
              <a:t>the  agricultural importance </a:t>
            </a:r>
            <a:r>
              <a:rPr dirty="0" sz="2800" spc="-5">
                <a:latin typeface="Carlito"/>
                <a:cs typeface="Carlito"/>
              </a:rPr>
              <a:t>of </a:t>
            </a:r>
            <a:r>
              <a:rPr dirty="0" sz="2800" spc="-10">
                <a:latin typeface="Carlito"/>
                <a:cs typeface="Carlito"/>
              </a:rPr>
              <a:t>some </a:t>
            </a:r>
            <a:r>
              <a:rPr dirty="0" sz="2800" spc="-15">
                <a:latin typeface="Carlito"/>
                <a:cs typeface="Carlito"/>
              </a:rPr>
              <a:t>streams </a:t>
            </a:r>
            <a:r>
              <a:rPr dirty="0" sz="2800" spc="-5">
                <a:latin typeface="Carlito"/>
                <a:cs typeface="Carlito"/>
              </a:rPr>
              <a:t>and </a:t>
            </a:r>
            <a:r>
              <a:rPr dirty="0" sz="2800" spc="-20">
                <a:latin typeface="Carlito"/>
                <a:cs typeface="Carlito"/>
              </a:rPr>
              <a:t>lakes, </a:t>
            </a:r>
            <a:r>
              <a:rPr dirty="0" sz="2800" spc="-5">
                <a:latin typeface="Carlito"/>
                <a:cs typeface="Carlito"/>
              </a:rPr>
              <a:t>and the geothermal  </a:t>
            </a:r>
            <a:r>
              <a:rPr dirty="0" sz="2800" spc="-10">
                <a:latin typeface="Carlito"/>
                <a:cs typeface="Carlito"/>
              </a:rPr>
              <a:t>energy</a:t>
            </a:r>
            <a:r>
              <a:rPr dirty="0" sz="2800" spc="-5">
                <a:latin typeface="Carlito"/>
                <a:cs typeface="Carlito"/>
              </a:rPr>
              <a:t> </a:t>
            </a:r>
            <a:r>
              <a:rPr dirty="0" sz="2800" spc="-15">
                <a:latin typeface="Carlito"/>
                <a:cs typeface="Carlito"/>
              </a:rPr>
              <a:t>potential.</a:t>
            </a:r>
            <a:endParaRPr sz="2800">
              <a:latin typeface="Carlito"/>
              <a:cs typeface="Carlito"/>
            </a:endParaRPr>
          </a:p>
          <a:p>
            <a:pPr marL="378460" indent="-365760">
              <a:lnSpc>
                <a:spcPct val="100000"/>
              </a:lnSpc>
              <a:spcBef>
                <a:spcPts val="295"/>
              </a:spcBef>
              <a:buAutoNum type="alphaLcParenR" startAt="3"/>
              <a:tabLst>
                <a:tab pos="378460" algn="l"/>
              </a:tabLst>
            </a:pPr>
            <a:r>
              <a:rPr dirty="0" sz="2800" spc="-5" b="1" i="1">
                <a:latin typeface="Times New Roman"/>
                <a:cs typeface="Times New Roman"/>
              </a:rPr>
              <a:t>The Chew Bahir</a:t>
            </a:r>
            <a:r>
              <a:rPr dirty="0" sz="2800" spc="5" b="1" i="1">
                <a:latin typeface="Times New Roman"/>
                <a:cs typeface="Times New Roman"/>
              </a:rPr>
              <a:t> </a:t>
            </a:r>
            <a:r>
              <a:rPr dirty="0" sz="2800" spc="-5" b="1" i="1">
                <a:latin typeface="Times New Roman"/>
                <a:cs typeface="Times New Roman"/>
              </a:rPr>
              <a:t>Rift:</a:t>
            </a:r>
            <a:endParaRPr sz="2800">
              <a:latin typeface="Times New Roman"/>
              <a:cs typeface="Times New Roman"/>
            </a:endParaRPr>
          </a:p>
          <a:p>
            <a:pPr lvl="1" marL="642620" indent="-457834">
              <a:lnSpc>
                <a:spcPct val="100000"/>
              </a:lnSpc>
              <a:spcBef>
                <a:spcPts val="2285"/>
              </a:spcBef>
              <a:buFont typeface="Wingdings"/>
              <a:buChar char=""/>
              <a:tabLst>
                <a:tab pos="642620" algn="l"/>
                <a:tab pos="643255" algn="l"/>
              </a:tabLst>
            </a:pPr>
            <a:r>
              <a:rPr dirty="0" sz="2800" spc="-5">
                <a:latin typeface="Times New Roman"/>
                <a:cs typeface="Times New Roman"/>
              </a:rPr>
              <a:t>is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smallest and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southern-most part of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Rift</a:t>
            </a:r>
            <a:r>
              <a:rPr dirty="0" sz="2800" spc="-65">
                <a:latin typeface="Times New Roman"/>
                <a:cs typeface="Times New Roman"/>
              </a:rPr>
              <a:t> </a:t>
            </a:r>
            <a:r>
              <a:rPr dirty="0" sz="2800" spc="-75">
                <a:latin typeface="Times New Roman"/>
                <a:cs typeface="Times New Roman"/>
              </a:rPr>
              <a:t>Valley.</a:t>
            </a:r>
            <a:endParaRPr sz="2800">
              <a:latin typeface="Times New Roman"/>
              <a:cs typeface="Times New Roman"/>
            </a:endParaRPr>
          </a:p>
          <a:p>
            <a:pPr lvl="2" marL="802640" marR="5080" indent="-457200">
              <a:lnSpc>
                <a:spcPts val="3300"/>
              </a:lnSpc>
              <a:spcBef>
                <a:spcPts val="1345"/>
              </a:spcBef>
              <a:buFont typeface="Wingdings"/>
              <a:buChar char=""/>
              <a:tabLst>
                <a:tab pos="802640" algn="l"/>
                <a:tab pos="803275" algn="l"/>
              </a:tabLst>
            </a:pPr>
            <a:r>
              <a:rPr dirty="0" sz="2800" spc="-5">
                <a:latin typeface="Times New Roman"/>
                <a:cs typeface="Times New Roman"/>
              </a:rPr>
              <a:t>Gneissic </a:t>
            </a:r>
            <a:r>
              <a:rPr dirty="0" sz="2800">
                <a:latin typeface="Times New Roman"/>
                <a:cs typeface="Times New Roman"/>
              </a:rPr>
              <a:t>highlands </a:t>
            </a:r>
            <a:r>
              <a:rPr dirty="0" sz="2800" spc="-5">
                <a:latin typeface="Times New Roman"/>
                <a:cs typeface="Times New Roman"/>
              </a:rPr>
              <a:t>of </a:t>
            </a:r>
            <a:r>
              <a:rPr dirty="0" sz="2800">
                <a:latin typeface="Times New Roman"/>
                <a:cs typeface="Times New Roman"/>
              </a:rPr>
              <a:t>Konso </a:t>
            </a:r>
            <a:r>
              <a:rPr dirty="0" sz="2800" spc="-5">
                <a:latin typeface="Times New Roman"/>
                <a:cs typeface="Times New Roman"/>
              </a:rPr>
              <a:t>and the </a:t>
            </a:r>
            <a:r>
              <a:rPr dirty="0" sz="2800">
                <a:latin typeface="Times New Roman"/>
                <a:cs typeface="Times New Roman"/>
              </a:rPr>
              <a:t>surrounding highlands </a:t>
            </a:r>
            <a:r>
              <a:rPr dirty="0" sz="2800" spc="-5">
                <a:latin typeface="Times New Roman"/>
                <a:cs typeface="Times New Roman"/>
              </a:rPr>
              <a:t>separate it</a:t>
            </a:r>
            <a:r>
              <a:rPr dirty="0" sz="2800" spc="-8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from  the </a:t>
            </a:r>
            <a:r>
              <a:rPr dirty="0" sz="2800" spc="-5">
                <a:latin typeface="Times New Roman"/>
                <a:cs typeface="Times New Roman"/>
              </a:rPr>
              <a:t>Main Ethiopian Rift to the</a:t>
            </a:r>
            <a:r>
              <a:rPr dirty="0" sz="2800" spc="-4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north.</a:t>
            </a:r>
            <a:endParaRPr sz="2800">
              <a:latin typeface="Times New Roman"/>
              <a:cs typeface="Times New Roman"/>
            </a:endParaRPr>
          </a:p>
          <a:p>
            <a:pPr marL="642620" marR="832485" indent="-457834">
              <a:lnSpc>
                <a:spcPts val="3300"/>
              </a:lnSpc>
              <a:spcBef>
                <a:spcPts val="2610"/>
              </a:spcBef>
              <a:buFont typeface="Wingdings"/>
              <a:buChar char=""/>
              <a:tabLst>
                <a:tab pos="642620" algn="l"/>
                <a:tab pos="643255" algn="l"/>
              </a:tabLst>
            </a:pPr>
            <a:r>
              <a:rPr dirty="0" sz="2800" spc="-5">
                <a:latin typeface="Times New Roman"/>
                <a:cs typeface="Times New Roman"/>
              </a:rPr>
              <a:t>Characterized by </a:t>
            </a:r>
            <a:r>
              <a:rPr dirty="0" sz="2800">
                <a:latin typeface="Times New Roman"/>
                <a:cs typeface="Times New Roman"/>
              </a:rPr>
              <a:t>broad </a:t>
            </a:r>
            <a:r>
              <a:rPr dirty="0" sz="2800" spc="-5">
                <a:latin typeface="Times New Roman"/>
                <a:cs typeface="Times New Roman"/>
              </a:rPr>
              <a:t>and shallow </a:t>
            </a:r>
            <a:r>
              <a:rPr dirty="0" sz="2800">
                <a:latin typeface="Times New Roman"/>
                <a:cs typeface="Times New Roman"/>
              </a:rPr>
              <a:t>depression, </a:t>
            </a:r>
            <a:r>
              <a:rPr dirty="0" sz="2800" spc="-5">
                <a:latin typeface="Times New Roman"/>
                <a:cs typeface="Times New Roman"/>
              </a:rPr>
              <a:t>which is a marshy area  covered </a:t>
            </a:r>
            <a:r>
              <a:rPr dirty="0" sz="2800">
                <a:latin typeface="Times New Roman"/>
                <a:cs typeface="Times New Roman"/>
              </a:rPr>
              <a:t>by </a:t>
            </a:r>
            <a:r>
              <a:rPr dirty="0" sz="2800" spc="-5">
                <a:latin typeface="Times New Roman"/>
                <a:cs typeface="Times New Roman"/>
              </a:rPr>
              <a:t>tall</a:t>
            </a:r>
            <a:r>
              <a:rPr dirty="0" sz="2800" spc="-2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grass,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8017" y="308808"/>
            <a:ext cx="10706302" cy="61057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3941" y="223774"/>
            <a:ext cx="11408410" cy="5543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469900" marR="6350" indent="-457834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470534" algn="l"/>
              </a:tabLst>
            </a:pPr>
            <a:r>
              <a:rPr dirty="0" sz="3200" b="1">
                <a:latin typeface="Times New Roman"/>
                <a:cs typeface="Times New Roman"/>
              </a:rPr>
              <a:t>The Impacts of Relief on </a:t>
            </a:r>
            <a:r>
              <a:rPr dirty="0" sz="3200" spc="-5" b="1">
                <a:latin typeface="Times New Roman"/>
                <a:cs typeface="Times New Roman"/>
              </a:rPr>
              <a:t>Biophysical </a:t>
            </a:r>
            <a:r>
              <a:rPr dirty="0" sz="3200" b="1">
                <a:latin typeface="Times New Roman"/>
                <a:cs typeface="Times New Roman"/>
              </a:rPr>
              <a:t>and </a:t>
            </a:r>
            <a:r>
              <a:rPr dirty="0" sz="3200" spc="-5" b="1">
                <a:latin typeface="Times New Roman"/>
                <a:cs typeface="Times New Roman"/>
              </a:rPr>
              <a:t>Socioeconomic  </a:t>
            </a:r>
            <a:r>
              <a:rPr dirty="0" sz="3200" b="1">
                <a:latin typeface="Times New Roman"/>
                <a:cs typeface="Times New Roman"/>
              </a:rPr>
              <a:t>Conditions</a:t>
            </a:r>
            <a:endParaRPr sz="3200">
              <a:latin typeface="Times New Roman"/>
              <a:cs typeface="Times New Roman"/>
            </a:endParaRPr>
          </a:p>
          <a:p>
            <a:pPr algn="just" marL="469900" marR="5080" indent="-457834">
              <a:lnSpc>
                <a:spcPct val="99300"/>
              </a:lnSpc>
              <a:spcBef>
                <a:spcPts val="835"/>
              </a:spcBef>
              <a:buFont typeface="Wingdings"/>
              <a:buChar char=""/>
              <a:tabLst>
                <a:tab pos="470534" algn="l"/>
              </a:tabLst>
            </a:pPr>
            <a:r>
              <a:rPr dirty="0" sz="3200">
                <a:latin typeface="Times New Roman"/>
                <a:cs typeface="Times New Roman"/>
              </a:rPr>
              <a:t>The </a:t>
            </a:r>
            <a:r>
              <a:rPr dirty="0" sz="3200" spc="-5">
                <a:latin typeface="Times New Roman"/>
                <a:cs typeface="Times New Roman"/>
              </a:rPr>
              <a:t>highly </a:t>
            </a:r>
            <a:r>
              <a:rPr dirty="0" sz="3200">
                <a:latin typeface="Times New Roman"/>
                <a:cs typeface="Times New Roman"/>
              </a:rPr>
              <a:t>dissected character of the landscape over much </a:t>
            </a:r>
            <a:r>
              <a:rPr dirty="0" sz="3200" spc="-5">
                <a:latin typeface="Times New Roman"/>
                <a:cs typeface="Times New Roman"/>
              </a:rPr>
              <a:t>of </a:t>
            </a:r>
            <a:r>
              <a:rPr dirty="0" sz="3200">
                <a:latin typeface="Times New Roman"/>
                <a:cs typeface="Times New Roman"/>
              </a:rPr>
              <a:t>the  </a:t>
            </a:r>
            <a:r>
              <a:rPr dirty="0" sz="3200" spc="-5">
                <a:latin typeface="Times New Roman"/>
                <a:cs typeface="Times New Roman"/>
              </a:rPr>
              <a:t>country's territory </a:t>
            </a:r>
            <a:r>
              <a:rPr dirty="0" sz="3200">
                <a:latin typeface="Times New Roman"/>
                <a:cs typeface="Times New Roman"/>
              </a:rPr>
              <a:t>along with </a:t>
            </a:r>
            <a:r>
              <a:rPr dirty="0" sz="3200" spc="-5">
                <a:latin typeface="Times New Roman"/>
                <a:cs typeface="Times New Roman"/>
              </a:rPr>
              <a:t>the limited </a:t>
            </a:r>
            <a:r>
              <a:rPr dirty="0" sz="3200">
                <a:latin typeface="Times New Roman"/>
                <a:cs typeface="Times New Roman"/>
              </a:rPr>
              <a:t>extent </a:t>
            </a:r>
            <a:r>
              <a:rPr dirty="0" sz="3200" spc="-10">
                <a:latin typeface="Times New Roman"/>
                <a:cs typeface="Times New Roman"/>
              </a:rPr>
              <a:t>to </a:t>
            </a:r>
            <a:r>
              <a:rPr dirty="0" sz="3200" spc="-5">
                <a:latin typeface="Times New Roman"/>
                <a:cs typeface="Times New Roman"/>
              </a:rPr>
              <a:t>which </a:t>
            </a:r>
            <a:r>
              <a:rPr dirty="0" sz="3200">
                <a:latin typeface="Times New Roman"/>
                <a:cs typeface="Times New Roman"/>
              </a:rPr>
              <a:t>flat  surfaces are present </a:t>
            </a:r>
            <a:r>
              <a:rPr dirty="0" sz="3200" spc="-5">
                <a:latin typeface="Times New Roman"/>
                <a:cs typeface="Times New Roman"/>
              </a:rPr>
              <a:t>influence the </a:t>
            </a:r>
            <a:r>
              <a:rPr dirty="0" sz="3200">
                <a:latin typeface="Times New Roman"/>
                <a:cs typeface="Times New Roman"/>
              </a:rPr>
              <a:t>various socioeconomic aspects  of Ethiopia as presented</a:t>
            </a:r>
            <a:r>
              <a:rPr dirty="0" sz="3200" spc="-65">
                <a:latin typeface="Times New Roman"/>
                <a:cs typeface="Times New Roman"/>
              </a:rPr>
              <a:t> </a:t>
            </a:r>
            <a:r>
              <a:rPr dirty="0" sz="3200" spc="-20">
                <a:latin typeface="Times New Roman"/>
                <a:cs typeface="Times New Roman"/>
              </a:rPr>
              <a:t>hereunder.</a:t>
            </a:r>
            <a:endParaRPr sz="3200">
              <a:latin typeface="Times New Roman"/>
              <a:cs typeface="Times New Roman"/>
            </a:endParaRPr>
          </a:p>
          <a:p>
            <a:pPr lvl="1" marL="573405" indent="-421005">
              <a:lnSpc>
                <a:spcPct val="100000"/>
              </a:lnSpc>
              <a:spcBef>
                <a:spcPts val="2205"/>
              </a:spcBef>
              <a:buAutoNum type="alphaLcParenR"/>
              <a:tabLst>
                <a:tab pos="574040" algn="l"/>
              </a:tabLst>
            </a:pPr>
            <a:r>
              <a:rPr dirty="0" sz="3200" spc="-10" b="1">
                <a:latin typeface="Carlito"/>
                <a:cs typeface="Carlito"/>
              </a:rPr>
              <a:t>Agricultural</a:t>
            </a:r>
            <a:r>
              <a:rPr dirty="0" sz="3200" spc="-40" b="1">
                <a:latin typeface="Carlito"/>
                <a:cs typeface="Carlito"/>
              </a:rPr>
              <a:t> </a:t>
            </a:r>
            <a:r>
              <a:rPr dirty="0" sz="3200" spc="-10" b="1">
                <a:latin typeface="Carlito"/>
                <a:cs typeface="Carlito"/>
              </a:rPr>
              <a:t>practices</a:t>
            </a:r>
            <a:endParaRPr sz="3200">
              <a:latin typeface="Carlito"/>
              <a:cs typeface="Carlito"/>
            </a:endParaRPr>
          </a:p>
          <a:p>
            <a:pPr marL="610235" marR="159385" indent="-457200">
              <a:lnSpc>
                <a:spcPct val="100000"/>
              </a:lnSpc>
              <a:spcBef>
                <a:spcPts val="2110"/>
              </a:spcBef>
              <a:buFont typeface="Wingdings"/>
              <a:buChar char=""/>
              <a:tabLst>
                <a:tab pos="610870" algn="l"/>
              </a:tabLst>
            </a:pPr>
            <a:r>
              <a:rPr dirty="0" sz="3200" spc="-20">
                <a:latin typeface="Carlito"/>
                <a:cs typeface="Carlito"/>
              </a:rPr>
              <a:t>Relief </a:t>
            </a:r>
            <a:r>
              <a:rPr dirty="0" sz="3200" spc="-10">
                <a:latin typeface="Carlito"/>
                <a:cs typeface="Carlito"/>
              </a:rPr>
              <a:t>influences </a:t>
            </a:r>
            <a:r>
              <a:rPr dirty="0" sz="3200" spc="-15">
                <a:latin typeface="Carlito"/>
                <a:cs typeface="Carlito"/>
              </a:rPr>
              <a:t>farm </a:t>
            </a:r>
            <a:r>
              <a:rPr dirty="0" sz="3200" spc="-25">
                <a:latin typeface="Carlito"/>
                <a:cs typeface="Carlito"/>
              </a:rPr>
              <a:t>size </a:t>
            </a:r>
            <a:r>
              <a:rPr dirty="0" sz="3200">
                <a:latin typeface="Carlito"/>
                <a:cs typeface="Carlito"/>
              </a:rPr>
              <a:t>and </a:t>
            </a:r>
            <a:r>
              <a:rPr dirty="0" sz="3200" spc="-5">
                <a:latin typeface="Carlito"/>
                <a:cs typeface="Carlito"/>
              </a:rPr>
              <a:t>shape </a:t>
            </a:r>
            <a:r>
              <a:rPr dirty="0" sz="3200">
                <a:latin typeface="Carlito"/>
                <a:cs typeface="Carlito"/>
              </a:rPr>
              <a:t>in </a:t>
            </a:r>
            <a:r>
              <a:rPr dirty="0" sz="3200" spc="-10">
                <a:latin typeface="Carlito"/>
                <a:cs typeface="Carlito"/>
              </a:rPr>
              <a:t>that </a:t>
            </a:r>
            <a:r>
              <a:rPr dirty="0" sz="3200">
                <a:latin typeface="Carlito"/>
                <a:cs typeface="Carlito"/>
              </a:rPr>
              <a:t>in an </a:t>
            </a:r>
            <a:r>
              <a:rPr dirty="0" sz="3200" spc="-10">
                <a:latin typeface="Carlito"/>
                <a:cs typeface="Carlito"/>
              </a:rPr>
              <a:t>area </a:t>
            </a:r>
            <a:r>
              <a:rPr dirty="0" sz="3200" spc="-5">
                <a:latin typeface="Carlito"/>
                <a:cs typeface="Carlito"/>
              </a:rPr>
              <a:t>of rugged  </a:t>
            </a:r>
            <a:r>
              <a:rPr dirty="0" sz="3200" spc="-15">
                <a:latin typeface="Carlito"/>
                <a:cs typeface="Carlito"/>
              </a:rPr>
              <a:t>terrain </a:t>
            </a:r>
            <a:r>
              <a:rPr dirty="0" sz="3200">
                <a:latin typeface="Carlito"/>
                <a:cs typeface="Carlito"/>
              </a:rPr>
              <a:t>the </a:t>
            </a:r>
            <a:r>
              <a:rPr dirty="0" sz="3200" spc="-10">
                <a:latin typeface="Carlito"/>
                <a:cs typeface="Carlito"/>
              </a:rPr>
              <a:t>farmlands </a:t>
            </a:r>
            <a:r>
              <a:rPr dirty="0" sz="3200" spc="-15">
                <a:latin typeface="Carlito"/>
                <a:cs typeface="Carlito"/>
              </a:rPr>
              <a:t>are </a:t>
            </a:r>
            <a:r>
              <a:rPr dirty="0" sz="3200" spc="-5">
                <a:latin typeface="Carlito"/>
                <a:cs typeface="Carlito"/>
              </a:rPr>
              <a:t>small </a:t>
            </a:r>
            <a:r>
              <a:rPr dirty="0" sz="3200">
                <a:latin typeface="Carlito"/>
                <a:cs typeface="Carlito"/>
              </a:rPr>
              <a:t>in </a:t>
            </a:r>
            <a:r>
              <a:rPr dirty="0" sz="3200" spc="-25">
                <a:latin typeface="Carlito"/>
                <a:cs typeface="Carlito"/>
              </a:rPr>
              <a:t>size </a:t>
            </a:r>
            <a:r>
              <a:rPr dirty="0" sz="3200">
                <a:latin typeface="Carlito"/>
                <a:cs typeface="Carlito"/>
              </a:rPr>
              <a:t>and </a:t>
            </a:r>
            <a:r>
              <a:rPr dirty="0" sz="3200" spc="-15">
                <a:latin typeface="Carlito"/>
                <a:cs typeface="Carlito"/>
              </a:rPr>
              <a:t>fragmented </a:t>
            </a:r>
            <a:r>
              <a:rPr dirty="0" sz="3200">
                <a:latin typeface="Carlito"/>
                <a:cs typeface="Carlito"/>
              </a:rPr>
              <a:t>and </a:t>
            </a:r>
            <a:r>
              <a:rPr dirty="0" sz="3200" spc="-10">
                <a:latin typeface="Carlito"/>
                <a:cs typeface="Carlito"/>
              </a:rPr>
              <a:t>tend  </a:t>
            </a:r>
            <a:r>
              <a:rPr dirty="0" sz="3200" spc="-25">
                <a:latin typeface="Carlito"/>
                <a:cs typeface="Carlito"/>
              </a:rPr>
              <a:t>to </a:t>
            </a:r>
            <a:r>
              <a:rPr dirty="0" sz="3200" spc="-5">
                <a:latin typeface="Carlito"/>
                <a:cs typeface="Carlito"/>
              </a:rPr>
              <a:t>be irregular </a:t>
            </a:r>
            <a:r>
              <a:rPr dirty="0" sz="3200" spc="-10">
                <a:latin typeface="Carlito"/>
                <a:cs typeface="Carlito"/>
              </a:rPr>
              <a:t>in</a:t>
            </a:r>
            <a:r>
              <a:rPr dirty="0" sz="3200" spc="40">
                <a:latin typeface="Carlito"/>
                <a:cs typeface="Carlito"/>
              </a:rPr>
              <a:t> </a:t>
            </a:r>
            <a:r>
              <a:rPr dirty="0" sz="3200" spc="-5">
                <a:latin typeface="Carlito"/>
                <a:cs typeface="Carlito"/>
              </a:rPr>
              <a:t>shape.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9506" y="393319"/>
            <a:ext cx="11130915" cy="12153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05"/>
              </a:spcBef>
            </a:pPr>
            <a:r>
              <a:rPr dirty="0" sz="2450" spc="-625" b="0">
                <a:solidFill>
                  <a:srgbClr val="0AD0D9"/>
                </a:solidFill>
                <a:latin typeface="Arial"/>
                <a:cs typeface="Arial"/>
              </a:rPr>
              <a:t> </a:t>
            </a:r>
            <a:r>
              <a:rPr dirty="0" sz="2600" spc="-15" b="0">
                <a:solidFill>
                  <a:srgbClr val="000000"/>
                </a:solidFill>
                <a:latin typeface="Georgia"/>
                <a:cs typeface="Georgia"/>
              </a:rPr>
              <a:t>Choice </a:t>
            </a:r>
            <a:r>
              <a:rPr dirty="0" sz="2600" spc="-20" b="0">
                <a:solidFill>
                  <a:srgbClr val="000000"/>
                </a:solidFill>
                <a:latin typeface="Georgia"/>
                <a:cs typeface="Georgia"/>
              </a:rPr>
              <a:t>of </a:t>
            </a:r>
            <a:r>
              <a:rPr dirty="0" sz="2600" spc="-40" b="0">
                <a:solidFill>
                  <a:srgbClr val="000000"/>
                </a:solidFill>
                <a:latin typeface="Georgia"/>
                <a:cs typeface="Georgia"/>
              </a:rPr>
              <a:t>farming </a:t>
            </a:r>
            <a:r>
              <a:rPr dirty="0" sz="2600" spc="-20" b="0">
                <a:solidFill>
                  <a:srgbClr val="000000"/>
                </a:solidFill>
                <a:latin typeface="Georgia"/>
                <a:cs typeface="Georgia"/>
              </a:rPr>
              <a:t>techniques </a:t>
            </a:r>
            <a:r>
              <a:rPr dirty="0" sz="2600" spc="-35" b="0">
                <a:solidFill>
                  <a:srgbClr val="000000"/>
                </a:solidFill>
                <a:latin typeface="Georgia"/>
                <a:cs typeface="Georgia"/>
              </a:rPr>
              <a:t>and </a:t>
            </a:r>
            <a:r>
              <a:rPr dirty="0" sz="2600" spc="-55" b="0">
                <a:solidFill>
                  <a:srgbClr val="000000"/>
                </a:solidFill>
                <a:latin typeface="Georgia"/>
                <a:cs typeface="Georgia"/>
              </a:rPr>
              <a:t>farm </a:t>
            </a:r>
            <a:r>
              <a:rPr dirty="0" sz="2600" spc="-25" b="0">
                <a:solidFill>
                  <a:srgbClr val="000000"/>
                </a:solidFill>
                <a:latin typeface="Georgia"/>
                <a:cs typeface="Georgia"/>
              </a:rPr>
              <a:t>implements </a:t>
            </a:r>
            <a:r>
              <a:rPr dirty="0" sz="2600" spc="-60" b="0">
                <a:solidFill>
                  <a:srgbClr val="000000"/>
                </a:solidFill>
                <a:latin typeface="Georgia"/>
                <a:cs typeface="Georgia"/>
              </a:rPr>
              <a:t>are </a:t>
            </a:r>
            <a:r>
              <a:rPr dirty="0" sz="2600" spc="-25" b="0">
                <a:solidFill>
                  <a:srgbClr val="000000"/>
                </a:solidFill>
                <a:latin typeface="Georgia"/>
                <a:cs typeface="Georgia"/>
              </a:rPr>
              <a:t>highly </a:t>
            </a:r>
            <a:r>
              <a:rPr dirty="0" sz="2600" spc="-5" b="0">
                <a:solidFill>
                  <a:srgbClr val="000000"/>
                </a:solidFill>
                <a:latin typeface="Georgia"/>
                <a:cs typeface="Georgia"/>
              </a:rPr>
              <a:t>influenced </a:t>
            </a:r>
            <a:r>
              <a:rPr dirty="0" sz="2600" spc="-225" b="0">
                <a:solidFill>
                  <a:srgbClr val="000000"/>
                </a:solidFill>
                <a:latin typeface="Georgia"/>
                <a:cs typeface="Georgia"/>
              </a:rPr>
              <a:t>by  </a:t>
            </a:r>
            <a:r>
              <a:rPr dirty="0" sz="2600" spc="-35" b="0">
                <a:solidFill>
                  <a:srgbClr val="000000"/>
                </a:solidFill>
                <a:latin typeface="Georgia"/>
                <a:cs typeface="Georgia"/>
              </a:rPr>
              <a:t>relief </a:t>
            </a:r>
            <a:r>
              <a:rPr dirty="0" sz="2600" spc="-65" b="0">
                <a:solidFill>
                  <a:srgbClr val="000000"/>
                </a:solidFill>
                <a:latin typeface="Georgia"/>
                <a:cs typeface="Georgia"/>
              </a:rPr>
              <a:t>as </a:t>
            </a:r>
            <a:r>
              <a:rPr dirty="0" sz="2600" spc="-30" b="0">
                <a:solidFill>
                  <a:srgbClr val="000000"/>
                </a:solidFill>
                <a:latin typeface="Georgia"/>
                <a:cs typeface="Georgia"/>
              </a:rPr>
              <a:t>in </a:t>
            </a:r>
            <a:r>
              <a:rPr dirty="0" sz="2600" spc="-35" b="0">
                <a:solidFill>
                  <a:srgbClr val="000000"/>
                </a:solidFill>
                <a:latin typeface="Georgia"/>
                <a:cs typeface="Georgia"/>
              </a:rPr>
              <a:t>rugged </a:t>
            </a:r>
            <a:r>
              <a:rPr dirty="0" sz="2600" spc="-45" b="0">
                <a:solidFill>
                  <a:srgbClr val="000000"/>
                </a:solidFill>
                <a:latin typeface="Georgia"/>
                <a:cs typeface="Georgia"/>
              </a:rPr>
              <a:t>terrain </a:t>
            </a:r>
            <a:r>
              <a:rPr dirty="0" sz="2600" spc="-15" b="0">
                <a:solidFill>
                  <a:srgbClr val="000000"/>
                </a:solidFill>
                <a:latin typeface="Georgia"/>
                <a:cs typeface="Georgia"/>
              </a:rPr>
              <a:t>mechanized </a:t>
            </a:r>
            <a:r>
              <a:rPr dirty="0" sz="2600" spc="-40" b="0">
                <a:solidFill>
                  <a:srgbClr val="000000"/>
                </a:solidFill>
                <a:latin typeface="Georgia"/>
                <a:cs typeface="Georgia"/>
              </a:rPr>
              <a:t>farming </a:t>
            </a:r>
            <a:r>
              <a:rPr dirty="0" sz="2600" spc="-20" b="0">
                <a:solidFill>
                  <a:srgbClr val="000000"/>
                </a:solidFill>
                <a:latin typeface="Georgia"/>
                <a:cs typeface="Georgia"/>
              </a:rPr>
              <a:t>techniques </a:t>
            </a:r>
            <a:r>
              <a:rPr dirty="0" sz="2600" spc="-60" b="0">
                <a:solidFill>
                  <a:srgbClr val="000000"/>
                </a:solidFill>
                <a:latin typeface="Georgia"/>
                <a:cs typeface="Georgia"/>
              </a:rPr>
              <a:t>are </a:t>
            </a:r>
            <a:r>
              <a:rPr dirty="0" sz="2600" spc="-15" b="0">
                <a:solidFill>
                  <a:srgbClr val="000000"/>
                </a:solidFill>
                <a:latin typeface="Georgia"/>
                <a:cs typeface="Georgia"/>
              </a:rPr>
              <a:t>difficult </a:t>
            </a:r>
            <a:r>
              <a:rPr dirty="0" sz="2600" spc="-5" b="0">
                <a:solidFill>
                  <a:srgbClr val="000000"/>
                </a:solidFill>
                <a:latin typeface="Georgia"/>
                <a:cs typeface="Georgia"/>
              </a:rPr>
              <a:t>to  </a:t>
            </a:r>
            <a:r>
              <a:rPr dirty="0" sz="2600" spc="-30" b="0">
                <a:solidFill>
                  <a:srgbClr val="000000"/>
                </a:solidFill>
                <a:latin typeface="Georgia"/>
                <a:cs typeface="Georgia"/>
              </a:rPr>
              <a:t>practice.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9506" y="1748408"/>
            <a:ext cx="11170920" cy="47777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87020" marR="367665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dirty="0" sz="2600" spc="-55">
                <a:latin typeface="Georgia"/>
                <a:cs typeface="Georgia"/>
              </a:rPr>
              <a:t>Relief </a:t>
            </a:r>
            <a:r>
              <a:rPr dirty="0" sz="2600" spc="-10">
                <a:latin typeface="Georgia"/>
                <a:cs typeface="Georgia"/>
              </a:rPr>
              <a:t>influences </a:t>
            </a:r>
            <a:r>
              <a:rPr dirty="0" sz="2600" spc="-30">
                <a:latin typeface="Georgia"/>
                <a:cs typeface="Georgia"/>
              </a:rPr>
              <a:t>crop </a:t>
            </a:r>
            <a:r>
              <a:rPr dirty="0" sz="2600" spc="-20">
                <a:latin typeface="Georgia"/>
                <a:cs typeface="Georgia"/>
              </a:rPr>
              <a:t>production </a:t>
            </a:r>
            <a:r>
              <a:rPr dirty="0" sz="2600" spc="-65">
                <a:latin typeface="Georgia"/>
                <a:cs typeface="Georgia"/>
              </a:rPr>
              <a:t>as </a:t>
            </a:r>
            <a:r>
              <a:rPr dirty="0" sz="2600" spc="-30">
                <a:latin typeface="Georgia"/>
                <a:cs typeface="Georgia"/>
              </a:rPr>
              <a:t>some </a:t>
            </a:r>
            <a:r>
              <a:rPr dirty="0" sz="2600" spc="-45">
                <a:latin typeface="Georgia"/>
                <a:cs typeface="Georgia"/>
              </a:rPr>
              <a:t>corps </a:t>
            </a:r>
            <a:r>
              <a:rPr dirty="0" sz="2600" spc="-60">
                <a:latin typeface="Georgia"/>
                <a:cs typeface="Georgia"/>
              </a:rPr>
              <a:t>are </a:t>
            </a:r>
            <a:r>
              <a:rPr dirty="0" sz="2600" spc="-30">
                <a:latin typeface="Georgia"/>
                <a:cs typeface="Georgia"/>
              </a:rPr>
              <a:t>well </a:t>
            </a:r>
            <a:r>
              <a:rPr dirty="0" sz="2600" spc="-35">
                <a:latin typeface="Georgia"/>
                <a:cs typeface="Georgia"/>
              </a:rPr>
              <a:t>adapted </a:t>
            </a:r>
            <a:r>
              <a:rPr dirty="0" sz="2600" spc="-5">
                <a:latin typeface="Georgia"/>
                <a:cs typeface="Georgia"/>
              </a:rPr>
              <a:t>to </a:t>
            </a:r>
            <a:r>
              <a:rPr dirty="0" sz="2600" spc="-90">
                <a:latin typeface="Georgia"/>
                <a:cs typeface="Georgia"/>
              </a:rPr>
              <a:t>higher  </a:t>
            </a:r>
            <a:r>
              <a:rPr dirty="0" sz="2600" spc="-20">
                <a:latin typeface="Georgia"/>
                <a:cs typeface="Georgia"/>
              </a:rPr>
              <a:t>altitudes </a:t>
            </a:r>
            <a:r>
              <a:rPr dirty="0" sz="2600" spc="-65">
                <a:latin typeface="Georgia"/>
                <a:cs typeface="Georgia"/>
              </a:rPr>
              <a:t>(barley, </a:t>
            </a:r>
            <a:r>
              <a:rPr dirty="0" sz="2600" spc="-20">
                <a:latin typeface="Georgia"/>
                <a:cs typeface="Georgia"/>
              </a:rPr>
              <a:t>wheat) </a:t>
            </a:r>
            <a:r>
              <a:rPr dirty="0" sz="2600" spc="-35">
                <a:latin typeface="Georgia"/>
                <a:cs typeface="Georgia"/>
              </a:rPr>
              <a:t>and </a:t>
            </a:r>
            <a:r>
              <a:rPr dirty="0" sz="2600" spc="-25">
                <a:latin typeface="Georgia"/>
                <a:cs typeface="Georgia"/>
              </a:rPr>
              <a:t>others </a:t>
            </a:r>
            <a:r>
              <a:rPr dirty="0" sz="2600" spc="-5">
                <a:latin typeface="Georgia"/>
                <a:cs typeface="Georgia"/>
              </a:rPr>
              <a:t>to </a:t>
            </a:r>
            <a:r>
              <a:rPr dirty="0" sz="2600" spc="-25">
                <a:latin typeface="Georgia"/>
                <a:cs typeface="Georgia"/>
              </a:rPr>
              <a:t>low </a:t>
            </a:r>
            <a:r>
              <a:rPr dirty="0" sz="2600" spc="-15">
                <a:latin typeface="Georgia"/>
                <a:cs typeface="Georgia"/>
              </a:rPr>
              <a:t>altitude </a:t>
            </a:r>
            <a:r>
              <a:rPr dirty="0" sz="2600" spc="-35">
                <a:latin typeface="Georgia"/>
                <a:cs typeface="Georgia"/>
              </a:rPr>
              <a:t>(sorghum,</a:t>
            </a:r>
            <a:r>
              <a:rPr dirty="0" sz="2600" spc="-305">
                <a:latin typeface="Georgia"/>
                <a:cs typeface="Georgia"/>
              </a:rPr>
              <a:t> </a:t>
            </a:r>
            <a:r>
              <a:rPr dirty="0" sz="2600" spc="-20">
                <a:latin typeface="Georgia"/>
                <a:cs typeface="Georgia"/>
              </a:rPr>
              <a:t>maize).</a:t>
            </a:r>
            <a:endParaRPr sz="2600">
              <a:latin typeface="Georgia"/>
              <a:cs typeface="Georgia"/>
            </a:endParaRPr>
          </a:p>
          <a:p>
            <a:pPr marL="287020" marR="5080" indent="-274320">
              <a:lnSpc>
                <a:spcPct val="100000"/>
              </a:lnSpc>
              <a:spcBef>
                <a:spcPts val="127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dirty="0" sz="2600" spc="-15">
                <a:latin typeface="Georgia"/>
                <a:cs typeface="Georgia"/>
              </a:rPr>
              <a:t>The </a:t>
            </a:r>
            <a:r>
              <a:rPr dirty="0" sz="2600" spc="-30">
                <a:latin typeface="Georgia"/>
                <a:cs typeface="Georgia"/>
              </a:rPr>
              <a:t>practice </a:t>
            </a:r>
            <a:r>
              <a:rPr dirty="0" sz="2600" spc="-20">
                <a:latin typeface="Georgia"/>
                <a:cs typeface="Georgia"/>
              </a:rPr>
              <a:t>of </a:t>
            </a:r>
            <a:r>
              <a:rPr dirty="0" sz="2600" spc="-45">
                <a:latin typeface="Georgia"/>
                <a:cs typeface="Georgia"/>
              </a:rPr>
              <a:t>animal </a:t>
            </a:r>
            <a:r>
              <a:rPr dirty="0" sz="2600" spc="-30">
                <a:latin typeface="Georgia"/>
                <a:cs typeface="Georgia"/>
              </a:rPr>
              <a:t>husbandry </a:t>
            </a:r>
            <a:r>
              <a:rPr dirty="0" sz="2600" spc="-50">
                <a:latin typeface="Georgia"/>
                <a:cs typeface="Georgia"/>
              </a:rPr>
              <a:t>is </a:t>
            </a:r>
            <a:r>
              <a:rPr dirty="0" sz="2600" spc="-35">
                <a:latin typeface="Georgia"/>
                <a:cs typeface="Georgia"/>
              </a:rPr>
              <a:t>also </a:t>
            </a:r>
            <a:r>
              <a:rPr dirty="0" sz="2600" spc="-5">
                <a:latin typeface="Georgia"/>
                <a:cs typeface="Georgia"/>
              </a:rPr>
              <a:t>influenced </a:t>
            </a:r>
            <a:r>
              <a:rPr dirty="0" sz="2600" spc="-30">
                <a:latin typeface="Georgia"/>
                <a:cs typeface="Georgia"/>
              </a:rPr>
              <a:t>by </a:t>
            </a:r>
            <a:r>
              <a:rPr dirty="0" sz="2600" spc="-35">
                <a:latin typeface="Georgia"/>
                <a:cs typeface="Georgia"/>
              </a:rPr>
              <a:t>relief </a:t>
            </a:r>
            <a:r>
              <a:rPr dirty="0" sz="2600" spc="-65">
                <a:latin typeface="Georgia"/>
                <a:cs typeface="Georgia"/>
              </a:rPr>
              <a:t>as </a:t>
            </a:r>
            <a:r>
              <a:rPr dirty="0" sz="2600" spc="-25">
                <a:latin typeface="Georgia"/>
                <a:cs typeface="Georgia"/>
              </a:rPr>
              <a:t>most </a:t>
            </a:r>
            <a:r>
              <a:rPr dirty="0" sz="2600" spc="-80">
                <a:latin typeface="Georgia"/>
                <a:cs typeface="Georgia"/>
              </a:rPr>
              <a:t>equines  </a:t>
            </a:r>
            <a:r>
              <a:rPr dirty="0" sz="2600" spc="-35">
                <a:latin typeface="Georgia"/>
                <a:cs typeface="Georgia"/>
              </a:rPr>
              <a:t>and </a:t>
            </a:r>
            <a:r>
              <a:rPr dirty="0" sz="2600" spc="-25">
                <a:latin typeface="Georgia"/>
                <a:cs typeface="Georgia"/>
              </a:rPr>
              <a:t>sheep </a:t>
            </a:r>
            <a:r>
              <a:rPr dirty="0" sz="2600" spc="-60">
                <a:latin typeface="Georgia"/>
                <a:cs typeface="Georgia"/>
              </a:rPr>
              <a:t>are </a:t>
            </a:r>
            <a:r>
              <a:rPr dirty="0" sz="2600" spc="-55">
                <a:latin typeface="Georgia"/>
                <a:cs typeface="Georgia"/>
              </a:rPr>
              <a:t>reared </a:t>
            </a:r>
            <a:r>
              <a:rPr dirty="0" sz="2600" spc="-30">
                <a:latin typeface="Georgia"/>
                <a:cs typeface="Georgia"/>
              </a:rPr>
              <a:t>in </a:t>
            </a:r>
            <a:r>
              <a:rPr dirty="0" sz="2600" spc="-5">
                <a:latin typeface="Georgia"/>
                <a:cs typeface="Georgia"/>
              </a:rPr>
              <a:t>the </a:t>
            </a:r>
            <a:r>
              <a:rPr dirty="0" sz="2600" spc="-25">
                <a:latin typeface="Georgia"/>
                <a:cs typeface="Georgia"/>
              </a:rPr>
              <a:t>higher </a:t>
            </a:r>
            <a:r>
              <a:rPr dirty="0" sz="2600" spc="-20">
                <a:latin typeface="Georgia"/>
                <a:cs typeface="Georgia"/>
              </a:rPr>
              <a:t>altitudes </a:t>
            </a:r>
            <a:r>
              <a:rPr dirty="0" sz="2600" spc="-35">
                <a:latin typeface="Georgia"/>
                <a:cs typeface="Georgia"/>
              </a:rPr>
              <a:t>and camels and </a:t>
            </a:r>
            <a:r>
              <a:rPr dirty="0" sz="2600" spc="-25">
                <a:latin typeface="Georgia"/>
                <a:cs typeface="Georgia"/>
              </a:rPr>
              <a:t>goat </a:t>
            </a:r>
            <a:r>
              <a:rPr dirty="0" sz="2600" spc="-60">
                <a:latin typeface="Georgia"/>
                <a:cs typeface="Georgia"/>
              </a:rPr>
              <a:t>are </a:t>
            </a:r>
            <a:r>
              <a:rPr dirty="0" sz="2600" spc="-30">
                <a:latin typeface="Georgia"/>
                <a:cs typeface="Georgia"/>
              </a:rPr>
              <a:t>well  </a:t>
            </a:r>
            <a:r>
              <a:rPr dirty="0" sz="2600" spc="-35">
                <a:latin typeface="Georgia"/>
                <a:cs typeface="Georgia"/>
              </a:rPr>
              <a:t>adapted </a:t>
            </a:r>
            <a:r>
              <a:rPr dirty="0" sz="2600" spc="-5">
                <a:latin typeface="Georgia"/>
                <a:cs typeface="Georgia"/>
              </a:rPr>
              <a:t>to </a:t>
            </a:r>
            <a:r>
              <a:rPr dirty="0" sz="2600" spc="-45">
                <a:latin typeface="Georgia"/>
                <a:cs typeface="Georgia"/>
              </a:rPr>
              <a:t>lower</a:t>
            </a:r>
            <a:r>
              <a:rPr dirty="0" sz="2600" spc="-210">
                <a:latin typeface="Georgia"/>
                <a:cs typeface="Georgia"/>
              </a:rPr>
              <a:t> </a:t>
            </a:r>
            <a:r>
              <a:rPr dirty="0" sz="2600" spc="-20">
                <a:latin typeface="Georgia"/>
                <a:cs typeface="Georgia"/>
              </a:rPr>
              <a:t>altitudes</a:t>
            </a:r>
            <a:endParaRPr sz="2600">
              <a:latin typeface="Georgia"/>
              <a:cs typeface="Georgia"/>
            </a:endParaRPr>
          </a:p>
          <a:p>
            <a:pPr marL="118745">
              <a:lnSpc>
                <a:spcPct val="100000"/>
              </a:lnSpc>
              <a:spcBef>
                <a:spcPts val="1275"/>
              </a:spcBef>
            </a:pPr>
            <a:r>
              <a:rPr dirty="0" sz="3200" b="1">
                <a:latin typeface="Carlito"/>
                <a:cs typeface="Carlito"/>
              </a:rPr>
              <a:t>b) </a:t>
            </a:r>
            <a:r>
              <a:rPr dirty="0" sz="3200" spc="-10" b="1">
                <a:latin typeface="Carlito"/>
                <a:cs typeface="Carlito"/>
              </a:rPr>
              <a:t>Settlement</a:t>
            </a:r>
            <a:r>
              <a:rPr dirty="0" sz="3200" spc="-15" b="1">
                <a:latin typeface="Carlito"/>
                <a:cs typeface="Carlito"/>
              </a:rPr>
              <a:t> pattern:</a:t>
            </a:r>
            <a:endParaRPr sz="3200">
              <a:latin typeface="Carlito"/>
              <a:cs typeface="Carlito"/>
            </a:endParaRPr>
          </a:p>
          <a:p>
            <a:pPr marL="469900" marR="17145" indent="-457200">
              <a:lnSpc>
                <a:spcPct val="100000"/>
              </a:lnSpc>
              <a:spcBef>
                <a:spcPts val="720"/>
              </a:spcBef>
              <a:buClr>
                <a:srgbClr val="0AD0D9"/>
              </a:buClr>
              <a:buSzPct val="94230"/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dirty="0" sz="2600">
                <a:latin typeface="Times New Roman"/>
                <a:cs typeface="Times New Roman"/>
              </a:rPr>
              <a:t>Highlands of Ethiopia that experience a </a:t>
            </a:r>
            <a:r>
              <a:rPr dirty="0" sz="2600" spc="-5">
                <a:latin typeface="Times New Roman"/>
                <a:cs typeface="Times New Roman"/>
              </a:rPr>
              <a:t>temperate </a:t>
            </a:r>
            <a:r>
              <a:rPr dirty="0" sz="2600">
                <a:latin typeface="Times New Roman"/>
                <a:cs typeface="Times New Roman"/>
              </a:rPr>
              <a:t>type of </a:t>
            </a:r>
            <a:r>
              <a:rPr dirty="0" sz="2600" spc="-5">
                <a:latin typeface="Times New Roman"/>
                <a:cs typeface="Times New Roman"/>
              </a:rPr>
              <a:t>climatic </a:t>
            </a:r>
            <a:r>
              <a:rPr dirty="0" sz="2600">
                <a:latin typeface="Times New Roman"/>
                <a:cs typeface="Times New Roman"/>
              </a:rPr>
              <a:t>condition</a:t>
            </a:r>
            <a:r>
              <a:rPr dirty="0" sz="2600" spc="-125">
                <a:latin typeface="Times New Roman"/>
                <a:cs typeface="Times New Roman"/>
              </a:rPr>
              <a:t> </a:t>
            </a:r>
            <a:r>
              <a:rPr dirty="0" sz="2600">
                <a:latin typeface="Times New Roman"/>
                <a:cs typeface="Times New Roman"/>
              </a:rPr>
              <a:t>that  </a:t>
            </a:r>
            <a:r>
              <a:rPr dirty="0" sz="2600" spc="-5">
                <a:latin typeface="Times New Roman"/>
                <a:cs typeface="Times New Roman"/>
              </a:rPr>
              <a:t>are mainly free </a:t>
            </a:r>
            <a:r>
              <a:rPr dirty="0" sz="2600">
                <a:latin typeface="Times New Roman"/>
                <a:cs typeface="Times New Roman"/>
              </a:rPr>
              <a:t>from </a:t>
            </a:r>
            <a:r>
              <a:rPr dirty="0" sz="2600" spc="-5">
                <a:latin typeface="Times New Roman"/>
                <a:cs typeface="Times New Roman"/>
              </a:rPr>
              <a:t>most </a:t>
            </a:r>
            <a:r>
              <a:rPr dirty="0" sz="2600">
                <a:latin typeface="Times New Roman"/>
                <a:cs typeface="Times New Roman"/>
              </a:rPr>
              <a:t>of the </a:t>
            </a:r>
            <a:r>
              <a:rPr dirty="0" sz="2600" spc="-5">
                <a:latin typeface="Times New Roman"/>
                <a:cs typeface="Times New Roman"/>
              </a:rPr>
              <a:t>tropical diseases are </a:t>
            </a:r>
            <a:r>
              <a:rPr dirty="0" sz="2600">
                <a:latin typeface="Times New Roman"/>
                <a:cs typeface="Times New Roman"/>
              </a:rPr>
              <a:t>densely</a:t>
            </a:r>
            <a:r>
              <a:rPr dirty="0" sz="2600" spc="-65">
                <a:latin typeface="Times New Roman"/>
                <a:cs typeface="Times New Roman"/>
              </a:rPr>
              <a:t> </a:t>
            </a:r>
            <a:r>
              <a:rPr dirty="0" sz="2600" spc="-5">
                <a:latin typeface="Times New Roman"/>
                <a:cs typeface="Times New Roman"/>
              </a:rPr>
              <a:t>settled.</a:t>
            </a:r>
            <a:endParaRPr sz="2600">
              <a:latin typeface="Times New Roman"/>
              <a:cs typeface="Times New Roman"/>
            </a:endParaRPr>
          </a:p>
          <a:p>
            <a:pPr marL="308610" marR="1110615" indent="-274320">
              <a:lnSpc>
                <a:spcPct val="100000"/>
              </a:lnSpc>
              <a:spcBef>
                <a:spcPts val="2220"/>
              </a:spcBef>
            </a:pPr>
            <a:r>
              <a:rPr dirty="0" sz="2450" spc="-625">
                <a:solidFill>
                  <a:srgbClr val="0AD0D9"/>
                </a:solidFill>
                <a:latin typeface="Arial"/>
                <a:cs typeface="Arial"/>
              </a:rPr>
              <a:t> </a:t>
            </a:r>
            <a:r>
              <a:rPr dirty="0" sz="2600">
                <a:latin typeface="Times New Roman"/>
                <a:cs typeface="Times New Roman"/>
              </a:rPr>
              <a:t>Rugged and </a:t>
            </a:r>
            <a:r>
              <a:rPr dirty="0" sz="2600" spc="-10">
                <a:latin typeface="Times New Roman"/>
                <a:cs typeface="Times New Roman"/>
              </a:rPr>
              <a:t>difficult </a:t>
            </a:r>
            <a:r>
              <a:rPr dirty="0" sz="2600" spc="-5">
                <a:latin typeface="Times New Roman"/>
                <a:cs typeface="Times New Roman"/>
              </a:rPr>
              <a:t>terrain </a:t>
            </a:r>
            <a:r>
              <a:rPr dirty="0" sz="2600">
                <a:latin typeface="Times New Roman"/>
                <a:cs typeface="Times New Roman"/>
              </a:rPr>
              <a:t>hinders the development of </a:t>
            </a:r>
            <a:r>
              <a:rPr dirty="0" sz="2600" spc="-5">
                <a:latin typeface="Times New Roman"/>
                <a:cs typeface="Times New Roman"/>
              </a:rPr>
              <a:t>settlement </a:t>
            </a:r>
            <a:r>
              <a:rPr dirty="0" sz="2600">
                <a:latin typeface="Times New Roman"/>
                <a:cs typeface="Times New Roman"/>
              </a:rPr>
              <a:t>and </a:t>
            </a:r>
            <a:r>
              <a:rPr dirty="0" sz="2600" spc="-150">
                <a:latin typeface="Times New Roman"/>
                <a:cs typeface="Times New Roman"/>
              </a:rPr>
              <a:t>its  </a:t>
            </a:r>
            <a:r>
              <a:rPr dirty="0" sz="2600">
                <a:latin typeface="Times New Roman"/>
                <a:cs typeface="Times New Roman"/>
              </a:rPr>
              <a:t>expansion.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7126" y="233552"/>
            <a:ext cx="10375900" cy="1215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87020" marR="5080" indent="-274320">
              <a:lnSpc>
                <a:spcPct val="100000"/>
              </a:lnSpc>
              <a:spcBef>
                <a:spcPts val="100"/>
              </a:spcBef>
            </a:pPr>
            <a:r>
              <a:rPr dirty="0" sz="2450" spc="-625">
                <a:solidFill>
                  <a:srgbClr val="0AD0D9"/>
                </a:solidFill>
                <a:latin typeface="Arial"/>
                <a:cs typeface="Arial"/>
              </a:rPr>
              <a:t> </a:t>
            </a:r>
            <a:r>
              <a:rPr dirty="0" sz="2600">
                <a:latin typeface="Times New Roman"/>
                <a:cs typeface="Times New Roman"/>
              </a:rPr>
              <a:t>The highlands of Ethiopia are </a:t>
            </a:r>
            <a:r>
              <a:rPr dirty="0" sz="2600" spc="-5">
                <a:latin typeface="Times New Roman"/>
                <a:cs typeface="Times New Roman"/>
              </a:rPr>
              <a:t>characterized </a:t>
            </a:r>
            <a:r>
              <a:rPr dirty="0" sz="2600">
                <a:latin typeface="Times New Roman"/>
                <a:cs typeface="Times New Roman"/>
              </a:rPr>
              <a:t>by </a:t>
            </a:r>
            <a:r>
              <a:rPr dirty="0" sz="2600" spc="-5">
                <a:latin typeface="Times New Roman"/>
                <a:cs typeface="Times New Roman"/>
              </a:rPr>
              <a:t>sedentary life </a:t>
            </a:r>
            <a:r>
              <a:rPr dirty="0" sz="2600">
                <a:latin typeface="Times New Roman"/>
                <a:cs typeface="Times New Roman"/>
              </a:rPr>
              <a:t>and</a:t>
            </a:r>
            <a:r>
              <a:rPr dirty="0" sz="2600" spc="-65">
                <a:latin typeface="Times New Roman"/>
                <a:cs typeface="Times New Roman"/>
              </a:rPr>
              <a:t> </a:t>
            </a:r>
            <a:r>
              <a:rPr dirty="0" sz="2600" spc="-50">
                <a:latin typeface="Times New Roman"/>
                <a:cs typeface="Times New Roman"/>
              </a:rPr>
              <a:t>permanent  </a:t>
            </a:r>
            <a:r>
              <a:rPr dirty="0" sz="2600" spc="-5">
                <a:latin typeface="Times New Roman"/>
                <a:cs typeface="Times New Roman"/>
              </a:rPr>
              <a:t>settlements </a:t>
            </a:r>
            <a:r>
              <a:rPr dirty="0" sz="2600">
                <a:latin typeface="Times New Roman"/>
                <a:cs typeface="Times New Roman"/>
              </a:rPr>
              <a:t>while lowlands that are inhabited by </a:t>
            </a:r>
            <a:r>
              <a:rPr dirty="0" sz="2600" spc="-5">
                <a:latin typeface="Times New Roman"/>
                <a:cs typeface="Times New Roman"/>
              </a:rPr>
              <a:t>pastoralists </a:t>
            </a:r>
            <a:r>
              <a:rPr dirty="0" sz="2600">
                <a:latin typeface="Times New Roman"/>
                <a:cs typeface="Times New Roman"/>
              </a:rPr>
              <a:t>have </a:t>
            </a:r>
            <a:r>
              <a:rPr dirty="0" sz="2600" spc="-5">
                <a:latin typeface="Times New Roman"/>
                <a:cs typeface="Times New Roman"/>
              </a:rPr>
              <a:t>temporary  settlements.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7126" y="1514347"/>
            <a:ext cx="665607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5">
                <a:solidFill>
                  <a:srgbClr val="000000"/>
                </a:solidFill>
              </a:rPr>
              <a:t>c)Transportation </a:t>
            </a:r>
            <a:r>
              <a:rPr dirty="0">
                <a:solidFill>
                  <a:srgbClr val="000000"/>
                </a:solidFill>
              </a:rPr>
              <a:t>and</a:t>
            </a:r>
            <a:r>
              <a:rPr dirty="0" spc="-10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communication: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9920" y="2164207"/>
            <a:ext cx="11396345" cy="4465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469900" marR="570865" indent="-45720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"/>
              <a:buChar char=""/>
              <a:tabLst>
                <a:tab pos="469900" algn="l"/>
              </a:tabLst>
            </a:pPr>
            <a:r>
              <a:rPr dirty="0" sz="2600" spc="5">
                <a:latin typeface="Times New Roman"/>
                <a:cs typeface="Times New Roman"/>
              </a:rPr>
              <a:t>The </a:t>
            </a:r>
            <a:r>
              <a:rPr dirty="0" sz="2600">
                <a:latin typeface="Times New Roman"/>
                <a:cs typeface="Times New Roman"/>
              </a:rPr>
              <a:t>highly dissected nature of the landscape is a barrier to </a:t>
            </a:r>
            <a:r>
              <a:rPr dirty="0" sz="2600" spc="5">
                <a:latin typeface="Times New Roman"/>
                <a:cs typeface="Times New Roman"/>
              </a:rPr>
              <a:t>the </a:t>
            </a:r>
            <a:r>
              <a:rPr dirty="0" sz="2600">
                <a:latin typeface="Times New Roman"/>
                <a:cs typeface="Times New Roman"/>
              </a:rPr>
              <a:t>development</a:t>
            </a:r>
            <a:r>
              <a:rPr dirty="0" sz="2600" spc="-85">
                <a:latin typeface="Times New Roman"/>
                <a:cs typeface="Times New Roman"/>
              </a:rPr>
              <a:t> </a:t>
            </a:r>
            <a:r>
              <a:rPr dirty="0" sz="2600">
                <a:latin typeface="Times New Roman"/>
                <a:cs typeface="Times New Roman"/>
              </a:rPr>
              <a:t>of  internal surface transportation that resulted in </a:t>
            </a:r>
            <a:r>
              <a:rPr dirty="0" sz="2600" spc="5">
                <a:latin typeface="Times New Roman"/>
                <a:cs typeface="Times New Roman"/>
              </a:rPr>
              <a:t>the </a:t>
            </a:r>
            <a:r>
              <a:rPr dirty="0" sz="2600" spc="-10">
                <a:latin typeface="Times New Roman"/>
                <a:cs typeface="Times New Roman"/>
              </a:rPr>
              <a:t>long-term </a:t>
            </a:r>
            <a:r>
              <a:rPr dirty="0" sz="2600" spc="-5">
                <a:latin typeface="Times New Roman"/>
                <a:cs typeface="Times New Roman"/>
              </a:rPr>
              <a:t>isolation </a:t>
            </a:r>
            <a:r>
              <a:rPr dirty="0" sz="2600">
                <a:latin typeface="Times New Roman"/>
                <a:cs typeface="Times New Roman"/>
              </a:rPr>
              <a:t>of </a:t>
            </a:r>
            <a:r>
              <a:rPr dirty="0" sz="2600" spc="-5">
                <a:latin typeface="Times New Roman"/>
                <a:cs typeface="Times New Roman"/>
              </a:rPr>
              <a:t>many  </a:t>
            </a:r>
            <a:r>
              <a:rPr dirty="0" sz="2600">
                <a:latin typeface="Times New Roman"/>
                <a:cs typeface="Times New Roman"/>
              </a:rPr>
              <a:t>communities</a:t>
            </a:r>
            <a:endParaRPr sz="2600">
              <a:latin typeface="Times New Roman"/>
              <a:cs typeface="Times New Roman"/>
            </a:endParaRPr>
          </a:p>
          <a:p>
            <a:pPr algn="just" lvl="1" marL="483870" indent="-274955">
              <a:lnSpc>
                <a:spcPct val="100000"/>
              </a:lnSpc>
              <a:spcBef>
                <a:spcPts val="123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484505" algn="l"/>
              </a:tabLst>
            </a:pPr>
            <a:r>
              <a:rPr dirty="0" sz="2600">
                <a:latin typeface="Times New Roman"/>
                <a:cs typeface="Times New Roman"/>
              </a:rPr>
              <a:t>The </a:t>
            </a:r>
            <a:r>
              <a:rPr dirty="0" sz="2600" spc="-10">
                <a:latin typeface="Times New Roman"/>
                <a:cs typeface="Times New Roman"/>
              </a:rPr>
              <a:t>difficult </a:t>
            </a:r>
            <a:r>
              <a:rPr dirty="0" sz="2600" spc="-5">
                <a:latin typeface="Times New Roman"/>
                <a:cs typeface="Times New Roman"/>
              </a:rPr>
              <a:t>terrain makes infrastructure </a:t>
            </a:r>
            <a:r>
              <a:rPr dirty="0" sz="2600">
                <a:latin typeface="Times New Roman"/>
                <a:cs typeface="Times New Roman"/>
              </a:rPr>
              <a:t>development and </a:t>
            </a:r>
            <a:r>
              <a:rPr dirty="0" sz="2600" spc="-5">
                <a:latin typeface="Times New Roman"/>
                <a:cs typeface="Times New Roman"/>
              </a:rPr>
              <a:t>maintenance</a:t>
            </a:r>
            <a:r>
              <a:rPr dirty="0" sz="2600" spc="-30">
                <a:latin typeface="Times New Roman"/>
                <a:cs typeface="Times New Roman"/>
              </a:rPr>
              <a:t> </a:t>
            </a:r>
            <a:r>
              <a:rPr dirty="0" sz="2600" spc="-25">
                <a:latin typeface="Times New Roman"/>
                <a:cs typeface="Times New Roman"/>
              </a:rPr>
              <a:t>costly.</a:t>
            </a:r>
            <a:endParaRPr sz="2600">
              <a:latin typeface="Times New Roman"/>
              <a:cs typeface="Times New Roman"/>
            </a:endParaRPr>
          </a:p>
          <a:p>
            <a:pPr algn="just" lvl="1" marL="496570" marR="228600" indent="-274320">
              <a:lnSpc>
                <a:spcPct val="100000"/>
              </a:lnSpc>
              <a:spcBef>
                <a:spcPts val="148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497205" algn="l"/>
              </a:tabLst>
            </a:pPr>
            <a:r>
              <a:rPr dirty="0" sz="2600">
                <a:latin typeface="Times New Roman"/>
                <a:cs typeface="Times New Roman"/>
              </a:rPr>
              <a:t>The rugged topography rendered </a:t>
            </a:r>
            <a:r>
              <a:rPr dirty="0" sz="2600" spc="-5">
                <a:latin typeface="Times New Roman"/>
                <a:cs typeface="Times New Roman"/>
              </a:rPr>
              <a:t>rivers less </a:t>
            </a:r>
            <a:r>
              <a:rPr dirty="0" sz="2600">
                <a:latin typeface="Times New Roman"/>
                <a:cs typeface="Times New Roman"/>
              </a:rPr>
              <a:t>navigable </a:t>
            </a:r>
            <a:r>
              <a:rPr dirty="0" sz="2600" spc="5">
                <a:latin typeface="Times New Roman"/>
                <a:cs typeface="Times New Roman"/>
              </a:rPr>
              <a:t>due </a:t>
            </a:r>
            <a:r>
              <a:rPr dirty="0" sz="2600">
                <a:latin typeface="Times New Roman"/>
                <a:cs typeface="Times New Roman"/>
              </a:rPr>
              <a:t>to the </a:t>
            </a:r>
            <a:r>
              <a:rPr dirty="0" sz="2600" spc="-5">
                <a:latin typeface="Times New Roman"/>
                <a:cs typeface="Times New Roman"/>
              </a:rPr>
              <a:t>waterfalls, </a:t>
            </a:r>
            <a:r>
              <a:rPr dirty="0" sz="2600" spc="-110">
                <a:latin typeface="Times New Roman"/>
                <a:cs typeface="Times New Roman"/>
              </a:rPr>
              <a:t>deep  </a:t>
            </a:r>
            <a:r>
              <a:rPr dirty="0" sz="2600" spc="-10">
                <a:latin typeface="Times New Roman"/>
                <a:cs typeface="Times New Roman"/>
              </a:rPr>
              <a:t>gorges </a:t>
            </a:r>
            <a:r>
              <a:rPr dirty="0" sz="2600">
                <a:latin typeface="Times New Roman"/>
                <a:cs typeface="Times New Roman"/>
              </a:rPr>
              <a:t>and </a:t>
            </a:r>
            <a:r>
              <a:rPr dirty="0" sz="2600" spc="-5">
                <a:latin typeface="Times New Roman"/>
                <a:cs typeface="Times New Roman"/>
              </a:rPr>
              <a:t>steep</a:t>
            </a:r>
            <a:r>
              <a:rPr dirty="0" sz="2600" spc="-40">
                <a:latin typeface="Times New Roman"/>
                <a:cs typeface="Times New Roman"/>
              </a:rPr>
              <a:t> </a:t>
            </a:r>
            <a:r>
              <a:rPr dirty="0" sz="2600" spc="-10">
                <a:latin typeface="Times New Roman"/>
                <a:cs typeface="Times New Roman"/>
              </a:rPr>
              <a:t>cliffs.</a:t>
            </a:r>
            <a:endParaRPr sz="2600">
              <a:latin typeface="Times New Roman"/>
              <a:cs typeface="Times New Roman"/>
            </a:endParaRPr>
          </a:p>
          <a:p>
            <a:pPr marL="209550">
              <a:lnSpc>
                <a:spcPts val="3350"/>
              </a:lnSpc>
            </a:pPr>
            <a:r>
              <a:rPr dirty="0" sz="3200" b="1">
                <a:latin typeface="Carlito"/>
                <a:cs typeface="Carlito"/>
              </a:rPr>
              <a:t>d) </a:t>
            </a:r>
            <a:r>
              <a:rPr dirty="0" sz="3200" spc="-10" b="1">
                <a:latin typeface="Carlito"/>
                <a:cs typeface="Carlito"/>
              </a:rPr>
              <a:t>Hydroelectric power potential</a:t>
            </a:r>
            <a:endParaRPr sz="3200">
              <a:latin typeface="Carlito"/>
              <a:cs typeface="Carlito"/>
            </a:endParaRPr>
          </a:p>
          <a:p>
            <a:pPr marL="469900" marR="5080" indent="-457200">
              <a:lnSpc>
                <a:spcPct val="100000"/>
              </a:lnSpc>
              <a:spcBef>
                <a:spcPts val="800"/>
              </a:spcBef>
              <a:buClr>
                <a:srgbClr val="0AD0D9"/>
              </a:buClr>
              <a:buSzPct val="94230"/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dirty="0" sz="2600" spc="-15">
                <a:latin typeface="Georgia"/>
                <a:cs typeface="Georgia"/>
              </a:rPr>
              <a:t>The </a:t>
            </a:r>
            <a:r>
              <a:rPr dirty="0" sz="2600" spc="-35">
                <a:latin typeface="Georgia"/>
                <a:cs typeface="Georgia"/>
              </a:rPr>
              <a:t>great difference </a:t>
            </a:r>
            <a:r>
              <a:rPr dirty="0" sz="2600" spc="-25">
                <a:latin typeface="Georgia"/>
                <a:cs typeface="Georgia"/>
              </a:rPr>
              <a:t>in </a:t>
            </a:r>
            <a:r>
              <a:rPr dirty="0" sz="2600" spc="-15">
                <a:latin typeface="Georgia"/>
                <a:cs typeface="Georgia"/>
              </a:rPr>
              <a:t>altitude coupled </a:t>
            </a:r>
            <a:r>
              <a:rPr dirty="0" sz="2600" spc="-5">
                <a:latin typeface="Georgia"/>
                <a:cs typeface="Georgia"/>
              </a:rPr>
              <a:t>with </a:t>
            </a:r>
            <a:r>
              <a:rPr dirty="0" sz="2600" spc="-15">
                <a:latin typeface="Georgia"/>
                <a:cs typeface="Georgia"/>
              </a:rPr>
              <a:t>high </a:t>
            </a:r>
            <a:r>
              <a:rPr dirty="0" sz="2600" spc="-45">
                <a:latin typeface="Georgia"/>
                <a:cs typeface="Georgia"/>
              </a:rPr>
              <a:t>rainfall </a:t>
            </a:r>
            <a:r>
              <a:rPr dirty="0" sz="2600" spc="-30">
                <a:latin typeface="Georgia"/>
                <a:cs typeface="Georgia"/>
              </a:rPr>
              <a:t>created </a:t>
            </a:r>
            <a:r>
              <a:rPr dirty="0" sz="2600" spc="-25">
                <a:latin typeface="Georgia"/>
                <a:cs typeface="Georgia"/>
              </a:rPr>
              <a:t>suitable  </a:t>
            </a:r>
            <a:r>
              <a:rPr dirty="0" sz="2600" spc="-20">
                <a:latin typeface="Georgia"/>
                <a:cs typeface="Georgia"/>
              </a:rPr>
              <a:t>conditions </a:t>
            </a:r>
            <a:r>
              <a:rPr dirty="0" sz="2600" spc="-45">
                <a:latin typeface="Georgia"/>
                <a:cs typeface="Georgia"/>
              </a:rPr>
              <a:t>for </a:t>
            </a:r>
            <a:r>
              <a:rPr dirty="0" sz="2600" spc="-65">
                <a:latin typeface="Georgia"/>
                <a:cs typeface="Georgia"/>
              </a:rPr>
              <a:t>a </a:t>
            </a:r>
            <a:r>
              <a:rPr dirty="0" sz="2600" spc="-40">
                <a:latin typeface="Georgia"/>
                <a:cs typeface="Georgia"/>
              </a:rPr>
              <a:t>very </a:t>
            </a:r>
            <a:r>
              <a:rPr dirty="0" sz="2600" spc="-15">
                <a:latin typeface="Georgia"/>
                <a:cs typeface="Georgia"/>
              </a:rPr>
              <a:t>high </a:t>
            </a:r>
            <a:r>
              <a:rPr dirty="0" sz="2600" spc="-20">
                <a:latin typeface="Georgia"/>
                <a:cs typeface="Georgia"/>
              </a:rPr>
              <a:t>potential </a:t>
            </a:r>
            <a:r>
              <a:rPr dirty="0" sz="2600" spc="-45">
                <a:latin typeface="Georgia"/>
                <a:cs typeface="Georgia"/>
              </a:rPr>
              <a:t>for </a:t>
            </a:r>
            <a:r>
              <a:rPr dirty="0" sz="2600">
                <a:latin typeface="Georgia"/>
                <a:cs typeface="Georgia"/>
              </a:rPr>
              <a:t>the </a:t>
            </a:r>
            <a:r>
              <a:rPr dirty="0" sz="2600" spc="-20">
                <a:latin typeface="Georgia"/>
                <a:cs typeface="Georgia"/>
              </a:rPr>
              <a:t>production of </a:t>
            </a:r>
            <a:r>
              <a:rPr dirty="0" sz="2600" spc="-25">
                <a:latin typeface="Georgia"/>
                <a:cs typeface="Georgia"/>
              </a:rPr>
              <a:t>hydroelectric</a:t>
            </a:r>
            <a:r>
              <a:rPr dirty="0" sz="2600" spc="-350">
                <a:latin typeface="Georgia"/>
                <a:cs typeface="Georgia"/>
              </a:rPr>
              <a:t> </a:t>
            </a:r>
            <a:r>
              <a:rPr dirty="0" sz="2600" spc="-45">
                <a:latin typeface="Georgia"/>
                <a:cs typeface="Georgia"/>
              </a:rPr>
              <a:t>power  </a:t>
            </a:r>
            <a:r>
              <a:rPr dirty="0" sz="2600" spc="-25">
                <a:latin typeface="Georgia"/>
                <a:cs typeface="Georgia"/>
              </a:rPr>
              <a:t>in</a:t>
            </a:r>
            <a:r>
              <a:rPr dirty="0" sz="2600" spc="-20">
                <a:latin typeface="Georgia"/>
                <a:cs typeface="Georgia"/>
              </a:rPr>
              <a:t> </a:t>
            </a:r>
            <a:r>
              <a:rPr dirty="0" sz="2600" spc="-45">
                <a:latin typeface="Georgia"/>
                <a:cs typeface="Georgia"/>
              </a:rPr>
              <a:t>Ethiopia.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5168" y="180797"/>
            <a:ext cx="398843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  <a:latin typeface="Carlito"/>
                <a:cs typeface="Carlito"/>
              </a:rPr>
              <a:t>e) </a:t>
            </a:r>
            <a:r>
              <a:rPr dirty="0" spc="-5">
                <a:solidFill>
                  <a:srgbClr val="000000"/>
                </a:solidFill>
                <a:latin typeface="Carlito"/>
                <a:cs typeface="Carlito"/>
              </a:rPr>
              <a:t>Socio-cultural</a:t>
            </a:r>
            <a:r>
              <a:rPr dirty="0" spc="-95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pc="-15">
                <a:solidFill>
                  <a:srgbClr val="000000"/>
                </a:solidFill>
                <a:latin typeface="Carlito"/>
                <a:cs typeface="Carlito"/>
              </a:rPr>
              <a:t>feeling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4271" y="770331"/>
            <a:ext cx="11857990" cy="59105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69900" marR="5080" indent="-457834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"/>
              <a:buChar char=""/>
              <a:tabLst>
                <a:tab pos="469900" algn="l"/>
                <a:tab pos="470534" algn="l"/>
              </a:tabLst>
            </a:pPr>
            <a:r>
              <a:rPr dirty="0" sz="2600" spc="-15">
                <a:latin typeface="Georgia"/>
                <a:cs typeface="Georgia"/>
              </a:rPr>
              <a:t>The </a:t>
            </a:r>
            <a:r>
              <a:rPr dirty="0" sz="2600" spc="-35">
                <a:latin typeface="Georgia"/>
                <a:cs typeface="Georgia"/>
              </a:rPr>
              <a:t>rugged </a:t>
            </a:r>
            <a:r>
              <a:rPr dirty="0" sz="2600" spc="-50">
                <a:latin typeface="Georgia"/>
                <a:cs typeface="Georgia"/>
              </a:rPr>
              <a:t>terrain </a:t>
            </a:r>
            <a:r>
              <a:rPr dirty="0" sz="2600" spc="-65">
                <a:latin typeface="Georgia"/>
                <a:cs typeface="Georgia"/>
              </a:rPr>
              <a:t>as </a:t>
            </a:r>
            <a:r>
              <a:rPr dirty="0" sz="2600" spc="-60">
                <a:latin typeface="Georgia"/>
                <a:cs typeface="Georgia"/>
              </a:rPr>
              <a:t>a </a:t>
            </a:r>
            <a:r>
              <a:rPr dirty="0" sz="2600" spc="-35">
                <a:latin typeface="Georgia"/>
                <a:cs typeface="Georgia"/>
              </a:rPr>
              <a:t>result </a:t>
            </a:r>
            <a:r>
              <a:rPr dirty="0" sz="2600" spc="-20">
                <a:latin typeface="Georgia"/>
                <a:cs typeface="Georgia"/>
              </a:rPr>
              <a:t>of </a:t>
            </a:r>
            <a:r>
              <a:rPr dirty="0" sz="2600" spc="-55">
                <a:latin typeface="Georgia"/>
                <a:cs typeface="Georgia"/>
              </a:rPr>
              <a:t>excessive </a:t>
            </a:r>
            <a:r>
              <a:rPr dirty="0" sz="2600" spc="-45">
                <a:latin typeface="Georgia"/>
                <a:cs typeface="Georgia"/>
              </a:rPr>
              <a:t>surface </a:t>
            </a:r>
            <a:r>
              <a:rPr dirty="0" sz="2600" spc="-25">
                <a:latin typeface="Georgia"/>
                <a:cs typeface="Georgia"/>
              </a:rPr>
              <a:t>dissection </a:t>
            </a:r>
            <a:r>
              <a:rPr dirty="0" sz="2600" spc="-30">
                <a:latin typeface="Georgia"/>
                <a:cs typeface="Georgia"/>
              </a:rPr>
              <a:t>resulted </a:t>
            </a:r>
            <a:r>
              <a:rPr dirty="0" sz="2600" spc="-25">
                <a:latin typeface="Georgia"/>
                <a:cs typeface="Georgia"/>
              </a:rPr>
              <a:t>in </a:t>
            </a:r>
            <a:r>
              <a:rPr dirty="0" sz="2600">
                <a:latin typeface="Georgia"/>
                <a:cs typeface="Georgia"/>
              </a:rPr>
              <a:t>the</a:t>
            </a:r>
            <a:r>
              <a:rPr dirty="0" sz="2600" spc="-355">
                <a:latin typeface="Georgia"/>
                <a:cs typeface="Georgia"/>
              </a:rPr>
              <a:t> </a:t>
            </a:r>
            <a:r>
              <a:rPr dirty="0" sz="2600" spc="-15">
                <a:latin typeface="Georgia"/>
                <a:cs typeface="Georgia"/>
              </a:rPr>
              <a:t>long-  </a:t>
            </a:r>
            <a:r>
              <a:rPr dirty="0" sz="2600" spc="-35">
                <a:latin typeface="Georgia"/>
                <a:cs typeface="Georgia"/>
              </a:rPr>
              <a:t>term </a:t>
            </a:r>
            <a:r>
              <a:rPr dirty="0" sz="2600" spc="-25">
                <a:latin typeface="Georgia"/>
                <a:cs typeface="Georgia"/>
              </a:rPr>
              <a:t>isolation </a:t>
            </a:r>
            <a:r>
              <a:rPr dirty="0" sz="2600" spc="-20">
                <a:latin typeface="Georgia"/>
                <a:cs typeface="Georgia"/>
              </a:rPr>
              <a:t>of </a:t>
            </a:r>
            <a:r>
              <a:rPr dirty="0" sz="2600" spc="-25">
                <a:latin typeface="Georgia"/>
                <a:cs typeface="Georgia"/>
              </a:rPr>
              <a:t>communities </a:t>
            </a:r>
            <a:r>
              <a:rPr dirty="0" sz="2600" spc="-10">
                <a:latin typeface="Georgia"/>
                <a:cs typeface="Georgia"/>
              </a:rPr>
              <a:t>that </a:t>
            </a:r>
            <a:r>
              <a:rPr dirty="0" sz="2600" spc="-15">
                <a:latin typeface="Georgia"/>
                <a:cs typeface="Georgia"/>
              </a:rPr>
              <a:t>led </a:t>
            </a:r>
            <a:r>
              <a:rPr dirty="0" sz="2600" spc="-5">
                <a:latin typeface="Georgia"/>
                <a:cs typeface="Georgia"/>
              </a:rPr>
              <a:t>to the </a:t>
            </a:r>
            <a:r>
              <a:rPr dirty="0" sz="2600" spc="-30">
                <a:latin typeface="Georgia"/>
                <a:cs typeface="Georgia"/>
              </a:rPr>
              <a:t>occurrence </a:t>
            </a:r>
            <a:r>
              <a:rPr dirty="0" sz="2600" spc="-20">
                <a:latin typeface="Georgia"/>
                <a:cs typeface="Georgia"/>
              </a:rPr>
              <a:t>of </a:t>
            </a:r>
            <a:r>
              <a:rPr dirty="0" sz="2600" spc="-30">
                <a:latin typeface="Georgia"/>
                <a:cs typeface="Georgia"/>
              </a:rPr>
              <a:t>cultural</a:t>
            </a:r>
            <a:r>
              <a:rPr dirty="0" sz="2600" spc="-445">
                <a:latin typeface="Georgia"/>
                <a:cs typeface="Georgia"/>
              </a:rPr>
              <a:t> </a:t>
            </a:r>
            <a:r>
              <a:rPr dirty="0" sz="2600" spc="-65">
                <a:latin typeface="Georgia"/>
                <a:cs typeface="Georgia"/>
              </a:rPr>
              <a:t>diversity.</a:t>
            </a:r>
            <a:endParaRPr sz="2600">
              <a:latin typeface="Georgia"/>
              <a:cs typeface="Georgia"/>
            </a:endParaRPr>
          </a:p>
          <a:p>
            <a:pPr marL="467995" marR="273685" indent="-274320">
              <a:lnSpc>
                <a:spcPct val="100000"/>
              </a:lnSpc>
              <a:spcBef>
                <a:spcPts val="1880"/>
              </a:spcBef>
            </a:pPr>
            <a:r>
              <a:rPr dirty="0" sz="2450" spc="-625">
                <a:solidFill>
                  <a:srgbClr val="0AD0D9"/>
                </a:solidFill>
                <a:latin typeface="Arial"/>
                <a:cs typeface="Arial"/>
              </a:rPr>
              <a:t> </a:t>
            </a:r>
            <a:r>
              <a:rPr dirty="0" sz="2600" spc="-40">
                <a:latin typeface="Georgia"/>
                <a:cs typeface="Georgia"/>
              </a:rPr>
              <a:t>People </a:t>
            </a:r>
            <a:r>
              <a:rPr dirty="0" sz="2600" spc="-15">
                <a:latin typeface="Georgia"/>
                <a:cs typeface="Georgia"/>
              </a:rPr>
              <a:t>who </a:t>
            </a:r>
            <a:r>
              <a:rPr dirty="0" sz="2600" spc="-45">
                <a:latin typeface="Georgia"/>
                <a:cs typeface="Georgia"/>
              </a:rPr>
              <a:t>live </a:t>
            </a:r>
            <a:r>
              <a:rPr dirty="0" sz="2600" spc="-25">
                <a:latin typeface="Georgia"/>
                <a:cs typeface="Georgia"/>
              </a:rPr>
              <a:t>in </a:t>
            </a:r>
            <a:r>
              <a:rPr dirty="0" sz="2600" spc="-5">
                <a:latin typeface="Georgia"/>
                <a:cs typeface="Georgia"/>
              </a:rPr>
              <a:t>the </a:t>
            </a:r>
            <a:r>
              <a:rPr dirty="0" sz="2600" spc="-30">
                <a:latin typeface="Georgia"/>
                <a:cs typeface="Georgia"/>
              </a:rPr>
              <a:t>highlands </a:t>
            </a:r>
            <a:r>
              <a:rPr dirty="0" sz="2600" spc="-60">
                <a:latin typeface="Georgia"/>
                <a:cs typeface="Georgia"/>
              </a:rPr>
              <a:t>have </a:t>
            </a:r>
            <a:r>
              <a:rPr dirty="0" sz="2600" spc="-15">
                <a:latin typeface="Georgia"/>
                <a:cs typeface="Georgia"/>
              </a:rPr>
              <a:t>been </a:t>
            </a:r>
            <a:r>
              <a:rPr dirty="0" sz="2600" spc="-20">
                <a:latin typeface="Georgia"/>
                <a:cs typeface="Georgia"/>
              </a:rPr>
              <a:t>identifying </a:t>
            </a:r>
            <a:r>
              <a:rPr dirty="0" sz="2600" spc="-35">
                <a:latin typeface="Georgia"/>
                <a:cs typeface="Georgia"/>
              </a:rPr>
              <a:t>themselves </a:t>
            </a:r>
            <a:r>
              <a:rPr dirty="0" sz="2600" spc="-65">
                <a:latin typeface="Georgia"/>
                <a:cs typeface="Georgia"/>
              </a:rPr>
              <a:t>as</a:t>
            </a:r>
            <a:r>
              <a:rPr dirty="0" sz="2600" spc="-204">
                <a:latin typeface="Georgia"/>
                <a:cs typeface="Georgia"/>
              </a:rPr>
              <a:t> </a:t>
            </a:r>
            <a:r>
              <a:rPr dirty="0" sz="2600" spc="5" i="1">
                <a:latin typeface="Times New Roman"/>
                <a:cs typeface="Times New Roman"/>
              </a:rPr>
              <a:t>degegnas  </a:t>
            </a:r>
            <a:r>
              <a:rPr dirty="0" sz="2600" spc="85" i="1">
                <a:latin typeface="Times New Roman"/>
                <a:cs typeface="Times New Roman"/>
              </a:rPr>
              <a:t>(mountaineers)</a:t>
            </a:r>
            <a:r>
              <a:rPr dirty="0" sz="2600" spc="-60" i="1">
                <a:latin typeface="Times New Roman"/>
                <a:cs typeface="Times New Roman"/>
              </a:rPr>
              <a:t> </a:t>
            </a:r>
            <a:r>
              <a:rPr dirty="0" sz="2600" spc="80" i="1">
                <a:latin typeface="Times New Roman"/>
                <a:cs typeface="Times New Roman"/>
              </a:rPr>
              <a:t>and</a:t>
            </a:r>
            <a:r>
              <a:rPr dirty="0" sz="2600" spc="-30" i="1">
                <a:latin typeface="Times New Roman"/>
                <a:cs typeface="Times New Roman"/>
              </a:rPr>
              <a:t> </a:t>
            </a:r>
            <a:r>
              <a:rPr dirty="0" sz="2600" spc="90" i="1">
                <a:latin typeface="Times New Roman"/>
                <a:cs typeface="Times New Roman"/>
              </a:rPr>
              <a:t>those</a:t>
            </a:r>
            <a:r>
              <a:rPr dirty="0" sz="2600" spc="-35" i="1">
                <a:latin typeface="Times New Roman"/>
                <a:cs typeface="Times New Roman"/>
              </a:rPr>
              <a:t> </a:t>
            </a:r>
            <a:r>
              <a:rPr dirty="0" sz="2600" spc="70" i="1">
                <a:latin typeface="Times New Roman"/>
                <a:cs typeface="Times New Roman"/>
              </a:rPr>
              <a:t>who</a:t>
            </a:r>
            <a:r>
              <a:rPr dirty="0" sz="2600" spc="-40" i="1">
                <a:latin typeface="Times New Roman"/>
                <a:cs typeface="Times New Roman"/>
              </a:rPr>
              <a:t> </a:t>
            </a:r>
            <a:r>
              <a:rPr dirty="0" sz="2600" spc="-15" i="1">
                <a:latin typeface="Times New Roman"/>
                <a:cs typeface="Times New Roman"/>
              </a:rPr>
              <a:t>live</a:t>
            </a:r>
            <a:r>
              <a:rPr dirty="0" sz="2600" spc="-25" i="1">
                <a:latin typeface="Times New Roman"/>
                <a:cs typeface="Times New Roman"/>
              </a:rPr>
              <a:t> </a:t>
            </a:r>
            <a:r>
              <a:rPr dirty="0" sz="2600" spc="65" i="1">
                <a:latin typeface="Times New Roman"/>
                <a:cs typeface="Times New Roman"/>
              </a:rPr>
              <a:t>in</a:t>
            </a:r>
            <a:r>
              <a:rPr dirty="0" sz="2600" spc="-35" i="1">
                <a:latin typeface="Times New Roman"/>
                <a:cs typeface="Times New Roman"/>
              </a:rPr>
              <a:t> </a:t>
            </a:r>
            <a:r>
              <a:rPr dirty="0" sz="2600" spc="100" i="1">
                <a:latin typeface="Times New Roman"/>
                <a:cs typeface="Times New Roman"/>
              </a:rPr>
              <a:t>the</a:t>
            </a:r>
            <a:r>
              <a:rPr dirty="0" sz="2600" spc="-50" i="1">
                <a:latin typeface="Times New Roman"/>
                <a:cs typeface="Times New Roman"/>
              </a:rPr>
              <a:t> </a:t>
            </a:r>
            <a:r>
              <a:rPr dirty="0" sz="2600" spc="40" i="1">
                <a:latin typeface="Times New Roman"/>
                <a:cs typeface="Times New Roman"/>
              </a:rPr>
              <a:t>lowlands</a:t>
            </a:r>
            <a:r>
              <a:rPr dirty="0" sz="2600" spc="-25" i="1">
                <a:latin typeface="Times New Roman"/>
                <a:cs typeface="Times New Roman"/>
              </a:rPr>
              <a:t> </a:t>
            </a:r>
            <a:r>
              <a:rPr dirty="0" sz="2600" spc="55" i="1">
                <a:latin typeface="Times New Roman"/>
                <a:cs typeface="Times New Roman"/>
              </a:rPr>
              <a:t>as</a:t>
            </a:r>
            <a:r>
              <a:rPr dirty="0" sz="2600" spc="-25" i="1">
                <a:latin typeface="Times New Roman"/>
                <a:cs typeface="Times New Roman"/>
              </a:rPr>
              <a:t> </a:t>
            </a:r>
            <a:r>
              <a:rPr dirty="0" sz="2600" spc="40" i="1">
                <a:latin typeface="Times New Roman"/>
                <a:cs typeface="Times New Roman"/>
              </a:rPr>
              <a:t>kollegnas</a:t>
            </a:r>
            <a:r>
              <a:rPr dirty="0" sz="2600" spc="-15" i="1">
                <a:latin typeface="Times New Roman"/>
                <a:cs typeface="Times New Roman"/>
              </a:rPr>
              <a:t> </a:t>
            </a:r>
            <a:r>
              <a:rPr dirty="0" sz="2600" spc="40" i="1">
                <a:latin typeface="Times New Roman"/>
                <a:cs typeface="Times New Roman"/>
              </a:rPr>
              <a:t>(lowlanders).</a:t>
            </a:r>
            <a:endParaRPr sz="2600">
              <a:latin typeface="Times New Roman"/>
              <a:cs typeface="Times New Roman"/>
            </a:endParaRPr>
          </a:p>
          <a:p>
            <a:pPr marL="193675">
              <a:lnSpc>
                <a:spcPct val="100000"/>
              </a:lnSpc>
              <a:spcBef>
                <a:spcPts val="420"/>
              </a:spcBef>
            </a:pPr>
            <a:r>
              <a:rPr dirty="0" sz="3200" spc="20" b="1">
                <a:latin typeface="Carlito"/>
                <a:cs typeface="Carlito"/>
              </a:rPr>
              <a:t>f) </a:t>
            </a:r>
            <a:r>
              <a:rPr dirty="0" sz="3200" b="1">
                <a:latin typeface="Carlito"/>
                <a:cs typeface="Carlito"/>
              </a:rPr>
              <a:t>Impacts on</a:t>
            </a:r>
            <a:r>
              <a:rPr dirty="0" sz="3200" spc="-60" b="1">
                <a:latin typeface="Carlito"/>
                <a:cs typeface="Carlito"/>
              </a:rPr>
              <a:t> </a:t>
            </a:r>
            <a:r>
              <a:rPr dirty="0" sz="3200" spc="-10" b="1">
                <a:latin typeface="Carlito"/>
                <a:cs typeface="Carlito"/>
              </a:rPr>
              <a:t>climate</a:t>
            </a:r>
            <a:endParaRPr sz="3200">
              <a:latin typeface="Carlito"/>
              <a:cs typeface="Carlito"/>
            </a:endParaRPr>
          </a:p>
          <a:p>
            <a:pPr marL="650875" marR="480059" indent="-457200">
              <a:lnSpc>
                <a:spcPct val="100000"/>
              </a:lnSpc>
              <a:spcBef>
                <a:spcPts val="1260"/>
              </a:spcBef>
              <a:buClr>
                <a:srgbClr val="0AD0D9"/>
              </a:buClr>
              <a:buSzPct val="94230"/>
              <a:buFont typeface="Wingdings"/>
              <a:buChar char=""/>
              <a:tabLst>
                <a:tab pos="650875" algn="l"/>
                <a:tab pos="651510" algn="l"/>
              </a:tabLst>
            </a:pPr>
            <a:r>
              <a:rPr dirty="0" sz="2600" spc="-15">
                <a:latin typeface="Georgia"/>
                <a:cs typeface="Georgia"/>
              </a:rPr>
              <a:t>The </a:t>
            </a:r>
            <a:r>
              <a:rPr dirty="0" sz="2600" spc="-25">
                <a:latin typeface="Georgia"/>
                <a:cs typeface="Georgia"/>
              </a:rPr>
              <a:t>climate </a:t>
            </a:r>
            <a:r>
              <a:rPr dirty="0" sz="2600" spc="-20">
                <a:latin typeface="Georgia"/>
                <a:cs typeface="Georgia"/>
              </a:rPr>
              <a:t>of </a:t>
            </a:r>
            <a:r>
              <a:rPr dirty="0" sz="2600" spc="-50">
                <a:latin typeface="Georgia"/>
                <a:cs typeface="Georgia"/>
              </a:rPr>
              <a:t>Ethiopia </a:t>
            </a:r>
            <a:r>
              <a:rPr dirty="0" sz="2600" spc="-55">
                <a:latin typeface="Georgia"/>
                <a:cs typeface="Georgia"/>
              </a:rPr>
              <a:t>is </a:t>
            </a:r>
            <a:r>
              <a:rPr dirty="0" sz="2600" spc="-60">
                <a:latin typeface="Georgia"/>
                <a:cs typeface="Georgia"/>
              </a:rPr>
              <a:t>a </a:t>
            </a:r>
            <a:r>
              <a:rPr dirty="0" sz="2600" spc="-35">
                <a:latin typeface="Georgia"/>
                <a:cs typeface="Georgia"/>
              </a:rPr>
              <a:t>result </a:t>
            </a:r>
            <a:r>
              <a:rPr dirty="0" sz="2600" spc="-20">
                <a:latin typeface="Georgia"/>
                <a:cs typeface="Georgia"/>
              </a:rPr>
              <a:t>of </a:t>
            </a:r>
            <a:r>
              <a:rPr dirty="0" sz="2600">
                <a:latin typeface="Georgia"/>
                <a:cs typeface="Georgia"/>
              </a:rPr>
              <a:t>the </a:t>
            </a:r>
            <a:r>
              <a:rPr dirty="0" sz="2600" spc="-30">
                <a:latin typeface="Georgia"/>
                <a:cs typeface="Georgia"/>
              </a:rPr>
              <a:t>tropical </a:t>
            </a:r>
            <a:r>
              <a:rPr dirty="0" sz="2600" spc="-20">
                <a:latin typeface="Georgia"/>
                <a:cs typeface="Georgia"/>
              </a:rPr>
              <a:t>position of </a:t>
            </a:r>
            <a:r>
              <a:rPr dirty="0" sz="2600">
                <a:latin typeface="Georgia"/>
                <a:cs typeface="Georgia"/>
              </a:rPr>
              <a:t>the</a:t>
            </a:r>
            <a:r>
              <a:rPr dirty="0" sz="2600" spc="-470">
                <a:latin typeface="Georgia"/>
                <a:cs typeface="Georgia"/>
              </a:rPr>
              <a:t> </a:t>
            </a:r>
            <a:r>
              <a:rPr dirty="0" sz="2600" spc="-15">
                <a:latin typeface="Georgia"/>
                <a:cs typeface="Georgia"/>
              </a:rPr>
              <a:t>country </a:t>
            </a:r>
            <a:r>
              <a:rPr dirty="0" sz="2600" spc="-35">
                <a:latin typeface="Georgia"/>
                <a:cs typeface="Georgia"/>
              </a:rPr>
              <a:t>and  </a:t>
            </a:r>
            <a:r>
              <a:rPr dirty="0" sz="2600" spc="-5">
                <a:latin typeface="Georgia"/>
                <a:cs typeface="Georgia"/>
              </a:rPr>
              <a:t>the </a:t>
            </a:r>
            <a:r>
              <a:rPr dirty="0" sz="2600" spc="-35">
                <a:latin typeface="Georgia"/>
                <a:cs typeface="Georgia"/>
              </a:rPr>
              <a:t>great </a:t>
            </a:r>
            <a:r>
              <a:rPr dirty="0" sz="2600" spc="-20">
                <a:latin typeface="Georgia"/>
                <a:cs typeface="Georgia"/>
              </a:rPr>
              <a:t>altitudinal </a:t>
            </a:r>
            <a:r>
              <a:rPr dirty="0" sz="2600" spc="-35">
                <a:latin typeface="Georgia"/>
                <a:cs typeface="Georgia"/>
              </a:rPr>
              <a:t>variation </a:t>
            </a:r>
            <a:r>
              <a:rPr dirty="0" sz="2600" spc="-20">
                <a:latin typeface="Georgia"/>
                <a:cs typeface="Georgia"/>
              </a:rPr>
              <a:t>of </a:t>
            </a:r>
            <a:r>
              <a:rPr dirty="0" sz="2600" spc="-5">
                <a:latin typeface="Georgia"/>
                <a:cs typeface="Georgia"/>
              </a:rPr>
              <a:t>the </a:t>
            </a:r>
            <a:r>
              <a:rPr dirty="0" sz="2600" spc="-45">
                <a:latin typeface="Georgia"/>
                <a:cs typeface="Georgia"/>
              </a:rPr>
              <a:t>general</a:t>
            </a:r>
            <a:r>
              <a:rPr dirty="0" sz="2600" spc="-340">
                <a:latin typeface="Georgia"/>
                <a:cs typeface="Georgia"/>
              </a:rPr>
              <a:t> </a:t>
            </a:r>
            <a:r>
              <a:rPr dirty="0" sz="2600" spc="-60">
                <a:latin typeface="Georgia"/>
                <a:cs typeface="Georgia"/>
              </a:rPr>
              <a:t>topography.</a:t>
            </a:r>
            <a:endParaRPr sz="2600">
              <a:latin typeface="Georgia"/>
              <a:cs typeface="Georgia"/>
            </a:endParaRPr>
          </a:p>
          <a:p>
            <a:pPr marL="597535" marR="95250" indent="-274320">
              <a:lnSpc>
                <a:spcPct val="100000"/>
              </a:lnSpc>
              <a:spcBef>
                <a:spcPts val="915"/>
              </a:spcBef>
            </a:pPr>
            <a:r>
              <a:rPr dirty="0" sz="2450" spc="-625">
                <a:solidFill>
                  <a:srgbClr val="0AD0D9"/>
                </a:solidFill>
                <a:latin typeface="Arial"/>
                <a:cs typeface="Arial"/>
              </a:rPr>
              <a:t> </a:t>
            </a:r>
            <a:r>
              <a:rPr dirty="0" sz="2600" spc="-35">
                <a:latin typeface="Georgia"/>
                <a:cs typeface="Georgia"/>
              </a:rPr>
              <a:t>Highlands </a:t>
            </a:r>
            <a:r>
              <a:rPr dirty="0" sz="2600" spc="-5">
                <a:latin typeface="Georgia"/>
                <a:cs typeface="Georgia"/>
              </a:rPr>
              <a:t>with </a:t>
            </a:r>
            <a:r>
              <a:rPr dirty="0" sz="2600" spc="-25">
                <a:latin typeface="Georgia"/>
                <a:cs typeface="Georgia"/>
              </a:rPr>
              <a:t>higher </a:t>
            </a:r>
            <a:r>
              <a:rPr dirty="0" sz="2600" spc="-20">
                <a:latin typeface="Georgia"/>
                <a:cs typeface="Georgia"/>
              </a:rPr>
              <a:t>amount of </a:t>
            </a:r>
            <a:r>
              <a:rPr dirty="0" sz="2600" spc="-50">
                <a:latin typeface="Georgia"/>
                <a:cs typeface="Georgia"/>
              </a:rPr>
              <a:t>rainfall </a:t>
            </a:r>
            <a:r>
              <a:rPr dirty="0" sz="2600" spc="-35">
                <a:latin typeface="Georgia"/>
                <a:cs typeface="Georgia"/>
              </a:rPr>
              <a:t>and </a:t>
            </a:r>
            <a:r>
              <a:rPr dirty="0" sz="2600" spc="-45">
                <a:latin typeface="Georgia"/>
                <a:cs typeface="Georgia"/>
              </a:rPr>
              <a:t>lower </a:t>
            </a:r>
            <a:r>
              <a:rPr dirty="0" sz="2600" spc="-55">
                <a:latin typeface="Georgia"/>
                <a:cs typeface="Georgia"/>
              </a:rPr>
              <a:t>rate </a:t>
            </a:r>
            <a:r>
              <a:rPr dirty="0" sz="2600" spc="-20">
                <a:latin typeface="Georgia"/>
                <a:cs typeface="Georgia"/>
              </a:rPr>
              <a:t>of</a:t>
            </a:r>
            <a:r>
              <a:rPr dirty="0" sz="2600" spc="-215">
                <a:latin typeface="Georgia"/>
                <a:cs typeface="Georgia"/>
              </a:rPr>
              <a:t> </a:t>
            </a:r>
            <a:r>
              <a:rPr dirty="0" sz="2600" spc="-65">
                <a:latin typeface="Georgia"/>
                <a:cs typeface="Georgia"/>
              </a:rPr>
              <a:t>evapo-transpiration  </a:t>
            </a:r>
            <a:r>
              <a:rPr dirty="0" sz="2600" spc="-15">
                <a:latin typeface="Georgia"/>
                <a:cs typeface="Georgia"/>
              </a:rPr>
              <a:t>tend</a:t>
            </a:r>
            <a:r>
              <a:rPr dirty="0" sz="2600" spc="-25">
                <a:latin typeface="Georgia"/>
                <a:cs typeface="Georgia"/>
              </a:rPr>
              <a:t> </a:t>
            </a:r>
            <a:r>
              <a:rPr dirty="0" sz="2600" spc="-5">
                <a:latin typeface="Georgia"/>
                <a:cs typeface="Georgia"/>
              </a:rPr>
              <a:t>to</a:t>
            </a:r>
            <a:r>
              <a:rPr dirty="0" sz="2600" spc="-65">
                <a:latin typeface="Georgia"/>
                <a:cs typeface="Georgia"/>
              </a:rPr>
              <a:t> </a:t>
            </a:r>
            <a:r>
              <a:rPr dirty="0" sz="2600" spc="-10">
                <a:latin typeface="Georgia"/>
                <a:cs typeface="Georgia"/>
              </a:rPr>
              <a:t>be</a:t>
            </a:r>
            <a:r>
              <a:rPr dirty="0" sz="2600" spc="-30">
                <a:latin typeface="Georgia"/>
                <a:cs typeface="Georgia"/>
              </a:rPr>
              <a:t> </a:t>
            </a:r>
            <a:r>
              <a:rPr dirty="0" sz="2600" spc="-35">
                <a:latin typeface="Georgia"/>
                <a:cs typeface="Georgia"/>
              </a:rPr>
              <a:t>moisture</a:t>
            </a:r>
            <a:r>
              <a:rPr dirty="0" sz="2600" spc="-125">
                <a:latin typeface="Georgia"/>
                <a:cs typeface="Georgia"/>
              </a:rPr>
              <a:t> </a:t>
            </a:r>
            <a:r>
              <a:rPr dirty="0" sz="2600" spc="-40">
                <a:latin typeface="Georgia"/>
                <a:cs typeface="Georgia"/>
              </a:rPr>
              <a:t>surplus</a:t>
            </a:r>
            <a:r>
              <a:rPr dirty="0" sz="2600" spc="-130">
                <a:latin typeface="Georgia"/>
                <a:cs typeface="Georgia"/>
              </a:rPr>
              <a:t> </a:t>
            </a:r>
            <a:r>
              <a:rPr dirty="0" sz="2600" spc="-40">
                <a:latin typeface="Georgia"/>
                <a:cs typeface="Georgia"/>
              </a:rPr>
              <a:t>compared</a:t>
            </a:r>
            <a:r>
              <a:rPr dirty="0" sz="2600">
                <a:latin typeface="Georgia"/>
                <a:cs typeface="Georgia"/>
              </a:rPr>
              <a:t> </a:t>
            </a:r>
            <a:r>
              <a:rPr dirty="0" sz="2600" spc="-5">
                <a:latin typeface="Georgia"/>
                <a:cs typeface="Georgia"/>
              </a:rPr>
              <a:t>to</a:t>
            </a:r>
            <a:r>
              <a:rPr dirty="0" sz="2600" spc="-95">
                <a:latin typeface="Georgia"/>
                <a:cs typeface="Georgia"/>
              </a:rPr>
              <a:t> </a:t>
            </a:r>
            <a:r>
              <a:rPr dirty="0" sz="2600">
                <a:latin typeface="Georgia"/>
                <a:cs typeface="Georgia"/>
              </a:rPr>
              <a:t>the</a:t>
            </a:r>
            <a:r>
              <a:rPr dirty="0" sz="2600" spc="-45">
                <a:latin typeface="Georgia"/>
                <a:cs typeface="Georgia"/>
              </a:rPr>
              <a:t> </a:t>
            </a:r>
            <a:r>
              <a:rPr dirty="0" sz="2600" spc="-35">
                <a:latin typeface="Georgia"/>
                <a:cs typeface="Georgia"/>
              </a:rPr>
              <a:t>moisture</a:t>
            </a:r>
            <a:r>
              <a:rPr dirty="0" sz="2600" spc="-130">
                <a:latin typeface="Georgia"/>
                <a:cs typeface="Georgia"/>
              </a:rPr>
              <a:t> </a:t>
            </a:r>
            <a:r>
              <a:rPr dirty="0" sz="2600" spc="-10">
                <a:latin typeface="Georgia"/>
                <a:cs typeface="Georgia"/>
              </a:rPr>
              <a:t>deficit</a:t>
            </a:r>
            <a:r>
              <a:rPr dirty="0" sz="2600" spc="-35">
                <a:latin typeface="Georgia"/>
                <a:cs typeface="Georgia"/>
              </a:rPr>
              <a:t> </a:t>
            </a:r>
            <a:r>
              <a:rPr dirty="0" sz="2600" spc="-45">
                <a:latin typeface="Georgia"/>
                <a:cs typeface="Georgia"/>
              </a:rPr>
              <a:t>lowlands.</a:t>
            </a:r>
            <a:endParaRPr sz="2600">
              <a:latin typeface="Georgia"/>
              <a:cs typeface="Georgia"/>
            </a:endParaRPr>
          </a:p>
          <a:p>
            <a:pPr marL="186690">
              <a:lnSpc>
                <a:spcPts val="3740"/>
              </a:lnSpc>
            </a:pPr>
            <a:r>
              <a:rPr dirty="0" sz="3200" spc="-5" b="1">
                <a:latin typeface="Carlito"/>
                <a:cs typeface="Carlito"/>
              </a:rPr>
              <a:t>g) </a:t>
            </a:r>
            <a:r>
              <a:rPr dirty="0" sz="3200" b="1">
                <a:latin typeface="Carlito"/>
                <a:cs typeface="Carlito"/>
              </a:rPr>
              <a:t>Impacts on</a:t>
            </a:r>
            <a:r>
              <a:rPr dirty="0" sz="3200" spc="-40" b="1">
                <a:latin typeface="Carlito"/>
                <a:cs typeface="Carlito"/>
              </a:rPr>
              <a:t> </a:t>
            </a:r>
            <a:r>
              <a:rPr dirty="0" sz="3200" b="1">
                <a:latin typeface="Carlito"/>
                <a:cs typeface="Carlito"/>
              </a:rPr>
              <a:t>soil</a:t>
            </a:r>
            <a:endParaRPr sz="3200">
              <a:latin typeface="Carlito"/>
              <a:cs typeface="Carlito"/>
            </a:endParaRPr>
          </a:p>
          <a:p>
            <a:pPr marL="469900" marR="181610" indent="-457834">
              <a:lnSpc>
                <a:spcPts val="3120"/>
              </a:lnSpc>
              <a:spcBef>
                <a:spcPts val="60"/>
              </a:spcBef>
              <a:buClr>
                <a:srgbClr val="0AD0D9"/>
              </a:buClr>
              <a:buSzPct val="94230"/>
              <a:buFont typeface="Wingdings"/>
              <a:buChar char=""/>
              <a:tabLst>
                <a:tab pos="469900" algn="l"/>
                <a:tab pos="470534" algn="l"/>
              </a:tabLst>
            </a:pPr>
            <a:r>
              <a:rPr dirty="0" sz="2600" spc="-40">
                <a:latin typeface="Georgia"/>
                <a:cs typeface="Georgia"/>
              </a:rPr>
              <a:t>Steep </a:t>
            </a:r>
            <a:r>
              <a:rPr dirty="0" sz="2600" spc="-25">
                <a:latin typeface="Georgia"/>
                <a:cs typeface="Georgia"/>
              </a:rPr>
              <a:t>mountain </a:t>
            </a:r>
            <a:r>
              <a:rPr dirty="0" sz="2600" spc="-35">
                <a:latin typeface="Georgia"/>
                <a:cs typeface="Georgia"/>
              </a:rPr>
              <a:t>slopes </a:t>
            </a:r>
            <a:r>
              <a:rPr dirty="0" sz="2600" spc="-40">
                <a:latin typeface="Georgia"/>
                <a:cs typeface="Georgia"/>
              </a:rPr>
              <a:t>provide </a:t>
            </a:r>
            <a:r>
              <a:rPr dirty="0" sz="2600" spc="-25">
                <a:latin typeface="Georgia"/>
                <a:cs typeface="Georgia"/>
              </a:rPr>
              <a:t>low </a:t>
            </a:r>
            <a:r>
              <a:rPr dirty="0" sz="2600" spc="-30">
                <a:latin typeface="Georgia"/>
                <a:cs typeface="Georgia"/>
              </a:rPr>
              <a:t>angle </a:t>
            </a:r>
            <a:r>
              <a:rPr dirty="0" sz="2600" spc="-20">
                <a:latin typeface="Georgia"/>
                <a:cs typeface="Georgia"/>
              </a:rPr>
              <a:t>of </a:t>
            </a:r>
            <a:r>
              <a:rPr dirty="0" sz="2600" spc="-40">
                <a:latin typeface="Georgia"/>
                <a:cs typeface="Georgia"/>
              </a:rPr>
              <a:t>rest, </a:t>
            </a:r>
            <a:r>
              <a:rPr dirty="0" sz="2600" spc="-25">
                <a:latin typeface="Georgia"/>
                <a:cs typeface="Georgia"/>
              </a:rPr>
              <a:t>unstable </a:t>
            </a:r>
            <a:r>
              <a:rPr dirty="0" sz="2600" spc="-45">
                <a:latin typeface="Georgia"/>
                <a:cs typeface="Georgia"/>
              </a:rPr>
              <a:t>surface materials</a:t>
            </a:r>
            <a:r>
              <a:rPr dirty="0" sz="2600" spc="-434">
                <a:latin typeface="Georgia"/>
                <a:cs typeface="Georgia"/>
              </a:rPr>
              <a:t> </a:t>
            </a:r>
            <a:r>
              <a:rPr dirty="0" sz="2600" spc="-35">
                <a:latin typeface="Georgia"/>
                <a:cs typeface="Georgia"/>
              </a:rPr>
              <a:t>and  </a:t>
            </a:r>
            <a:r>
              <a:rPr dirty="0" sz="2600" spc="-20">
                <a:latin typeface="Georgia"/>
                <a:cs typeface="Georgia"/>
              </a:rPr>
              <a:t>subject </a:t>
            </a:r>
            <a:r>
              <a:rPr dirty="0" sz="2600" spc="-5">
                <a:latin typeface="Georgia"/>
                <a:cs typeface="Georgia"/>
              </a:rPr>
              <a:t>to </a:t>
            </a:r>
            <a:r>
              <a:rPr dirty="0" sz="2600" spc="-35">
                <a:latin typeface="Georgia"/>
                <a:cs typeface="Georgia"/>
              </a:rPr>
              <a:t>degradation </a:t>
            </a:r>
            <a:r>
              <a:rPr dirty="0" sz="2600" spc="-45">
                <a:latin typeface="Georgia"/>
                <a:cs typeface="Georgia"/>
              </a:rPr>
              <a:t>processes </a:t>
            </a:r>
            <a:r>
              <a:rPr dirty="0" sz="2600" spc="-35">
                <a:latin typeface="Georgia"/>
                <a:cs typeface="Georgia"/>
              </a:rPr>
              <a:t>and </a:t>
            </a:r>
            <a:r>
              <a:rPr dirty="0" sz="2600" spc="-40">
                <a:latin typeface="Georgia"/>
                <a:cs typeface="Georgia"/>
              </a:rPr>
              <a:t>relatively form </a:t>
            </a:r>
            <a:r>
              <a:rPr dirty="0" sz="2600" spc="-35">
                <a:latin typeface="Georgia"/>
                <a:cs typeface="Georgia"/>
              </a:rPr>
              <a:t>shallow and </a:t>
            </a:r>
            <a:r>
              <a:rPr dirty="0" sz="2600" spc="-15">
                <a:latin typeface="Georgia"/>
                <a:cs typeface="Georgia"/>
              </a:rPr>
              <a:t>little  </a:t>
            </a:r>
            <a:r>
              <a:rPr dirty="0" sz="2600" spc="-25">
                <a:latin typeface="Georgia"/>
                <a:cs typeface="Georgia"/>
              </a:rPr>
              <a:t>developed</a:t>
            </a:r>
            <a:r>
              <a:rPr dirty="0" sz="2600" spc="-60">
                <a:latin typeface="Georgia"/>
                <a:cs typeface="Georgia"/>
              </a:rPr>
              <a:t> </a:t>
            </a:r>
            <a:r>
              <a:rPr dirty="0" sz="2600" spc="-45">
                <a:latin typeface="Georgia"/>
                <a:cs typeface="Georgia"/>
              </a:rPr>
              <a:t>soils.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308" y="364363"/>
            <a:ext cx="551370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  <a:latin typeface="Carlito"/>
                <a:cs typeface="Carlito"/>
              </a:rPr>
              <a:t>h) Impacts on </a:t>
            </a:r>
            <a:r>
              <a:rPr dirty="0" spc="-15">
                <a:solidFill>
                  <a:srgbClr val="000000"/>
                </a:solidFill>
                <a:latin typeface="Carlito"/>
                <a:cs typeface="Carlito"/>
              </a:rPr>
              <a:t>natural</a:t>
            </a:r>
            <a:r>
              <a:rPr dirty="0" spc="-7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pc="-20">
                <a:solidFill>
                  <a:srgbClr val="000000"/>
                </a:solidFill>
                <a:latin typeface="Carlito"/>
                <a:cs typeface="Carlito"/>
              </a:rPr>
              <a:t>vegetation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6308" y="1094358"/>
            <a:ext cx="11022965" cy="819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dirty="0" sz="2600" spc="-55">
                <a:latin typeface="Georgia"/>
                <a:cs typeface="Georgia"/>
              </a:rPr>
              <a:t>Relief </a:t>
            </a:r>
            <a:r>
              <a:rPr dirty="0" sz="2600" spc="-20">
                <a:latin typeface="Georgia"/>
                <a:cs typeface="Georgia"/>
              </a:rPr>
              <a:t>through </a:t>
            </a:r>
            <a:r>
              <a:rPr dirty="0" sz="2600" spc="-30">
                <a:latin typeface="Georgia"/>
                <a:cs typeface="Georgia"/>
              </a:rPr>
              <a:t>its </a:t>
            </a:r>
            <a:r>
              <a:rPr dirty="0" sz="2600" spc="-15">
                <a:latin typeface="Georgia"/>
                <a:cs typeface="Georgia"/>
              </a:rPr>
              <a:t>effect </a:t>
            </a:r>
            <a:r>
              <a:rPr dirty="0" sz="2600" spc="-10">
                <a:latin typeface="Georgia"/>
                <a:cs typeface="Georgia"/>
              </a:rPr>
              <a:t>on </a:t>
            </a:r>
            <a:r>
              <a:rPr dirty="0" sz="2600" spc="-25">
                <a:latin typeface="Georgia"/>
                <a:cs typeface="Georgia"/>
              </a:rPr>
              <a:t>climate </a:t>
            </a:r>
            <a:r>
              <a:rPr dirty="0" sz="2600" spc="-35">
                <a:latin typeface="Georgia"/>
                <a:cs typeface="Georgia"/>
              </a:rPr>
              <a:t>and </a:t>
            </a:r>
            <a:r>
              <a:rPr dirty="0" sz="2600" spc="-30">
                <a:latin typeface="Georgia"/>
                <a:cs typeface="Georgia"/>
              </a:rPr>
              <a:t>hydrology </a:t>
            </a:r>
            <a:r>
              <a:rPr dirty="0" sz="2600" spc="-25">
                <a:latin typeface="Georgia"/>
                <a:cs typeface="Georgia"/>
              </a:rPr>
              <a:t>affect </a:t>
            </a:r>
            <a:r>
              <a:rPr dirty="0" sz="2600" spc="-5">
                <a:latin typeface="Georgia"/>
                <a:cs typeface="Georgia"/>
              </a:rPr>
              <a:t>the </a:t>
            </a:r>
            <a:r>
              <a:rPr dirty="0" sz="2600" spc="-15">
                <a:latin typeface="Georgia"/>
                <a:cs typeface="Georgia"/>
              </a:rPr>
              <a:t>type</a:t>
            </a:r>
            <a:r>
              <a:rPr dirty="0" sz="2600" spc="-459">
                <a:latin typeface="Georgia"/>
                <a:cs typeface="Georgia"/>
              </a:rPr>
              <a:t> </a:t>
            </a:r>
            <a:r>
              <a:rPr dirty="0" sz="2600" spc="-20">
                <a:latin typeface="Georgia"/>
                <a:cs typeface="Georgia"/>
              </a:rPr>
              <a:t>of </a:t>
            </a:r>
            <a:r>
              <a:rPr dirty="0" sz="2600" spc="-40">
                <a:latin typeface="Georgia"/>
                <a:cs typeface="Georgia"/>
              </a:rPr>
              <a:t>natural  </a:t>
            </a:r>
            <a:r>
              <a:rPr dirty="0" sz="2600" spc="-25">
                <a:latin typeface="Georgia"/>
                <a:cs typeface="Georgia"/>
              </a:rPr>
              <a:t>vegetation </a:t>
            </a:r>
            <a:r>
              <a:rPr dirty="0" sz="2600" spc="-40">
                <a:latin typeface="Georgia"/>
                <a:cs typeface="Georgia"/>
              </a:rPr>
              <a:t>grown </a:t>
            </a:r>
            <a:r>
              <a:rPr dirty="0" sz="2600" spc="-30">
                <a:latin typeface="Georgia"/>
                <a:cs typeface="Georgia"/>
              </a:rPr>
              <a:t>in </a:t>
            </a:r>
            <a:r>
              <a:rPr dirty="0" sz="2600" spc="-40">
                <a:latin typeface="Georgia"/>
                <a:cs typeface="Georgia"/>
              </a:rPr>
              <a:t>an</a:t>
            </a:r>
            <a:r>
              <a:rPr dirty="0" sz="2600" spc="-215">
                <a:latin typeface="Georgia"/>
                <a:cs typeface="Georgia"/>
              </a:rPr>
              <a:t> </a:t>
            </a:r>
            <a:r>
              <a:rPr dirty="0" sz="2600" spc="-55">
                <a:latin typeface="Georgia"/>
                <a:cs typeface="Georgia"/>
              </a:rPr>
              <a:t>area.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495" y="327907"/>
            <a:ext cx="11229975" cy="5684520"/>
          </a:xfrm>
          <a:prstGeom prst="rect">
            <a:avLst/>
          </a:prstGeom>
        </p:spPr>
        <p:txBody>
          <a:bodyPr wrap="square" lIns="0" tIns="209550" rIns="0" bIns="0" rtlCol="0" vert="horz">
            <a:spAutoFit/>
          </a:bodyPr>
          <a:lstStyle/>
          <a:p>
            <a:pPr marL="3234055">
              <a:lnSpc>
                <a:spcPct val="100000"/>
              </a:lnSpc>
              <a:spcBef>
                <a:spcPts val="1650"/>
              </a:spcBef>
            </a:pPr>
            <a:r>
              <a:rPr dirty="0" sz="2800" spc="-10" b="1">
                <a:solidFill>
                  <a:srgbClr val="006FC0"/>
                </a:solidFill>
                <a:latin typeface="Times New Roman"/>
                <a:cs typeface="Times New Roman"/>
              </a:rPr>
              <a:t>CHAPTER</a:t>
            </a:r>
            <a:r>
              <a:rPr dirty="0" sz="2800" spc="30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2800" spc="-10" b="1">
                <a:solidFill>
                  <a:srgbClr val="006FC0"/>
                </a:solidFill>
                <a:latin typeface="Times New Roman"/>
                <a:cs typeface="Times New Roman"/>
              </a:rPr>
              <a:t>FOUR</a:t>
            </a:r>
            <a:endParaRPr sz="2800">
              <a:latin typeface="Times New Roman"/>
              <a:cs typeface="Times New Roman"/>
            </a:endParaRPr>
          </a:p>
          <a:p>
            <a:pPr marL="1049020" indent="-457834">
              <a:lnSpc>
                <a:spcPct val="100000"/>
              </a:lnSpc>
              <a:spcBef>
                <a:spcPts val="1550"/>
              </a:spcBef>
              <a:buFont typeface="Wingdings"/>
              <a:buChar char=""/>
              <a:tabLst>
                <a:tab pos="1049020" algn="l"/>
                <a:tab pos="1049655" algn="l"/>
              </a:tabLst>
            </a:pPr>
            <a:r>
              <a:rPr dirty="0" sz="2800" spc="-5" b="1" i="1">
                <a:solidFill>
                  <a:srgbClr val="00AFEF"/>
                </a:solidFill>
                <a:latin typeface="Times New Roman"/>
                <a:cs typeface="Times New Roman"/>
              </a:rPr>
              <a:t>Drainage Systems and </a:t>
            </a:r>
            <a:r>
              <a:rPr dirty="0" sz="2800" spc="-45" b="1" i="1">
                <a:solidFill>
                  <a:srgbClr val="00AFEF"/>
                </a:solidFill>
                <a:latin typeface="Times New Roman"/>
                <a:cs typeface="Times New Roman"/>
              </a:rPr>
              <a:t>Water </a:t>
            </a:r>
            <a:r>
              <a:rPr dirty="0" sz="2800" spc="-5" b="1" i="1">
                <a:solidFill>
                  <a:srgbClr val="00AFEF"/>
                </a:solidFill>
                <a:latin typeface="Times New Roman"/>
                <a:cs typeface="Times New Roman"/>
              </a:rPr>
              <a:t>Resource of Ethiopia and the</a:t>
            </a:r>
            <a:r>
              <a:rPr dirty="0" sz="2800" spc="-20" b="1" i="1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 i="1">
                <a:solidFill>
                  <a:srgbClr val="00AFEF"/>
                </a:solidFill>
                <a:latin typeface="Times New Roman"/>
                <a:cs typeface="Times New Roman"/>
              </a:rPr>
              <a:t>Horn</a:t>
            </a:r>
            <a:endParaRPr sz="2800">
              <a:latin typeface="Times New Roman"/>
              <a:cs typeface="Times New Roman"/>
            </a:endParaRPr>
          </a:p>
          <a:p>
            <a:pPr marL="716915" indent="-458470">
              <a:lnSpc>
                <a:spcPct val="100000"/>
              </a:lnSpc>
              <a:spcBef>
                <a:spcPts val="1600"/>
              </a:spcBef>
              <a:buFont typeface="Wingdings"/>
              <a:buChar char=""/>
              <a:tabLst>
                <a:tab pos="716915" algn="l"/>
                <a:tab pos="717550" algn="l"/>
              </a:tabLst>
            </a:pPr>
            <a:r>
              <a:rPr dirty="0" sz="2800" b="1" i="1">
                <a:latin typeface="Times New Roman"/>
                <a:cs typeface="Times New Roman"/>
              </a:rPr>
              <a:t>Introduction:</a:t>
            </a:r>
            <a:endParaRPr sz="2800">
              <a:latin typeface="Times New Roman"/>
              <a:cs typeface="Times New Roman"/>
            </a:endParaRPr>
          </a:p>
          <a:p>
            <a:pPr marL="716915" marR="30480" indent="-457834">
              <a:lnSpc>
                <a:spcPts val="3300"/>
              </a:lnSpc>
              <a:spcBef>
                <a:spcPts val="1820"/>
              </a:spcBef>
              <a:buFont typeface="Wingdings"/>
              <a:buChar char=""/>
              <a:tabLst>
                <a:tab pos="716915" algn="l"/>
                <a:tab pos="717550" algn="l"/>
              </a:tabLst>
            </a:pPr>
            <a:r>
              <a:rPr dirty="0" sz="2800" spc="-5">
                <a:latin typeface="Times New Roman"/>
                <a:cs typeface="Times New Roman"/>
              </a:rPr>
              <a:t>About 71% of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25">
                <a:latin typeface="Times New Roman"/>
                <a:cs typeface="Times New Roman"/>
              </a:rPr>
              <a:t>earth’s </a:t>
            </a:r>
            <a:r>
              <a:rPr dirty="0" sz="2800" spc="-5">
                <a:latin typeface="Times New Roman"/>
                <a:cs typeface="Times New Roman"/>
              </a:rPr>
              <a:t>total surface is covered by </a:t>
            </a:r>
            <a:r>
              <a:rPr dirty="0" sz="2800" spc="-10">
                <a:latin typeface="Times New Roman"/>
                <a:cs typeface="Times New Roman"/>
              </a:rPr>
              <a:t>water </a:t>
            </a:r>
            <a:r>
              <a:rPr dirty="0" sz="2800" spc="-5">
                <a:latin typeface="Times New Roman"/>
                <a:cs typeface="Times New Roman"/>
              </a:rPr>
              <a:t>bodies majorly  occupied by seas and</a:t>
            </a:r>
            <a:r>
              <a:rPr dirty="0" sz="2800" spc="-2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oceans.</a:t>
            </a:r>
            <a:endParaRPr sz="2800">
              <a:latin typeface="Times New Roman"/>
              <a:cs typeface="Times New Roman"/>
            </a:endParaRPr>
          </a:p>
          <a:p>
            <a:pPr marL="716915" marR="5080" indent="-457834">
              <a:lnSpc>
                <a:spcPts val="3300"/>
              </a:lnSpc>
              <a:spcBef>
                <a:spcPts val="1755"/>
              </a:spcBef>
              <a:buFont typeface="Wingdings"/>
              <a:buChar char=""/>
              <a:tabLst>
                <a:tab pos="716915" algn="l"/>
                <a:tab pos="717550" algn="l"/>
              </a:tabLst>
            </a:pPr>
            <a:r>
              <a:rPr dirty="0" sz="2800" spc="-5">
                <a:latin typeface="Times New Roman"/>
                <a:cs typeface="Times New Roman"/>
              </a:rPr>
              <a:t>Of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25">
                <a:latin typeface="Times New Roman"/>
                <a:cs typeface="Times New Roman"/>
              </a:rPr>
              <a:t>earth’s </a:t>
            </a:r>
            <a:r>
              <a:rPr dirty="0" sz="2800" spc="-5">
                <a:latin typeface="Times New Roman"/>
                <a:cs typeface="Times New Roman"/>
              </a:rPr>
              <a:t>total </a:t>
            </a:r>
            <a:r>
              <a:rPr dirty="0" sz="2800" spc="-10">
                <a:latin typeface="Times New Roman"/>
                <a:cs typeface="Times New Roman"/>
              </a:rPr>
              <a:t>water </a:t>
            </a:r>
            <a:r>
              <a:rPr dirty="0" sz="2800" spc="-5">
                <a:latin typeface="Times New Roman"/>
                <a:cs typeface="Times New Roman"/>
              </a:rPr>
              <a:t>surface, nearly 97.5% is alkaline accumulated in  seas </a:t>
            </a:r>
            <a:r>
              <a:rPr dirty="0" sz="2800" spc="-10">
                <a:latin typeface="Times New Roman"/>
                <a:cs typeface="Times New Roman"/>
              </a:rPr>
              <a:t>and</a:t>
            </a:r>
            <a:r>
              <a:rPr dirty="0" sz="280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oceans.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00">
              <a:latin typeface="Times New Roman"/>
              <a:cs typeface="Times New Roman"/>
            </a:endParaRPr>
          </a:p>
          <a:p>
            <a:pPr algn="just" marL="469900" marR="299085" indent="-457834">
              <a:lnSpc>
                <a:spcPct val="99100"/>
              </a:lnSpc>
              <a:buFont typeface="Wingdings"/>
              <a:buChar char=""/>
              <a:tabLst>
                <a:tab pos="470534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remaining 2.5% is fresh </a:t>
            </a:r>
            <a:r>
              <a:rPr dirty="0" sz="2800" spc="-25">
                <a:latin typeface="Times New Roman"/>
                <a:cs typeface="Times New Roman"/>
              </a:rPr>
              <a:t>water, </a:t>
            </a:r>
            <a:r>
              <a:rPr dirty="0" sz="2800">
                <a:latin typeface="Times New Roman"/>
                <a:cs typeface="Times New Roman"/>
              </a:rPr>
              <a:t>of </a:t>
            </a:r>
            <a:r>
              <a:rPr dirty="0" sz="2800" spc="-5">
                <a:latin typeface="Times New Roman"/>
                <a:cs typeface="Times New Roman"/>
              </a:rPr>
              <a:t>which nearly 68.7% is deposited in  glaciers, 30.1% in </a:t>
            </a:r>
            <a:r>
              <a:rPr dirty="0" sz="2800">
                <a:latin typeface="Times New Roman"/>
                <a:cs typeface="Times New Roman"/>
              </a:rPr>
              <a:t>ground </a:t>
            </a:r>
            <a:r>
              <a:rPr dirty="0" sz="2800" spc="-25">
                <a:latin typeface="Times New Roman"/>
                <a:cs typeface="Times New Roman"/>
              </a:rPr>
              <a:t>water, </a:t>
            </a:r>
            <a:r>
              <a:rPr dirty="0" sz="2800" spc="-5">
                <a:latin typeface="Times New Roman"/>
                <a:cs typeface="Times New Roman"/>
              </a:rPr>
              <a:t>0.8% in permafrost and 0.4% </a:t>
            </a:r>
            <a:r>
              <a:rPr dirty="0" sz="2800">
                <a:latin typeface="Times New Roman"/>
                <a:cs typeface="Times New Roman"/>
              </a:rPr>
              <a:t>in </a:t>
            </a:r>
            <a:r>
              <a:rPr dirty="0" sz="2800" spc="-5">
                <a:latin typeface="Times New Roman"/>
                <a:cs typeface="Times New Roman"/>
              </a:rPr>
              <a:t>surface  waters.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7715" y="293065"/>
            <a:ext cx="11309350" cy="5806440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611505" marR="553085" indent="-457200">
              <a:lnSpc>
                <a:spcPts val="3300"/>
              </a:lnSpc>
              <a:spcBef>
                <a:spcPts val="254"/>
              </a:spcBef>
              <a:buFont typeface="Wingdings"/>
              <a:buChar char=""/>
              <a:tabLst>
                <a:tab pos="611505" algn="l"/>
                <a:tab pos="612140" algn="l"/>
              </a:tabLst>
            </a:pPr>
            <a:r>
              <a:rPr dirty="0" sz="2800" spc="-50">
                <a:latin typeface="Times New Roman"/>
                <a:cs typeface="Times New Roman"/>
              </a:rPr>
              <a:t>Water </a:t>
            </a:r>
            <a:r>
              <a:rPr dirty="0" sz="2800" spc="-5">
                <a:latin typeface="Times New Roman"/>
                <a:cs typeface="Times New Roman"/>
              </a:rPr>
              <a:t>in lakes, rivers, atmosphere, </a:t>
            </a:r>
            <a:r>
              <a:rPr dirty="0" sz="2800">
                <a:latin typeface="Times New Roman"/>
                <a:cs typeface="Times New Roman"/>
              </a:rPr>
              <a:t>soils </a:t>
            </a:r>
            <a:r>
              <a:rPr dirty="0" sz="2800" spc="-5">
                <a:latin typeface="Times New Roman"/>
                <a:cs typeface="Times New Roman"/>
              </a:rPr>
              <a:t>and wetlands are considered as  surface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waters.</a:t>
            </a:r>
            <a:endParaRPr sz="2800">
              <a:latin typeface="Times New Roman"/>
              <a:cs typeface="Times New Roman"/>
            </a:endParaRPr>
          </a:p>
          <a:p>
            <a:pPr marL="469900" marR="5080" indent="-457200">
              <a:lnSpc>
                <a:spcPts val="3300"/>
              </a:lnSpc>
              <a:spcBef>
                <a:spcPts val="1920"/>
              </a:spcBef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dirty="0" sz="2800" spc="-5">
                <a:latin typeface="Times New Roman"/>
                <a:cs typeface="Times New Roman"/>
              </a:rPr>
              <a:t>Surface and </a:t>
            </a:r>
            <a:r>
              <a:rPr dirty="0" sz="2800">
                <a:latin typeface="Times New Roman"/>
                <a:cs typeface="Times New Roman"/>
              </a:rPr>
              <a:t>ground </a:t>
            </a:r>
            <a:r>
              <a:rPr dirty="0" sz="2800" spc="-5">
                <a:latin typeface="Times New Roman"/>
                <a:cs typeface="Times New Roman"/>
              </a:rPr>
              <a:t>waters are by far the </a:t>
            </a:r>
            <a:r>
              <a:rPr dirty="0" sz="2800" spc="-10">
                <a:latin typeface="Times New Roman"/>
                <a:cs typeface="Times New Roman"/>
              </a:rPr>
              <a:t>most </a:t>
            </a:r>
            <a:r>
              <a:rPr dirty="0" sz="2800" spc="-5">
                <a:latin typeface="Times New Roman"/>
                <a:cs typeface="Times New Roman"/>
              </a:rPr>
              <a:t>abundant and easily available  fresh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waters.</a:t>
            </a:r>
            <a:endParaRPr sz="2800">
              <a:latin typeface="Times New Roman"/>
              <a:cs typeface="Times New Roman"/>
            </a:endParaRPr>
          </a:p>
          <a:p>
            <a:pPr lvl="1" marL="611505" marR="1022350" indent="-457200">
              <a:lnSpc>
                <a:spcPts val="3300"/>
              </a:lnSpc>
              <a:spcBef>
                <a:spcPts val="1920"/>
              </a:spcBef>
              <a:buFont typeface="Wingdings"/>
              <a:buChar char=""/>
              <a:tabLst>
                <a:tab pos="611505" algn="l"/>
                <a:tab pos="612140" algn="l"/>
              </a:tabLst>
            </a:pPr>
            <a:r>
              <a:rPr dirty="0" sz="2800" spc="-5">
                <a:latin typeface="Times New Roman"/>
                <a:cs typeface="Times New Roman"/>
              </a:rPr>
              <a:t>Around 0.7 % </a:t>
            </a:r>
            <a:r>
              <a:rPr dirty="0" sz="2800">
                <a:latin typeface="Times New Roman"/>
                <a:cs typeface="Times New Roman"/>
              </a:rPr>
              <a:t>of </a:t>
            </a:r>
            <a:r>
              <a:rPr dirty="0" sz="2800" spc="-5">
                <a:latin typeface="Times New Roman"/>
                <a:cs typeface="Times New Roman"/>
              </a:rPr>
              <a:t>the total land </a:t>
            </a:r>
            <a:r>
              <a:rPr dirty="0" sz="2800" spc="-10">
                <a:latin typeface="Times New Roman"/>
                <a:cs typeface="Times New Roman"/>
              </a:rPr>
              <a:t>mass </a:t>
            </a:r>
            <a:r>
              <a:rPr dirty="0" sz="2800" spc="-5">
                <a:latin typeface="Times New Roman"/>
                <a:cs typeface="Times New Roman"/>
              </a:rPr>
              <a:t>of Ethiopia is covered by water  bodies.</a:t>
            </a:r>
            <a:endParaRPr sz="2800">
              <a:latin typeface="Times New Roman"/>
              <a:cs typeface="Times New Roman"/>
            </a:endParaRPr>
          </a:p>
          <a:p>
            <a:pPr marL="611505" indent="-457834">
              <a:lnSpc>
                <a:spcPct val="100000"/>
              </a:lnSpc>
              <a:spcBef>
                <a:spcPts val="1835"/>
              </a:spcBef>
              <a:buFont typeface="Wingdings"/>
              <a:buChar char=""/>
              <a:tabLst>
                <a:tab pos="611505" algn="l"/>
                <a:tab pos="612140" algn="l"/>
              </a:tabLst>
            </a:pPr>
            <a:r>
              <a:rPr dirty="0" sz="2800">
                <a:latin typeface="Times New Roman"/>
                <a:cs typeface="Times New Roman"/>
              </a:rPr>
              <a:t>Ethiopia </a:t>
            </a:r>
            <a:r>
              <a:rPr dirty="0" sz="2800" spc="-5">
                <a:latin typeface="Times New Roman"/>
                <a:cs typeface="Times New Roman"/>
              </a:rPr>
              <a:t>is called the water tower of </a:t>
            </a:r>
            <a:r>
              <a:rPr dirty="0" sz="2800" spc="-5" b="1" i="1">
                <a:latin typeface="Times New Roman"/>
                <a:cs typeface="Times New Roman"/>
              </a:rPr>
              <a:t>“Eastern</a:t>
            </a:r>
            <a:r>
              <a:rPr dirty="0" sz="2800" spc="-114" b="1" i="1">
                <a:latin typeface="Times New Roman"/>
                <a:cs typeface="Times New Roman"/>
              </a:rPr>
              <a:t> </a:t>
            </a:r>
            <a:r>
              <a:rPr dirty="0" sz="2800" b="1" i="1">
                <a:latin typeface="Times New Roman"/>
                <a:cs typeface="Times New Roman"/>
              </a:rPr>
              <a:t>Africa”</a:t>
            </a:r>
            <a:r>
              <a:rPr dirty="0" sz="280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2250"/>
              </a:spcBef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dirty="0" sz="2800" spc="-5" b="1">
                <a:latin typeface="Carlito"/>
                <a:cs typeface="Carlito"/>
              </a:rPr>
              <a:t>Major </a:t>
            </a:r>
            <a:r>
              <a:rPr dirty="0" sz="2800" spc="-15" b="1">
                <a:latin typeface="Carlito"/>
                <a:cs typeface="Carlito"/>
              </a:rPr>
              <a:t>Drainage </a:t>
            </a:r>
            <a:r>
              <a:rPr dirty="0" sz="2800" spc="-30" b="1">
                <a:latin typeface="Carlito"/>
                <a:cs typeface="Carlito"/>
              </a:rPr>
              <a:t>System </a:t>
            </a:r>
            <a:r>
              <a:rPr dirty="0" sz="2800" spc="-5" b="1">
                <a:latin typeface="Carlito"/>
                <a:cs typeface="Carlito"/>
              </a:rPr>
              <a:t>of</a:t>
            </a:r>
            <a:r>
              <a:rPr dirty="0" sz="2800" spc="80" b="1">
                <a:latin typeface="Carlito"/>
                <a:cs typeface="Carlito"/>
              </a:rPr>
              <a:t> </a:t>
            </a:r>
            <a:r>
              <a:rPr dirty="0" sz="2800" spc="-10" b="1">
                <a:latin typeface="Carlito"/>
                <a:cs typeface="Carlito"/>
              </a:rPr>
              <a:t>Ethiopia:</a:t>
            </a:r>
            <a:endParaRPr sz="2800">
              <a:latin typeface="Carlito"/>
              <a:cs typeface="Carlito"/>
            </a:endParaRPr>
          </a:p>
          <a:p>
            <a:pPr lvl="1" marL="810260" indent="-457834">
              <a:lnSpc>
                <a:spcPct val="100000"/>
              </a:lnSpc>
              <a:spcBef>
                <a:spcPts val="2000"/>
              </a:spcBef>
              <a:buFont typeface="Wingdings"/>
              <a:buChar char=""/>
              <a:tabLst>
                <a:tab pos="810260" algn="l"/>
                <a:tab pos="810895" algn="l"/>
              </a:tabLst>
            </a:pPr>
            <a:r>
              <a:rPr dirty="0" sz="2800" spc="-5" i="1">
                <a:latin typeface="Times New Roman"/>
                <a:cs typeface="Times New Roman"/>
              </a:rPr>
              <a:t>How do </a:t>
            </a:r>
            <a:r>
              <a:rPr dirty="0" sz="2800" spc="-10" i="1">
                <a:latin typeface="Times New Roman"/>
                <a:cs typeface="Times New Roman"/>
              </a:rPr>
              <a:t>you </a:t>
            </a:r>
            <a:r>
              <a:rPr dirty="0" sz="2800" spc="-5" i="1">
                <a:latin typeface="Times New Roman"/>
                <a:cs typeface="Times New Roman"/>
              </a:rPr>
              <a:t>conceptualize </a:t>
            </a:r>
            <a:r>
              <a:rPr dirty="0" sz="2800" i="1">
                <a:latin typeface="Times New Roman"/>
                <a:cs typeface="Times New Roman"/>
              </a:rPr>
              <a:t>drainage</a:t>
            </a:r>
            <a:r>
              <a:rPr dirty="0" sz="2800" spc="-55" i="1">
                <a:latin typeface="Times New Roman"/>
                <a:cs typeface="Times New Roman"/>
              </a:rPr>
              <a:t> </a:t>
            </a:r>
            <a:r>
              <a:rPr dirty="0" sz="2800" spc="-5" i="1">
                <a:latin typeface="Times New Roman"/>
                <a:cs typeface="Times New Roman"/>
              </a:rPr>
              <a:t>system?</a:t>
            </a:r>
            <a:endParaRPr sz="2800">
              <a:latin typeface="Times New Roman"/>
              <a:cs typeface="Times New Roman"/>
            </a:endParaRPr>
          </a:p>
          <a:p>
            <a:pPr marL="611505" indent="-457834">
              <a:lnSpc>
                <a:spcPct val="100000"/>
              </a:lnSpc>
              <a:spcBef>
                <a:spcPts val="2195"/>
              </a:spcBef>
              <a:buFont typeface="Wingdings"/>
              <a:buChar char=""/>
              <a:tabLst>
                <a:tab pos="611505" algn="l"/>
                <a:tab pos="612140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</a:t>
            </a:r>
            <a:r>
              <a:rPr dirty="0" sz="2800">
                <a:latin typeface="Times New Roman"/>
                <a:cs typeface="Times New Roman"/>
              </a:rPr>
              <a:t>flow </a:t>
            </a:r>
            <a:r>
              <a:rPr dirty="0" sz="2800" spc="-5">
                <a:latin typeface="Times New Roman"/>
                <a:cs typeface="Times New Roman"/>
              </a:rPr>
              <a:t>of water </a:t>
            </a:r>
            <a:r>
              <a:rPr dirty="0" sz="2800">
                <a:latin typeface="Times New Roman"/>
                <a:cs typeface="Times New Roman"/>
              </a:rPr>
              <a:t>through well-defined </a:t>
            </a:r>
            <a:r>
              <a:rPr dirty="0" sz="2800" spc="-5">
                <a:latin typeface="Times New Roman"/>
                <a:cs typeface="Times New Roman"/>
              </a:rPr>
              <a:t>channel is known </a:t>
            </a:r>
            <a:r>
              <a:rPr dirty="0" sz="2800" spc="-10">
                <a:latin typeface="Times New Roman"/>
                <a:cs typeface="Times New Roman"/>
              </a:rPr>
              <a:t>as </a:t>
            </a:r>
            <a:r>
              <a:rPr dirty="0" sz="2800" spc="-5">
                <a:latin typeface="Times New Roman"/>
                <a:cs typeface="Times New Roman"/>
              </a:rPr>
              <a:t>drainage.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8868" y="278336"/>
            <a:ext cx="11509375" cy="6293485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577850" indent="-457834">
              <a:lnSpc>
                <a:spcPct val="100000"/>
              </a:lnSpc>
              <a:spcBef>
                <a:spcPts val="865"/>
              </a:spcBef>
              <a:buFont typeface="Wingdings"/>
              <a:buChar char=""/>
              <a:tabLst>
                <a:tab pos="577850" algn="l"/>
                <a:tab pos="578485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east west distance </a:t>
            </a:r>
            <a:r>
              <a:rPr dirty="0" sz="2800">
                <a:latin typeface="Times New Roman"/>
                <a:cs typeface="Times New Roman"/>
              </a:rPr>
              <a:t>(15</a:t>
            </a:r>
            <a:r>
              <a:rPr dirty="0" baseline="25525" sz="2775">
                <a:latin typeface="Times New Roman"/>
                <a:cs typeface="Times New Roman"/>
              </a:rPr>
              <a:t>0</a:t>
            </a:r>
            <a:r>
              <a:rPr dirty="0" sz="2800">
                <a:latin typeface="Times New Roman"/>
                <a:cs typeface="Times New Roman"/>
              </a:rPr>
              <a:t>) </a:t>
            </a:r>
            <a:r>
              <a:rPr dirty="0" sz="2800" spc="-5">
                <a:latin typeface="Times New Roman"/>
                <a:cs typeface="Times New Roman"/>
              </a:rPr>
              <a:t>is </a:t>
            </a:r>
            <a:r>
              <a:rPr dirty="0" sz="2800">
                <a:latin typeface="Times New Roman"/>
                <a:cs typeface="Times New Roman"/>
              </a:rPr>
              <a:t>longer </a:t>
            </a:r>
            <a:r>
              <a:rPr dirty="0" sz="2800" spc="-5">
                <a:latin typeface="Times New Roman"/>
                <a:cs typeface="Times New Roman"/>
              </a:rPr>
              <a:t>than the </a:t>
            </a:r>
            <a:r>
              <a:rPr dirty="0" sz="2800">
                <a:latin typeface="Times New Roman"/>
                <a:cs typeface="Times New Roman"/>
              </a:rPr>
              <a:t>north-south </a:t>
            </a:r>
            <a:r>
              <a:rPr dirty="0" sz="2800" spc="-5">
                <a:latin typeface="Times New Roman"/>
                <a:cs typeface="Times New Roman"/>
              </a:rPr>
              <a:t>distance</a:t>
            </a:r>
            <a:r>
              <a:rPr dirty="0" sz="2800" spc="-3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(12</a:t>
            </a:r>
            <a:r>
              <a:rPr dirty="0" baseline="25525" sz="2775">
                <a:latin typeface="Times New Roman"/>
                <a:cs typeface="Times New Roman"/>
              </a:rPr>
              <a:t>0</a:t>
            </a:r>
            <a:r>
              <a:rPr dirty="0" sz="2800">
                <a:latin typeface="Times New Roman"/>
                <a:cs typeface="Times New Roman"/>
              </a:rPr>
              <a:t>).</a:t>
            </a:r>
            <a:endParaRPr sz="2800">
              <a:latin typeface="Times New Roman"/>
              <a:cs typeface="Times New Roman"/>
            </a:endParaRPr>
          </a:p>
          <a:p>
            <a:pPr marL="120650">
              <a:lnSpc>
                <a:spcPct val="100000"/>
              </a:lnSpc>
              <a:spcBef>
                <a:spcPts val="760"/>
              </a:spcBef>
            </a:pPr>
            <a:r>
              <a:rPr dirty="0" sz="2800" spc="-5" b="1">
                <a:latin typeface="Times New Roman"/>
                <a:cs typeface="Times New Roman"/>
              </a:rPr>
              <a:t>b) Relative</a:t>
            </a:r>
            <a:r>
              <a:rPr dirty="0" sz="2800" b="1">
                <a:latin typeface="Times New Roman"/>
                <a:cs typeface="Times New Roman"/>
              </a:rPr>
              <a:t> location:</a:t>
            </a:r>
            <a:endParaRPr sz="2800">
              <a:latin typeface="Times New Roman"/>
              <a:cs typeface="Times New Roman"/>
            </a:endParaRPr>
          </a:p>
          <a:p>
            <a:pPr marL="577850" marR="43180" indent="-457200">
              <a:lnSpc>
                <a:spcPts val="3300"/>
              </a:lnSpc>
              <a:spcBef>
                <a:spcPts val="1345"/>
              </a:spcBef>
              <a:buFont typeface="Wingdings"/>
              <a:buChar char=""/>
              <a:tabLst>
                <a:tab pos="577850" algn="l"/>
                <a:tab pos="578485" algn="l"/>
              </a:tabLst>
            </a:pPr>
            <a:r>
              <a:rPr dirty="0" sz="2800" spc="-5">
                <a:latin typeface="Times New Roman"/>
                <a:cs typeface="Times New Roman"/>
              </a:rPr>
              <a:t>expresses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location of countries or places with reference to the location of  other countries (vicinal), landmasses or water bodies.</a:t>
            </a:r>
            <a:endParaRPr sz="2800">
              <a:latin typeface="Times New Roman"/>
              <a:cs typeface="Times New Roman"/>
            </a:endParaRPr>
          </a:p>
          <a:p>
            <a:pPr lvl="1" marL="728345" indent="-457834">
              <a:lnSpc>
                <a:spcPct val="100000"/>
              </a:lnSpc>
              <a:spcBef>
                <a:spcPts val="1055"/>
              </a:spcBef>
              <a:buFont typeface="Wingdings"/>
              <a:buChar char=""/>
              <a:tabLst>
                <a:tab pos="728345" algn="l"/>
                <a:tab pos="728980" algn="l"/>
              </a:tabLst>
            </a:pPr>
            <a:r>
              <a:rPr dirty="0" sz="2800" spc="-5">
                <a:latin typeface="Times New Roman"/>
                <a:cs typeface="Times New Roman"/>
              </a:rPr>
              <a:t>Example </a:t>
            </a:r>
            <a:r>
              <a:rPr dirty="0" sz="2800">
                <a:latin typeface="Times New Roman"/>
                <a:cs typeface="Times New Roman"/>
              </a:rPr>
              <a:t>of </a:t>
            </a:r>
            <a:r>
              <a:rPr dirty="0" sz="2800" spc="-30">
                <a:latin typeface="Times New Roman"/>
                <a:cs typeface="Times New Roman"/>
              </a:rPr>
              <a:t>Vicinal</a:t>
            </a:r>
            <a:r>
              <a:rPr dirty="0" sz="2800" spc="-6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location:</a:t>
            </a:r>
            <a:endParaRPr sz="2800">
              <a:latin typeface="Times New Roman"/>
              <a:cs typeface="Times New Roman"/>
            </a:endParaRPr>
          </a:p>
          <a:p>
            <a:pPr lvl="2" marL="977265" indent="-457834">
              <a:lnSpc>
                <a:spcPct val="100000"/>
              </a:lnSpc>
              <a:spcBef>
                <a:spcPts val="1900"/>
              </a:spcBef>
              <a:buFont typeface="Wingdings"/>
              <a:buChar char=""/>
              <a:tabLst>
                <a:tab pos="977265" algn="l"/>
                <a:tab pos="977900" algn="l"/>
              </a:tabLst>
            </a:pPr>
            <a:r>
              <a:rPr dirty="0" sz="2800" spc="-5">
                <a:latin typeface="Times New Roman"/>
                <a:cs typeface="Times New Roman"/>
              </a:rPr>
              <a:t>Eritrea to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north and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northeast</a:t>
            </a:r>
            <a:endParaRPr sz="2800">
              <a:latin typeface="Times New Roman"/>
              <a:cs typeface="Times New Roman"/>
            </a:endParaRPr>
          </a:p>
          <a:p>
            <a:pPr marL="728345" marR="109855" indent="-457200">
              <a:lnSpc>
                <a:spcPct val="100000"/>
              </a:lnSpc>
              <a:spcBef>
                <a:spcPts val="945"/>
              </a:spcBef>
              <a:buFont typeface="Wingdings"/>
              <a:buChar char=""/>
              <a:tabLst>
                <a:tab pos="728345" algn="l"/>
                <a:tab pos="728980" algn="l"/>
              </a:tabLst>
            </a:pPr>
            <a:r>
              <a:rPr dirty="0" sz="2800" spc="-5">
                <a:latin typeface="Times New Roman"/>
                <a:cs typeface="Times New Roman"/>
              </a:rPr>
              <a:t>In relation to water bodies &amp; land masses: </a:t>
            </a:r>
            <a:r>
              <a:rPr dirty="0" sz="2800" spc="-5">
                <a:latin typeface="Carlito"/>
                <a:cs typeface="Carlito"/>
              </a:rPr>
              <a:t>In the </a:t>
            </a:r>
            <a:r>
              <a:rPr dirty="0" sz="2800" spc="-10">
                <a:latin typeface="Carlito"/>
                <a:cs typeface="Carlito"/>
              </a:rPr>
              <a:t>Horn </a:t>
            </a:r>
            <a:r>
              <a:rPr dirty="0" sz="2800" spc="-5">
                <a:latin typeface="Carlito"/>
                <a:cs typeface="Carlito"/>
              </a:rPr>
              <a:t>of </a:t>
            </a:r>
            <a:r>
              <a:rPr dirty="0" sz="2800" spc="-10">
                <a:latin typeface="Carlito"/>
                <a:cs typeface="Carlito"/>
              </a:rPr>
              <a:t>Africa, </a:t>
            </a:r>
            <a:r>
              <a:rPr dirty="0" sz="2800" spc="-5">
                <a:latin typeface="Carlito"/>
                <a:cs typeface="Carlito"/>
              </a:rPr>
              <a:t>In the </a:t>
            </a:r>
            <a:r>
              <a:rPr dirty="0" sz="2800" spc="-10">
                <a:latin typeface="Carlito"/>
                <a:cs typeface="Carlito"/>
              </a:rPr>
              <a:t>Nile  </a:t>
            </a:r>
            <a:r>
              <a:rPr dirty="0" sz="2800" spc="-5">
                <a:latin typeface="Carlito"/>
                <a:cs typeface="Carlito"/>
              </a:rPr>
              <a:t>Basin</a:t>
            </a:r>
            <a:r>
              <a:rPr dirty="0" sz="2800">
                <a:latin typeface="Carlito"/>
                <a:cs typeface="Carlito"/>
              </a:rPr>
              <a:t> </a:t>
            </a:r>
            <a:r>
              <a:rPr dirty="0" sz="2800" spc="-15">
                <a:latin typeface="Carlito"/>
                <a:cs typeface="Carlito"/>
              </a:rPr>
              <a:t>etc.</a:t>
            </a:r>
            <a:endParaRPr sz="2800">
              <a:latin typeface="Carlito"/>
              <a:cs typeface="Carlito"/>
            </a:endParaRPr>
          </a:p>
          <a:p>
            <a:pPr marL="520700" indent="-457834">
              <a:lnSpc>
                <a:spcPct val="100000"/>
              </a:lnSpc>
              <a:spcBef>
                <a:spcPts val="1625"/>
              </a:spcBef>
              <a:buFont typeface="Wingdings"/>
              <a:buChar char=""/>
              <a:tabLst>
                <a:tab pos="520700" algn="l"/>
                <a:tab pos="521334" algn="l"/>
              </a:tabLst>
            </a:pPr>
            <a:r>
              <a:rPr dirty="0" sz="2800" spc="-5" i="1">
                <a:latin typeface="Times New Roman"/>
                <a:cs typeface="Times New Roman"/>
              </a:rPr>
              <a:t>The implications of </a:t>
            </a:r>
            <a:r>
              <a:rPr dirty="0" sz="2800" i="1">
                <a:latin typeface="Times New Roman"/>
                <a:cs typeface="Times New Roman"/>
              </a:rPr>
              <a:t>the </a:t>
            </a:r>
            <a:r>
              <a:rPr dirty="0" sz="2800" spc="-5" i="1">
                <a:latin typeface="Times New Roman"/>
                <a:cs typeface="Times New Roman"/>
              </a:rPr>
              <a:t>location of Ethiopia</a:t>
            </a:r>
            <a:r>
              <a:rPr dirty="0" sz="2800" spc="-75" i="1">
                <a:latin typeface="Times New Roman"/>
                <a:cs typeface="Times New Roman"/>
              </a:rPr>
              <a:t> </a:t>
            </a:r>
            <a:r>
              <a:rPr dirty="0" sz="2800" spc="-30" i="1">
                <a:latin typeface="Times New Roman"/>
                <a:cs typeface="Times New Roman"/>
              </a:rPr>
              <a:t>are:</a:t>
            </a:r>
            <a:endParaRPr sz="2800">
              <a:latin typeface="Times New Roman"/>
              <a:cs typeface="Times New Roman"/>
            </a:endParaRPr>
          </a:p>
          <a:p>
            <a:pPr lvl="1" marL="728345" marR="135255" indent="-457200">
              <a:lnSpc>
                <a:spcPct val="99100"/>
              </a:lnSpc>
              <a:spcBef>
                <a:spcPts val="844"/>
              </a:spcBef>
              <a:buFont typeface="Wingdings"/>
              <a:buChar char=""/>
              <a:tabLst>
                <a:tab pos="728345" algn="l"/>
                <a:tab pos="728980" algn="l"/>
              </a:tabLst>
            </a:pPr>
            <a:r>
              <a:rPr dirty="0" sz="2800" spc="-5" b="1">
                <a:latin typeface="Times New Roman"/>
                <a:cs typeface="Times New Roman"/>
              </a:rPr>
              <a:t>Climate</a:t>
            </a:r>
            <a:r>
              <a:rPr dirty="0" sz="2800" spc="-5">
                <a:latin typeface="Times New Roman"/>
                <a:cs typeface="Times New Roman"/>
              </a:rPr>
              <a:t>: The fact that Ethiopia is located between </a:t>
            </a:r>
            <a:r>
              <a:rPr dirty="0" sz="2800" spc="10">
                <a:latin typeface="Times New Roman"/>
                <a:cs typeface="Times New Roman"/>
              </a:rPr>
              <a:t>3</a:t>
            </a:r>
            <a:r>
              <a:rPr dirty="0" baseline="25525" sz="2775" spc="15">
                <a:latin typeface="Times New Roman"/>
                <a:cs typeface="Times New Roman"/>
              </a:rPr>
              <a:t>0</a:t>
            </a:r>
            <a:r>
              <a:rPr dirty="0" sz="2800" spc="10">
                <a:latin typeface="Times New Roman"/>
                <a:cs typeface="Times New Roman"/>
              </a:rPr>
              <a:t>N </a:t>
            </a:r>
            <a:r>
              <a:rPr dirty="0" sz="2800" spc="-5">
                <a:latin typeface="Times New Roman"/>
                <a:cs typeface="Times New Roman"/>
              </a:rPr>
              <a:t>and </a:t>
            </a:r>
            <a:r>
              <a:rPr dirty="0" sz="2800">
                <a:latin typeface="Times New Roman"/>
                <a:cs typeface="Times New Roman"/>
              </a:rPr>
              <a:t>15</a:t>
            </a:r>
            <a:r>
              <a:rPr dirty="0" baseline="25525" sz="2775">
                <a:latin typeface="Times New Roman"/>
                <a:cs typeface="Times New Roman"/>
              </a:rPr>
              <a:t>0</a:t>
            </a:r>
            <a:r>
              <a:rPr dirty="0" sz="2800">
                <a:latin typeface="Times New Roman"/>
                <a:cs typeface="Times New Roman"/>
              </a:rPr>
              <a:t>N </a:t>
            </a:r>
            <a:r>
              <a:rPr dirty="0" sz="2800" spc="-5">
                <a:latin typeface="Times New Roman"/>
                <a:cs typeface="Times New Roman"/>
              </a:rPr>
              <a:t>(between 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Equator and </a:t>
            </a:r>
            <a:r>
              <a:rPr dirty="0" sz="2800" spc="-20">
                <a:latin typeface="Times New Roman"/>
                <a:cs typeface="Times New Roman"/>
              </a:rPr>
              <a:t>Tropic </a:t>
            </a:r>
            <a:r>
              <a:rPr dirty="0" sz="2800" spc="-5">
                <a:latin typeface="Times New Roman"/>
                <a:cs typeface="Times New Roman"/>
              </a:rPr>
              <a:t>of Cancer) implies that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country has a tropical  climate.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4914" y="182321"/>
            <a:ext cx="11591925" cy="62452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dirty="0" sz="2800" spc="-5">
                <a:latin typeface="Times New Roman"/>
                <a:cs typeface="Times New Roman"/>
              </a:rPr>
              <a:t>A drainage system is </a:t>
            </a:r>
            <a:r>
              <a:rPr dirty="0" sz="2800" spc="-10">
                <a:latin typeface="Times New Roman"/>
                <a:cs typeface="Times New Roman"/>
              </a:rPr>
              <a:t>made </a:t>
            </a:r>
            <a:r>
              <a:rPr dirty="0" sz="2800" spc="-5">
                <a:latin typeface="Times New Roman"/>
                <a:cs typeface="Times New Roman"/>
              </a:rPr>
              <a:t>up of a principal </a:t>
            </a:r>
            <a:r>
              <a:rPr dirty="0" sz="2800">
                <a:latin typeface="Times New Roman"/>
                <a:cs typeface="Times New Roman"/>
              </a:rPr>
              <a:t>river </a:t>
            </a:r>
            <a:r>
              <a:rPr dirty="0" sz="2800" spc="-10">
                <a:latin typeface="Times New Roman"/>
                <a:cs typeface="Times New Roman"/>
              </a:rPr>
              <a:t>and </a:t>
            </a:r>
            <a:r>
              <a:rPr dirty="0" sz="2800" spc="-5">
                <a:latin typeface="Times New Roman"/>
                <a:cs typeface="Times New Roman"/>
              </a:rPr>
              <a:t>its</a:t>
            </a:r>
            <a:r>
              <a:rPr dirty="0" sz="2800" spc="-12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tributaries</a:t>
            </a:r>
            <a:endParaRPr sz="2800">
              <a:latin typeface="Times New Roman"/>
              <a:cs typeface="Times New Roman"/>
            </a:endParaRPr>
          </a:p>
          <a:p>
            <a:pPr marL="469900" marR="284480" indent="-457200">
              <a:lnSpc>
                <a:spcPct val="100000"/>
              </a:lnSpc>
              <a:spcBef>
                <a:spcPts val="2400"/>
              </a:spcBef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dirty="0" sz="2800" spc="-5">
                <a:latin typeface="Carlito"/>
                <a:cs typeface="Carlito"/>
              </a:rPr>
              <a:t>A </a:t>
            </a:r>
            <a:r>
              <a:rPr dirty="0" sz="2800" spc="-10">
                <a:latin typeface="Carlito"/>
                <a:cs typeface="Carlito"/>
              </a:rPr>
              <a:t>river </a:t>
            </a:r>
            <a:r>
              <a:rPr dirty="0" sz="2800" spc="-30">
                <a:latin typeface="Carlito"/>
                <a:cs typeface="Carlito"/>
              </a:rPr>
              <a:t>system </a:t>
            </a:r>
            <a:r>
              <a:rPr dirty="0" sz="2800" spc="-10">
                <a:latin typeface="Carlito"/>
                <a:cs typeface="Carlito"/>
              </a:rPr>
              <a:t>begins </a:t>
            </a:r>
            <a:r>
              <a:rPr dirty="0" sz="2800" spc="-15">
                <a:latin typeface="Carlito"/>
                <a:cs typeface="Carlito"/>
              </a:rPr>
              <a:t>at </a:t>
            </a:r>
            <a:r>
              <a:rPr dirty="0" sz="2800" spc="-5">
                <a:latin typeface="Carlito"/>
                <a:cs typeface="Carlito"/>
              </a:rPr>
              <a:t>a </a:t>
            </a:r>
            <a:r>
              <a:rPr dirty="0" sz="2800" spc="-10">
                <a:latin typeface="Carlito"/>
                <a:cs typeface="Carlito"/>
              </a:rPr>
              <a:t>place called </a:t>
            </a:r>
            <a:r>
              <a:rPr dirty="0" sz="2800" spc="-5">
                <a:latin typeface="Carlito"/>
                <a:cs typeface="Carlito"/>
              </a:rPr>
              <a:t>the </a:t>
            </a:r>
            <a:r>
              <a:rPr dirty="0" sz="2800" spc="-10">
                <a:latin typeface="Carlito"/>
                <a:cs typeface="Carlito"/>
              </a:rPr>
              <a:t>source </a:t>
            </a:r>
            <a:r>
              <a:rPr dirty="0" sz="2800" spc="-5">
                <a:latin typeface="Carlito"/>
                <a:cs typeface="Carlito"/>
              </a:rPr>
              <a:t>or </a:t>
            </a:r>
            <a:r>
              <a:rPr dirty="0" sz="2800" spc="-15">
                <a:latin typeface="Carlito"/>
                <a:cs typeface="Carlito"/>
              </a:rPr>
              <a:t>headwater </a:t>
            </a:r>
            <a:r>
              <a:rPr dirty="0" sz="2800" spc="-5">
                <a:latin typeface="Carlito"/>
                <a:cs typeface="Carlito"/>
              </a:rPr>
              <a:t>and ends </a:t>
            </a:r>
            <a:r>
              <a:rPr dirty="0" sz="2800" spc="-15">
                <a:latin typeface="Carlito"/>
                <a:cs typeface="Carlito"/>
              </a:rPr>
              <a:t>at  </a:t>
            </a:r>
            <a:r>
              <a:rPr dirty="0" sz="2800" spc="-5">
                <a:latin typeface="Carlito"/>
                <a:cs typeface="Carlito"/>
              </a:rPr>
              <a:t>a </a:t>
            </a:r>
            <a:r>
              <a:rPr dirty="0" sz="2800" spc="-15">
                <a:latin typeface="Carlito"/>
                <a:cs typeface="Carlito"/>
              </a:rPr>
              <a:t>point </a:t>
            </a:r>
            <a:r>
              <a:rPr dirty="0" sz="2800" spc="-10">
                <a:latin typeface="Carlito"/>
                <a:cs typeface="Carlito"/>
              </a:rPr>
              <a:t>called</a:t>
            </a:r>
            <a:r>
              <a:rPr dirty="0" sz="2800" spc="35">
                <a:latin typeface="Carlito"/>
                <a:cs typeface="Carlito"/>
              </a:rPr>
              <a:t> </a:t>
            </a:r>
            <a:r>
              <a:rPr dirty="0" sz="2800" spc="-5">
                <a:latin typeface="Carlito"/>
                <a:cs typeface="Carlito"/>
              </a:rPr>
              <a:t>mouth.</a:t>
            </a:r>
            <a:endParaRPr sz="2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00">
              <a:latin typeface="Carlito"/>
              <a:cs typeface="Carlito"/>
            </a:endParaRPr>
          </a:p>
          <a:p>
            <a:pPr marL="488950" marR="5080" indent="-457200">
              <a:lnSpc>
                <a:spcPts val="3300"/>
              </a:lnSpc>
              <a:spcBef>
                <a:spcPts val="5"/>
              </a:spcBef>
              <a:buFont typeface="Wingdings"/>
              <a:buChar char=""/>
              <a:tabLst>
                <a:tab pos="488950" algn="l"/>
                <a:tab pos="489584" algn="l"/>
              </a:tabLst>
            </a:pPr>
            <a:r>
              <a:rPr dirty="0" sz="2800" spc="-5">
                <a:latin typeface="Times New Roman"/>
                <a:cs typeface="Times New Roman"/>
              </a:rPr>
              <a:t>Therefore, a drainage system is branched network </a:t>
            </a:r>
            <a:r>
              <a:rPr dirty="0" sz="2800">
                <a:latin typeface="Times New Roman"/>
                <a:cs typeface="Times New Roman"/>
              </a:rPr>
              <a:t>of </a:t>
            </a:r>
            <a:r>
              <a:rPr dirty="0" sz="2800" spc="-5">
                <a:latin typeface="Times New Roman"/>
                <a:cs typeface="Times New Roman"/>
              </a:rPr>
              <a:t>stream channels together  with the adjacent land </a:t>
            </a:r>
            <a:r>
              <a:rPr dirty="0" sz="2800">
                <a:latin typeface="Times New Roman"/>
                <a:cs typeface="Times New Roman"/>
              </a:rPr>
              <a:t>slopes </a:t>
            </a:r>
            <a:r>
              <a:rPr dirty="0" sz="2800" spc="-5">
                <a:latin typeface="Times New Roman"/>
                <a:cs typeface="Times New Roman"/>
              </a:rPr>
              <a:t>they</a:t>
            </a:r>
            <a:r>
              <a:rPr dirty="0" sz="2800" spc="-4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drain.</a:t>
            </a:r>
            <a:endParaRPr sz="2800">
              <a:latin typeface="Times New Roman"/>
              <a:cs typeface="Times New Roman"/>
            </a:endParaRPr>
          </a:p>
          <a:p>
            <a:pPr lvl="1" marL="587375" indent="-457834">
              <a:lnSpc>
                <a:spcPct val="100000"/>
              </a:lnSpc>
              <a:spcBef>
                <a:spcPts val="1560"/>
              </a:spcBef>
              <a:buFont typeface="Wingdings"/>
              <a:buChar char=""/>
              <a:tabLst>
                <a:tab pos="588010" algn="l"/>
              </a:tabLst>
            </a:pPr>
            <a:r>
              <a:rPr dirty="0" sz="3200">
                <a:latin typeface="Times New Roman"/>
                <a:cs typeface="Times New Roman"/>
              </a:rPr>
              <a:t>Drainage pattern of an area is the outcome of</a:t>
            </a:r>
            <a:r>
              <a:rPr dirty="0" sz="3200" spc="-1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the:</a:t>
            </a:r>
            <a:endParaRPr sz="3200">
              <a:latin typeface="Times New Roman"/>
              <a:cs typeface="Times New Roman"/>
            </a:endParaRPr>
          </a:p>
          <a:p>
            <a:pPr lvl="2" marL="1003300" marR="511809" indent="-457834">
              <a:lnSpc>
                <a:spcPts val="3760"/>
              </a:lnSpc>
              <a:spcBef>
                <a:spcPts val="1045"/>
              </a:spcBef>
              <a:buFont typeface="Wingdings"/>
              <a:buChar char=""/>
              <a:tabLst>
                <a:tab pos="1003935" algn="l"/>
              </a:tabLst>
            </a:pPr>
            <a:r>
              <a:rPr dirty="0" sz="3200">
                <a:latin typeface="Times New Roman"/>
                <a:cs typeface="Times New Roman"/>
              </a:rPr>
              <a:t>geological processes, nature &amp; structure of rocks,</a:t>
            </a:r>
            <a:r>
              <a:rPr dirty="0" sz="3200" spc="-95">
                <a:latin typeface="Times New Roman"/>
                <a:cs typeface="Times New Roman"/>
              </a:rPr>
              <a:t> </a:t>
            </a:r>
            <a:r>
              <a:rPr dirty="0" sz="3200" spc="-20">
                <a:latin typeface="Times New Roman"/>
                <a:cs typeface="Times New Roman"/>
              </a:rPr>
              <a:t>topography,  </a:t>
            </a:r>
            <a:r>
              <a:rPr dirty="0" sz="3200">
                <a:latin typeface="Times New Roman"/>
                <a:cs typeface="Times New Roman"/>
              </a:rPr>
              <a:t>slope</a:t>
            </a:r>
            <a:r>
              <a:rPr dirty="0" sz="3200" spc="-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etc.</a:t>
            </a:r>
            <a:endParaRPr sz="3200">
              <a:latin typeface="Times New Roman"/>
              <a:cs typeface="Times New Roman"/>
            </a:endParaRPr>
          </a:p>
          <a:p>
            <a:pPr marL="702310" indent="-457834">
              <a:lnSpc>
                <a:spcPct val="100000"/>
              </a:lnSpc>
              <a:spcBef>
                <a:spcPts val="685"/>
              </a:spcBef>
              <a:buFont typeface="Wingdings"/>
              <a:buChar char=""/>
              <a:tabLst>
                <a:tab pos="702945" algn="l"/>
              </a:tabLst>
            </a:pPr>
            <a:r>
              <a:rPr dirty="0" sz="3200">
                <a:latin typeface="Times New Roman"/>
                <a:cs typeface="Times New Roman"/>
              </a:rPr>
              <a:t>A drainage</a:t>
            </a:r>
            <a:r>
              <a:rPr dirty="0" sz="3200" spc="-2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basin:</a:t>
            </a:r>
            <a:endParaRPr sz="3200">
              <a:latin typeface="Times New Roman"/>
              <a:cs typeface="Times New Roman"/>
            </a:endParaRPr>
          </a:p>
          <a:p>
            <a:pPr lvl="1" marL="1003300" marR="464820" indent="-457834">
              <a:lnSpc>
                <a:spcPts val="3760"/>
              </a:lnSpc>
              <a:spcBef>
                <a:spcPts val="1300"/>
              </a:spcBef>
              <a:buFont typeface="Wingdings"/>
              <a:buChar char=""/>
              <a:tabLst>
                <a:tab pos="1003935" algn="l"/>
              </a:tabLst>
            </a:pPr>
            <a:r>
              <a:rPr dirty="0" sz="3200">
                <a:latin typeface="Times New Roman"/>
                <a:cs typeface="Times New Roman"/>
              </a:rPr>
              <a:t>is the topographic region from which a river and its</a:t>
            </a:r>
            <a:r>
              <a:rPr dirty="0" sz="3200" spc="-11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tributaries  collect both the surface </a:t>
            </a:r>
            <a:r>
              <a:rPr dirty="0" sz="3200" spc="-10">
                <a:latin typeface="Times New Roman"/>
                <a:cs typeface="Times New Roman"/>
              </a:rPr>
              <a:t>runoff </a:t>
            </a:r>
            <a:r>
              <a:rPr dirty="0" sz="3200">
                <a:latin typeface="Times New Roman"/>
                <a:cs typeface="Times New Roman"/>
              </a:rPr>
              <a:t>and subsurface</a:t>
            </a:r>
            <a:r>
              <a:rPr dirty="0" sz="3200" spc="-130">
                <a:latin typeface="Times New Roman"/>
                <a:cs typeface="Times New Roman"/>
              </a:rPr>
              <a:t> </a:t>
            </a:r>
            <a:r>
              <a:rPr dirty="0" sz="3200" spc="-40">
                <a:latin typeface="Times New Roman"/>
                <a:cs typeface="Times New Roman"/>
              </a:rPr>
              <a:t>flow.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2168" y="3666744"/>
            <a:ext cx="5663183" cy="3718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0667" y="327406"/>
            <a:ext cx="11200765" cy="5454015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203835" marR="808990">
              <a:lnSpc>
                <a:spcPts val="3760"/>
              </a:lnSpc>
              <a:spcBef>
                <a:spcPts val="295"/>
              </a:spcBef>
            </a:pPr>
            <a:r>
              <a:rPr dirty="0" sz="3200" b="1" i="1">
                <a:latin typeface="Times New Roman"/>
                <a:cs typeface="Times New Roman"/>
              </a:rPr>
              <a:t>Note: </a:t>
            </a:r>
            <a:r>
              <a:rPr dirty="0" sz="3200">
                <a:latin typeface="Times New Roman"/>
                <a:cs typeface="Times New Roman"/>
              </a:rPr>
              <a:t>the general patterns of major river basins in Ethiopia</a:t>
            </a:r>
            <a:r>
              <a:rPr dirty="0" sz="3200" spc="-1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are  determined by topographical</a:t>
            </a:r>
            <a:r>
              <a:rPr dirty="0" sz="3200" spc="-10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structures.</a:t>
            </a:r>
            <a:endParaRPr sz="32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889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z="3200" b="1">
                <a:latin typeface="Times New Roman"/>
                <a:cs typeface="Times New Roman"/>
              </a:rPr>
              <a:t>Major Drainage Systems in</a:t>
            </a:r>
            <a:r>
              <a:rPr dirty="0" sz="3200" spc="-13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Ethiopia:</a:t>
            </a:r>
            <a:endParaRPr sz="32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045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dirty="0" sz="3200" i="1">
                <a:latin typeface="Times New Roman"/>
                <a:cs typeface="Times New Roman"/>
              </a:rPr>
              <a:t>Why do rivers rise </a:t>
            </a:r>
            <a:r>
              <a:rPr dirty="0" sz="3200" spc="-30" i="1">
                <a:latin typeface="Times New Roman"/>
                <a:cs typeface="Times New Roman"/>
              </a:rPr>
              <a:t>from </a:t>
            </a:r>
            <a:r>
              <a:rPr dirty="0" sz="3200" i="1">
                <a:latin typeface="Times New Roman"/>
                <a:cs typeface="Times New Roman"/>
              </a:rPr>
              <a:t>higher slope </a:t>
            </a:r>
            <a:r>
              <a:rPr dirty="0" sz="3200" spc="5" i="1">
                <a:latin typeface="Times New Roman"/>
                <a:cs typeface="Times New Roman"/>
              </a:rPr>
              <a:t>and </a:t>
            </a:r>
            <a:r>
              <a:rPr dirty="0" sz="3200" i="1">
                <a:latin typeface="Times New Roman"/>
                <a:cs typeface="Times New Roman"/>
              </a:rPr>
              <a:t>flow </a:t>
            </a:r>
            <a:r>
              <a:rPr dirty="0" sz="3200" spc="-15" i="1">
                <a:latin typeface="Times New Roman"/>
                <a:cs typeface="Times New Roman"/>
              </a:rPr>
              <a:t>towards </a:t>
            </a:r>
            <a:r>
              <a:rPr dirty="0" sz="3200" i="1">
                <a:latin typeface="Times New Roman"/>
                <a:cs typeface="Times New Roman"/>
              </a:rPr>
              <a:t>the</a:t>
            </a:r>
            <a:r>
              <a:rPr dirty="0" sz="3200" spc="-35" i="1">
                <a:latin typeface="Times New Roman"/>
                <a:cs typeface="Times New Roman"/>
              </a:rPr>
              <a:t> </a:t>
            </a:r>
            <a:r>
              <a:rPr dirty="0" sz="3200" i="1">
                <a:latin typeface="Times New Roman"/>
                <a:cs typeface="Times New Roman"/>
              </a:rPr>
              <a:t>lower?</a:t>
            </a:r>
            <a:endParaRPr sz="32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565"/>
              </a:spcBef>
              <a:buFont typeface="Wingdings"/>
              <a:buChar char=""/>
              <a:tabLst>
                <a:tab pos="469900" algn="l"/>
              </a:tabLst>
            </a:pPr>
            <a:r>
              <a:rPr dirty="0" sz="3200">
                <a:latin typeface="Times New Roman"/>
                <a:cs typeface="Times New Roman"/>
              </a:rPr>
              <a:t>Ethiopia possesses three major drainage systems</a:t>
            </a:r>
            <a:r>
              <a:rPr dirty="0" sz="3200" spc="-114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namely: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Wingdings"/>
              <a:buChar char=""/>
            </a:pPr>
            <a:endParaRPr sz="3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"/>
            </a:pPr>
            <a:endParaRPr sz="3100">
              <a:latin typeface="Times New Roman"/>
              <a:cs typeface="Times New Roman"/>
            </a:endParaRPr>
          </a:p>
          <a:p>
            <a:pPr lvl="1" marL="875665" marR="34925" indent="-457834">
              <a:lnSpc>
                <a:spcPct val="98900"/>
              </a:lnSpc>
              <a:buFont typeface="Wingdings"/>
              <a:buChar char=""/>
              <a:tabLst>
                <a:tab pos="876300" algn="l"/>
              </a:tabLst>
            </a:pPr>
            <a:r>
              <a:rPr dirty="0" sz="3200">
                <a:latin typeface="Times New Roman"/>
                <a:cs typeface="Times New Roman"/>
              </a:rPr>
              <a:t>are the </a:t>
            </a:r>
            <a:r>
              <a:rPr dirty="0" sz="3200" spc="-10">
                <a:latin typeface="Times New Roman"/>
                <a:cs typeface="Times New Roman"/>
              </a:rPr>
              <a:t>largest </a:t>
            </a:r>
            <a:r>
              <a:rPr dirty="0" sz="3200">
                <a:latin typeface="Times New Roman"/>
                <a:cs typeface="Times New Roman"/>
              </a:rPr>
              <a:t>of all drainage systems draining </a:t>
            </a:r>
            <a:r>
              <a:rPr dirty="0" sz="3200" i="1">
                <a:latin typeface="Times New Roman"/>
                <a:cs typeface="Times New Roman"/>
              </a:rPr>
              <a:t>40% </a:t>
            </a:r>
            <a:r>
              <a:rPr dirty="0" sz="3200">
                <a:latin typeface="Times New Roman"/>
                <a:cs typeface="Times New Roman"/>
              </a:rPr>
              <a:t>of the</a:t>
            </a:r>
            <a:r>
              <a:rPr dirty="0" sz="3200" spc="-6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total  area of the country and carry </a:t>
            </a:r>
            <a:r>
              <a:rPr dirty="0" sz="3200" i="1">
                <a:latin typeface="Times New Roman"/>
                <a:cs typeface="Times New Roman"/>
              </a:rPr>
              <a:t>60 </a:t>
            </a:r>
            <a:r>
              <a:rPr dirty="0" sz="3200" spc="-15" i="1">
                <a:latin typeface="Times New Roman"/>
                <a:cs typeface="Times New Roman"/>
              </a:rPr>
              <a:t>percent </a:t>
            </a:r>
            <a:r>
              <a:rPr dirty="0" sz="3200">
                <a:latin typeface="Times New Roman"/>
                <a:cs typeface="Times New Roman"/>
              </a:rPr>
              <a:t>of the annual water  </a:t>
            </a:r>
            <a:r>
              <a:rPr dirty="0" sz="3200" spc="-40">
                <a:latin typeface="Times New Roman"/>
                <a:cs typeface="Times New Roman"/>
              </a:rPr>
              <a:t>flow.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6750" y="541401"/>
            <a:ext cx="11428095" cy="2091689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marL="583565" marR="5080" indent="-571500">
              <a:lnSpc>
                <a:spcPts val="3460"/>
              </a:lnSpc>
              <a:spcBef>
                <a:spcPts val="535"/>
              </a:spcBef>
              <a:buFont typeface="Wingdings"/>
              <a:buChar char=""/>
              <a:tabLst>
                <a:tab pos="583565" algn="l"/>
                <a:tab pos="584200" algn="l"/>
              </a:tabLst>
            </a:pPr>
            <a:r>
              <a:rPr dirty="0" sz="3200">
                <a:latin typeface="Times New Roman"/>
                <a:cs typeface="Times New Roman"/>
              </a:rPr>
              <a:t>coextends with the westward sloping part of the western</a:t>
            </a:r>
            <a:r>
              <a:rPr dirty="0" sz="3200" spc="-9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highlands  and western</a:t>
            </a:r>
            <a:r>
              <a:rPr dirty="0" sz="3200" spc="-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lowlands.</a:t>
            </a:r>
            <a:endParaRPr sz="3200">
              <a:latin typeface="Times New Roman"/>
              <a:cs typeface="Times New Roman"/>
            </a:endParaRPr>
          </a:p>
          <a:p>
            <a:pPr lvl="1" marL="551180" marR="151130" indent="-457834">
              <a:lnSpc>
                <a:spcPts val="3760"/>
              </a:lnSpc>
              <a:spcBef>
                <a:spcPts val="1505"/>
              </a:spcBef>
              <a:buFont typeface="Wingdings"/>
              <a:buChar char=""/>
              <a:tabLst>
                <a:tab pos="551815" algn="l"/>
              </a:tabLst>
            </a:pPr>
            <a:r>
              <a:rPr dirty="0" sz="3200">
                <a:latin typeface="Times New Roman"/>
                <a:cs typeface="Times New Roman"/>
              </a:rPr>
              <a:t>has four major river basins namely the </a:t>
            </a:r>
            <a:r>
              <a:rPr dirty="0" sz="3200" spc="-40" i="1">
                <a:latin typeface="Times New Roman"/>
                <a:cs typeface="Times New Roman"/>
              </a:rPr>
              <a:t>Tekeze, </a:t>
            </a:r>
            <a:r>
              <a:rPr dirty="0" sz="3200" spc="-35" i="1">
                <a:latin typeface="Times New Roman"/>
                <a:cs typeface="Times New Roman"/>
              </a:rPr>
              <a:t>Abay,</a:t>
            </a:r>
            <a:r>
              <a:rPr dirty="0" sz="3200" spc="-110" i="1">
                <a:latin typeface="Times New Roman"/>
                <a:cs typeface="Times New Roman"/>
              </a:rPr>
              <a:t> </a:t>
            </a:r>
            <a:r>
              <a:rPr dirty="0" sz="3200" spc="-10" i="1">
                <a:latin typeface="Times New Roman"/>
                <a:cs typeface="Times New Roman"/>
              </a:rPr>
              <a:t>Baro-Akobo,  </a:t>
            </a:r>
            <a:r>
              <a:rPr dirty="0" sz="3200" i="1">
                <a:latin typeface="Times New Roman"/>
                <a:cs typeface="Times New Roman"/>
              </a:rPr>
              <a:t>Ghibe</a:t>
            </a:r>
            <a:r>
              <a:rPr dirty="0" sz="3200" spc="-20" i="1">
                <a:latin typeface="Times New Roman"/>
                <a:cs typeface="Times New Roman"/>
              </a:rPr>
              <a:t> </a:t>
            </a:r>
            <a:r>
              <a:rPr dirty="0" sz="3200" i="1">
                <a:latin typeface="Times New Roman"/>
                <a:cs typeface="Times New Roman"/>
              </a:rPr>
              <a:t>(Omo).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88872" y="2591028"/>
            <a:ext cx="10931525" cy="2259330"/>
          </a:xfrm>
          <a:prstGeom prst="rect">
            <a:avLst/>
          </a:prstGeom>
        </p:spPr>
        <p:txBody>
          <a:bodyPr wrap="square" lIns="0" tIns="275590" rIns="0" bIns="0" rtlCol="0" vert="horz">
            <a:spAutoFit/>
          </a:bodyPr>
          <a:lstStyle/>
          <a:p>
            <a:pPr marL="551180" indent="-458470">
              <a:lnSpc>
                <a:spcPct val="100000"/>
              </a:lnSpc>
              <a:spcBef>
                <a:spcPts val="2170"/>
              </a:spcBef>
              <a:buFont typeface="Wingdings"/>
              <a:buChar char=""/>
              <a:tabLst>
                <a:tab pos="551180" algn="l"/>
                <a:tab pos="551815" algn="l"/>
              </a:tabLst>
            </a:pPr>
            <a:r>
              <a:rPr dirty="0" sz="3200">
                <a:latin typeface="Times New Roman"/>
                <a:cs typeface="Times New Roman"/>
              </a:rPr>
              <a:t>the Ghibe </a:t>
            </a:r>
            <a:r>
              <a:rPr dirty="0" sz="3200" spc="5">
                <a:latin typeface="Times New Roman"/>
                <a:cs typeface="Times New Roman"/>
              </a:rPr>
              <a:t>(Omo) </a:t>
            </a:r>
            <a:r>
              <a:rPr dirty="0" sz="3200">
                <a:latin typeface="Times New Roman"/>
                <a:cs typeface="Times New Roman"/>
              </a:rPr>
              <a:t>flows</a:t>
            </a:r>
            <a:r>
              <a:rPr dirty="0" sz="3200" spc="-7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southward.</a:t>
            </a:r>
            <a:endParaRPr sz="3200">
              <a:latin typeface="Times New Roman"/>
              <a:cs typeface="Times New Roman"/>
            </a:endParaRPr>
          </a:p>
          <a:p>
            <a:pPr marL="469265" marR="5080" indent="-457200">
              <a:lnSpc>
                <a:spcPct val="150000"/>
              </a:lnSpc>
              <a:spcBef>
                <a:spcPts val="155"/>
              </a:spcBef>
              <a:buFont typeface="Wingdings"/>
              <a:buChar char=""/>
              <a:tabLst>
                <a:tab pos="469265" algn="l"/>
                <a:tab pos="469900" algn="l"/>
                <a:tab pos="1568450" algn="l"/>
                <a:tab pos="2824480" algn="l"/>
                <a:tab pos="3595370" algn="l"/>
                <a:tab pos="4578985" algn="l"/>
                <a:tab pos="5508625" algn="l"/>
                <a:tab pos="7252334" algn="l"/>
                <a:tab pos="9085580" algn="l"/>
                <a:tab pos="10420985" algn="l"/>
              </a:tabLst>
            </a:pPr>
            <a:r>
              <a:rPr dirty="0" sz="3200" i="1">
                <a:latin typeface="Times New Roman"/>
                <a:cs typeface="Times New Roman"/>
              </a:rPr>
              <a:t>Aba</a:t>
            </a:r>
            <a:r>
              <a:rPr dirty="0" sz="3200" spc="-180" i="1">
                <a:latin typeface="Times New Roman"/>
                <a:cs typeface="Times New Roman"/>
              </a:rPr>
              <a:t>y</a:t>
            </a:r>
            <a:r>
              <a:rPr dirty="0" sz="3200" i="1">
                <a:latin typeface="Times New Roman"/>
                <a:cs typeface="Times New Roman"/>
              </a:rPr>
              <a:t>,</a:t>
            </a:r>
            <a:r>
              <a:rPr dirty="0" sz="3200" i="1">
                <a:latin typeface="Times New Roman"/>
                <a:cs typeface="Times New Roman"/>
              </a:rPr>
              <a:t>	</a:t>
            </a:r>
            <a:r>
              <a:rPr dirty="0" sz="3200" spc="-295" i="1">
                <a:latin typeface="Times New Roman"/>
                <a:cs typeface="Times New Roman"/>
              </a:rPr>
              <a:t>T</a:t>
            </a:r>
            <a:r>
              <a:rPr dirty="0" sz="3200" i="1">
                <a:latin typeface="Times New Roman"/>
                <a:cs typeface="Times New Roman"/>
              </a:rPr>
              <a:t>ekeze</a:t>
            </a:r>
            <a:r>
              <a:rPr dirty="0" sz="3200" i="1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and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i="1">
                <a:latin typeface="Times New Roman"/>
                <a:cs typeface="Times New Roman"/>
              </a:rPr>
              <a:t>Ba</a:t>
            </a:r>
            <a:r>
              <a:rPr dirty="0" sz="3200" spc="-120" i="1">
                <a:latin typeface="Times New Roman"/>
                <a:cs typeface="Times New Roman"/>
              </a:rPr>
              <a:t>r</a:t>
            </a:r>
            <a:r>
              <a:rPr dirty="0" sz="3200" i="1">
                <a:latin typeface="Times New Roman"/>
                <a:cs typeface="Times New Roman"/>
              </a:rPr>
              <a:t>o</a:t>
            </a:r>
            <a:r>
              <a:rPr dirty="0" sz="3200" i="1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f</a:t>
            </a:r>
            <a:r>
              <a:rPr dirty="0" sz="3200" spc="-15">
                <a:latin typeface="Times New Roman"/>
                <a:cs typeface="Times New Roman"/>
              </a:rPr>
              <a:t>l</a:t>
            </a:r>
            <a:r>
              <a:rPr dirty="0" sz="3200">
                <a:latin typeface="Times New Roman"/>
                <a:cs typeface="Times New Roman"/>
              </a:rPr>
              <a:t>ow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we</a:t>
            </a:r>
            <a:r>
              <a:rPr dirty="0" sz="3200" spc="5">
                <a:latin typeface="Times New Roman"/>
                <a:cs typeface="Times New Roman"/>
              </a:rPr>
              <a:t>s</a:t>
            </a:r>
            <a:r>
              <a:rPr dirty="0" sz="3200" spc="-20">
                <a:latin typeface="Times New Roman"/>
                <a:cs typeface="Times New Roman"/>
              </a:rPr>
              <a:t>t</a:t>
            </a:r>
            <a:r>
              <a:rPr dirty="0" sz="3200">
                <a:latin typeface="Times New Roman"/>
                <a:cs typeface="Times New Roman"/>
              </a:rPr>
              <a:t>ward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ult</a:t>
            </a:r>
            <a:r>
              <a:rPr dirty="0" sz="3200" spc="-15">
                <a:latin typeface="Times New Roman"/>
                <a:cs typeface="Times New Roman"/>
              </a:rPr>
              <a:t>i</a:t>
            </a:r>
            <a:r>
              <a:rPr dirty="0" sz="3200">
                <a:latin typeface="Times New Roman"/>
                <a:cs typeface="Times New Roman"/>
              </a:rPr>
              <a:t>mat</a:t>
            </a:r>
            <a:r>
              <a:rPr dirty="0" sz="3200" spc="5">
                <a:latin typeface="Times New Roman"/>
                <a:cs typeface="Times New Roman"/>
              </a:rPr>
              <a:t>e</a:t>
            </a:r>
            <a:r>
              <a:rPr dirty="0" sz="3200" spc="-20">
                <a:latin typeface="Times New Roman"/>
                <a:cs typeface="Times New Roman"/>
              </a:rPr>
              <a:t>l</a:t>
            </a:r>
            <a:r>
              <a:rPr dirty="0" sz="3200">
                <a:latin typeface="Times New Roman"/>
                <a:cs typeface="Times New Roman"/>
              </a:rPr>
              <a:t>y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20">
                <a:latin typeface="Times New Roman"/>
                <a:cs typeface="Times New Roman"/>
              </a:rPr>
              <a:t>j</a:t>
            </a:r>
            <a:r>
              <a:rPr dirty="0" sz="3200">
                <a:latin typeface="Times New Roman"/>
                <a:cs typeface="Times New Roman"/>
              </a:rPr>
              <a:t>oini</a:t>
            </a:r>
            <a:r>
              <a:rPr dirty="0" sz="3200" spc="-15">
                <a:latin typeface="Times New Roman"/>
                <a:cs typeface="Times New Roman"/>
              </a:rPr>
              <a:t>n</a:t>
            </a:r>
            <a:r>
              <a:rPr dirty="0" sz="3200">
                <a:latin typeface="Times New Roman"/>
                <a:cs typeface="Times New Roman"/>
              </a:rPr>
              <a:t>g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the  </a:t>
            </a:r>
            <a:r>
              <a:rPr dirty="0" sz="3200">
                <a:latin typeface="Times New Roman"/>
                <a:cs typeface="Times New Roman"/>
              </a:rPr>
              <a:t>Nile &amp; </a:t>
            </a:r>
            <a:r>
              <a:rPr dirty="0" sz="3200" spc="5">
                <a:latin typeface="Times New Roman"/>
                <a:cs typeface="Times New Roman"/>
              </a:rPr>
              <a:t>ends </a:t>
            </a:r>
            <a:r>
              <a:rPr dirty="0" sz="3200">
                <a:latin typeface="Times New Roman"/>
                <a:cs typeface="Times New Roman"/>
              </a:rPr>
              <a:t>at Mediterranean</a:t>
            </a:r>
            <a:r>
              <a:rPr dirty="0" sz="3200" spc="-6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Sea.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6750" y="4626914"/>
            <a:ext cx="11250930" cy="1961514"/>
          </a:xfrm>
          <a:prstGeom prst="rect">
            <a:avLst/>
          </a:prstGeom>
        </p:spPr>
        <p:txBody>
          <a:bodyPr wrap="square" lIns="0" tIns="254000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2000"/>
              </a:spcBef>
              <a:buFont typeface="Wingdings"/>
              <a:buChar char=""/>
              <a:tabLst>
                <a:tab pos="469900" algn="l"/>
              </a:tabLst>
            </a:pPr>
            <a:r>
              <a:rPr dirty="0" sz="3200" b="1">
                <a:latin typeface="Times New Roman"/>
                <a:cs typeface="Times New Roman"/>
              </a:rPr>
              <a:t>Abay River</a:t>
            </a:r>
            <a:r>
              <a:rPr dirty="0" sz="3200" spc="-10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Basin:</a:t>
            </a:r>
            <a:endParaRPr sz="3200">
              <a:latin typeface="Times New Roman"/>
              <a:cs typeface="Times New Roman"/>
            </a:endParaRPr>
          </a:p>
          <a:p>
            <a:pPr lvl="1" marL="530225" marR="5080" indent="-457834">
              <a:lnSpc>
                <a:spcPts val="3760"/>
              </a:lnSpc>
              <a:spcBef>
                <a:spcPts val="2095"/>
              </a:spcBef>
              <a:buFont typeface="Wingdings"/>
              <a:buChar char=""/>
              <a:tabLst>
                <a:tab pos="530860" algn="l"/>
              </a:tabLst>
            </a:pPr>
            <a:r>
              <a:rPr dirty="0" sz="3200">
                <a:latin typeface="Times New Roman"/>
                <a:cs typeface="Times New Roman"/>
              </a:rPr>
              <a:t>The </a:t>
            </a:r>
            <a:r>
              <a:rPr dirty="0" sz="3200" spc="-10">
                <a:latin typeface="Times New Roman"/>
                <a:cs typeface="Times New Roman"/>
              </a:rPr>
              <a:t>largest </a:t>
            </a:r>
            <a:r>
              <a:rPr dirty="0" sz="3200">
                <a:latin typeface="Times New Roman"/>
                <a:cs typeface="Times New Roman"/>
              </a:rPr>
              <a:t>river both in volumetric </a:t>
            </a:r>
            <a:r>
              <a:rPr dirty="0" sz="3200" spc="-5">
                <a:latin typeface="Times New Roman"/>
                <a:cs typeface="Times New Roman"/>
              </a:rPr>
              <a:t>discharge </a:t>
            </a:r>
            <a:r>
              <a:rPr dirty="0" sz="3200">
                <a:latin typeface="Times New Roman"/>
                <a:cs typeface="Times New Roman"/>
              </a:rPr>
              <a:t>and coverage in</a:t>
            </a:r>
            <a:r>
              <a:rPr dirty="0" sz="3200" spc="-1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the  western drainage systems is the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 spc="-35" i="1">
                <a:latin typeface="Times New Roman"/>
                <a:cs typeface="Times New Roman"/>
              </a:rPr>
              <a:t>Abay.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906" y="555751"/>
            <a:ext cx="11774170" cy="562229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730250" marR="296545" indent="-457200">
              <a:lnSpc>
                <a:spcPts val="3760"/>
              </a:lnSpc>
              <a:spcBef>
                <a:spcPts val="295"/>
              </a:spcBef>
              <a:buFont typeface="Wingdings"/>
              <a:buChar char=""/>
              <a:tabLst>
                <a:tab pos="730250" algn="l"/>
                <a:tab pos="730885" algn="l"/>
              </a:tabLst>
            </a:pPr>
            <a:r>
              <a:rPr dirty="0" sz="3200">
                <a:latin typeface="Times New Roman"/>
                <a:cs typeface="Times New Roman"/>
              </a:rPr>
              <a:t>covers an area of 199,812 </a:t>
            </a:r>
            <a:r>
              <a:rPr dirty="0" sz="3200" spc="10">
                <a:latin typeface="Times New Roman"/>
                <a:cs typeface="Times New Roman"/>
              </a:rPr>
              <a:t>km</a:t>
            </a:r>
            <a:r>
              <a:rPr dirty="0" baseline="25132" sz="3150" spc="15">
                <a:latin typeface="Times New Roman"/>
                <a:cs typeface="Times New Roman"/>
              </a:rPr>
              <a:t>2</a:t>
            </a:r>
            <a:r>
              <a:rPr dirty="0" sz="3200" spc="10">
                <a:latin typeface="Times New Roman"/>
                <a:cs typeface="Times New Roman"/>
              </a:rPr>
              <a:t>, </a:t>
            </a:r>
            <a:r>
              <a:rPr dirty="0" sz="3200">
                <a:latin typeface="Times New Roman"/>
                <a:cs typeface="Times New Roman"/>
              </a:rPr>
              <a:t>covering parts of Amhara,</a:t>
            </a:r>
            <a:r>
              <a:rPr dirty="0" sz="3200" spc="-3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Oromia  and Benishangul-Gumuz regional</a:t>
            </a:r>
            <a:r>
              <a:rPr dirty="0" sz="3200" spc="-9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states.</a:t>
            </a:r>
            <a:endParaRPr sz="3200">
              <a:latin typeface="Times New Roman"/>
              <a:cs typeface="Times New Roman"/>
            </a:endParaRPr>
          </a:p>
          <a:p>
            <a:pPr marL="730250" indent="-457834">
              <a:lnSpc>
                <a:spcPct val="100000"/>
              </a:lnSpc>
              <a:spcBef>
                <a:spcPts val="685"/>
              </a:spcBef>
              <a:buFont typeface="Wingdings"/>
              <a:buChar char=""/>
              <a:tabLst>
                <a:tab pos="730250" algn="l"/>
                <a:tab pos="730885" algn="l"/>
              </a:tabLst>
            </a:pPr>
            <a:r>
              <a:rPr dirty="0" sz="3200">
                <a:latin typeface="Times New Roman"/>
                <a:cs typeface="Times New Roman"/>
              </a:rPr>
              <a:t>it carries </a:t>
            </a:r>
            <a:r>
              <a:rPr dirty="0" sz="3200" i="1">
                <a:latin typeface="Times New Roman"/>
                <a:cs typeface="Times New Roman"/>
              </a:rPr>
              <a:t>65 </a:t>
            </a:r>
            <a:r>
              <a:rPr dirty="0" sz="3200" spc="-15" i="1">
                <a:latin typeface="Times New Roman"/>
                <a:cs typeface="Times New Roman"/>
              </a:rPr>
              <a:t>percent </a:t>
            </a:r>
            <a:r>
              <a:rPr dirty="0" sz="3200">
                <a:latin typeface="Times New Roman"/>
                <a:cs typeface="Times New Roman"/>
              </a:rPr>
              <a:t>of the annual water flow of the</a:t>
            </a:r>
            <a:r>
              <a:rPr dirty="0" sz="3200" spc="-11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region</a:t>
            </a:r>
            <a:endParaRPr sz="3200">
              <a:latin typeface="Times New Roman"/>
              <a:cs typeface="Times New Roman"/>
            </a:endParaRPr>
          </a:p>
          <a:p>
            <a:pPr algn="just" marL="730250" marR="81280" indent="-457200">
              <a:lnSpc>
                <a:spcPct val="98900"/>
              </a:lnSpc>
              <a:spcBef>
                <a:spcPts val="2630"/>
              </a:spcBef>
              <a:buFont typeface="Wingdings"/>
              <a:buChar char=""/>
              <a:tabLst>
                <a:tab pos="730885" algn="l"/>
              </a:tabLst>
            </a:pPr>
            <a:r>
              <a:rPr dirty="0" sz="3200">
                <a:latin typeface="Times New Roman"/>
                <a:cs typeface="Times New Roman"/>
              </a:rPr>
              <a:t>rises from Lake </a:t>
            </a:r>
            <a:r>
              <a:rPr dirty="0" sz="3200" spc="-60">
                <a:latin typeface="Times New Roman"/>
                <a:cs typeface="Times New Roman"/>
              </a:rPr>
              <a:t>Tana </a:t>
            </a:r>
            <a:r>
              <a:rPr dirty="0" sz="3200">
                <a:latin typeface="Times New Roman"/>
                <a:cs typeface="Times New Roman"/>
              </a:rPr>
              <a:t>(some sources indicate its origin from </a:t>
            </a:r>
            <a:r>
              <a:rPr dirty="0" sz="3200" i="1">
                <a:latin typeface="Times New Roman"/>
                <a:cs typeface="Times New Roman"/>
              </a:rPr>
              <a:t>Sekela,  </a:t>
            </a:r>
            <a:r>
              <a:rPr dirty="0" sz="3200" i="1">
                <a:latin typeface="Times New Roman"/>
                <a:cs typeface="Times New Roman"/>
              </a:rPr>
              <a:t>Choke mountain</a:t>
            </a:r>
            <a:r>
              <a:rPr dirty="0" sz="3200">
                <a:latin typeface="Times New Roman"/>
                <a:cs typeface="Times New Roman"/>
              </a:rPr>
              <a:t>) flows about 1,450 kilometres and joins the White  Nile in Khartoum, Sudan to form the Nile</a:t>
            </a:r>
            <a:r>
              <a:rPr dirty="0" sz="3200" spc="-100">
                <a:latin typeface="Times New Roman"/>
                <a:cs typeface="Times New Roman"/>
              </a:rPr>
              <a:t> </a:t>
            </a:r>
            <a:r>
              <a:rPr dirty="0" sz="3200" spc="-30">
                <a:latin typeface="Times New Roman"/>
                <a:cs typeface="Times New Roman"/>
              </a:rPr>
              <a:t>Rever.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"/>
            </a:pPr>
            <a:endParaRPr sz="2800">
              <a:latin typeface="Times New Roman"/>
              <a:cs typeface="Times New Roman"/>
            </a:endParaRPr>
          </a:p>
          <a:p>
            <a:pPr lvl="1" marL="794385" indent="-457834">
              <a:lnSpc>
                <a:spcPct val="100000"/>
              </a:lnSpc>
              <a:buFont typeface="Wingdings"/>
              <a:buChar char=""/>
              <a:tabLst>
                <a:tab pos="795020" algn="l"/>
              </a:tabLst>
            </a:pPr>
            <a:r>
              <a:rPr dirty="0" sz="3200">
                <a:latin typeface="Times New Roman"/>
                <a:cs typeface="Times New Roman"/>
              </a:rPr>
              <a:t>The major tributaries of Abay are: </a:t>
            </a:r>
            <a:r>
              <a:rPr dirty="0" sz="3200" spc="-20">
                <a:latin typeface="Times New Roman"/>
                <a:cs typeface="Times New Roman"/>
              </a:rPr>
              <a:t>Guder, </a:t>
            </a:r>
            <a:r>
              <a:rPr dirty="0" sz="3200" spc="5">
                <a:latin typeface="Times New Roman"/>
                <a:cs typeface="Times New Roman"/>
              </a:rPr>
              <a:t>Jema, </a:t>
            </a:r>
            <a:r>
              <a:rPr dirty="0" sz="3200">
                <a:latin typeface="Times New Roman"/>
                <a:cs typeface="Times New Roman"/>
              </a:rPr>
              <a:t>Dedesa rivers</a:t>
            </a:r>
            <a:r>
              <a:rPr dirty="0" sz="3200" spc="-28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etc.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50">
              <a:latin typeface="Times New Roman"/>
              <a:cs typeface="Times New Roman"/>
            </a:endParaRPr>
          </a:p>
          <a:p>
            <a:pPr marL="508000" marR="290195" indent="-457200">
              <a:lnSpc>
                <a:spcPts val="3760"/>
              </a:lnSpc>
              <a:buFont typeface="Wingdings"/>
              <a:buChar char=""/>
              <a:tabLst>
                <a:tab pos="508000" algn="l"/>
              </a:tabLst>
            </a:pPr>
            <a:r>
              <a:rPr dirty="0" sz="3200" spc="-50" b="1" i="1">
                <a:latin typeface="Times New Roman"/>
                <a:cs typeface="Times New Roman"/>
              </a:rPr>
              <a:t>Tekeze </a:t>
            </a:r>
            <a:r>
              <a:rPr dirty="0" sz="3200" b="1">
                <a:latin typeface="Times New Roman"/>
                <a:cs typeface="Times New Roman"/>
              </a:rPr>
              <a:t>and </a:t>
            </a:r>
            <a:r>
              <a:rPr dirty="0" sz="3200" spc="-5" b="1">
                <a:latin typeface="Times New Roman"/>
                <a:cs typeface="Times New Roman"/>
              </a:rPr>
              <a:t>its </a:t>
            </a:r>
            <a:r>
              <a:rPr dirty="0" sz="3200" b="1">
                <a:latin typeface="Times New Roman"/>
                <a:cs typeface="Times New Roman"/>
              </a:rPr>
              <a:t>tributaries: </a:t>
            </a:r>
            <a:r>
              <a:rPr dirty="0" sz="3200">
                <a:latin typeface="Times New Roman"/>
                <a:cs typeface="Times New Roman"/>
              </a:rPr>
              <a:t>carrying </a:t>
            </a:r>
            <a:r>
              <a:rPr dirty="0" sz="3200" i="1">
                <a:latin typeface="Times New Roman"/>
                <a:cs typeface="Times New Roman"/>
              </a:rPr>
              <a:t>12 </a:t>
            </a:r>
            <a:r>
              <a:rPr dirty="0" sz="3200" spc="-15" i="1">
                <a:latin typeface="Times New Roman"/>
                <a:cs typeface="Times New Roman"/>
              </a:rPr>
              <a:t>percent </a:t>
            </a:r>
            <a:r>
              <a:rPr dirty="0" sz="3200">
                <a:latin typeface="Times New Roman"/>
                <a:cs typeface="Times New Roman"/>
              </a:rPr>
              <a:t>of the annual water  flow of the region drains </a:t>
            </a:r>
            <a:r>
              <a:rPr dirty="0" sz="3200" i="1">
                <a:latin typeface="Times New Roman"/>
                <a:cs typeface="Times New Roman"/>
              </a:rPr>
              <a:t>82,350 </a:t>
            </a:r>
            <a:r>
              <a:rPr dirty="0" sz="3200" spc="5" i="1">
                <a:latin typeface="Times New Roman"/>
                <a:cs typeface="Times New Roman"/>
              </a:rPr>
              <a:t>Km</a:t>
            </a:r>
            <a:r>
              <a:rPr dirty="0" baseline="25132" sz="3150" spc="7" i="1">
                <a:latin typeface="Times New Roman"/>
                <a:cs typeface="Times New Roman"/>
              </a:rPr>
              <a:t>2 </a:t>
            </a:r>
            <a:r>
              <a:rPr dirty="0" sz="3200">
                <a:latin typeface="Times New Roman"/>
                <a:cs typeface="Times New Roman"/>
              </a:rPr>
              <a:t>of land</a:t>
            </a:r>
            <a:r>
              <a:rPr dirty="0" sz="3200" spc="-36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surface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4289" y="436321"/>
            <a:ext cx="11696065" cy="586232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741680" marR="420370" indent="-457200">
              <a:lnSpc>
                <a:spcPts val="3760"/>
              </a:lnSpc>
              <a:spcBef>
                <a:spcPts val="295"/>
              </a:spcBef>
              <a:buFont typeface="Wingdings"/>
              <a:buChar char=""/>
              <a:tabLst>
                <a:tab pos="741680" algn="l"/>
                <a:tab pos="742315" algn="l"/>
              </a:tabLst>
            </a:pPr>
            <a:r>
              <a:rPr dirty="0" sz="3200">
                <a:latin typeface="Times New Roman"/>
                <a:cs typeface="Times New Roman"/>
              </a:rPr>
              <a:t>has </a:t>
            </a:r>
            <a:r>
              <a:rPr dirty="0" sz="3200" spc="-5">
                <a:latin typeface="Times New Roman"/>
                <a:cs typeface="Times New Roman"/>
              </a:rPr>
              <a:t>two </a:t>
            </a:r>
            <a:r>
              <a:rPr dirty="0" sz="3200">
                <a:latin typeface="Times New Roman"/>
                <a:cs typeface="Times New Roman"/>
              </a:rPr>
              <a:t>main tributaries (Angereb and </a:t>
            </a:r>
            <a:r>
              <a:rPr dirty="0" sz="3200" spc="5">
                <a:latin typeface="Times New Roman"/>
                <a:cs typeface="Times New Roman"/>
              </a:rPr>
              <a:t>Goang) </a:t>
            </a:r>
            <a:r>
              <a:rPr dirty="0" sz="3200">
                <a:latin typeface="Times New Roman"/>
                <a:cs typeface="Times New Roman"/>
              </a:rPr>
              <a:t>which rises </a:t>
            </a:r>
            <a:r>
              <a:rPr dirty="0" sz="3200" spc="-5">
                <a:latin typeface="Times New Roman"/>
                <a:cs typeface="Times New Roman"/>
              </a:rPr>
              <a:t>in</a:t>
            </a:r>
            <a:r>
              <a:rPr dirty="0" sz="3200" spc="-10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the  central highlands of</a:t>
            </a:r>
            <a:r>
              <a:rPr dirty="0" sz="3200" spc="-7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Ethiopia.</a:t>
            </a:r>
            <a:endParaRPr sz="3200">
              <a:latin typeface="Times New Roman"/>
              <a:cs typeface="Times New Roman"/>
            </a:endParaRPr>
          </a:p>
          <a:p>
            <a:pPr marL="741680" indent="-457834">
              <a:lnSpc>
                <a:spcPct val="100000"/>
              </a:lnSpc>
              <a:spcBef>
                <a:spcPts val="690"/>
              </a:spcBef>
              <a:buFont typeface="Wingdings"/>
              <a:buChar char=""/>
              <a:tabLst>
                <a:tab pos="741680" algn="l"/>
                <a:tab pos="742315" algn="l"/>
              </a:tabLst>
            </a:pPr>
            <a:r>
              <a:rPr dirty="0" sz="3200">
                <a:latin typeface="Times New Roman"/>
                <a:cs typeface="Times New Roman"/>
              </a:rPr>
              <a:t>is termed </a:t>
            </a:r>
            <a:r>
              <a:rPr dirty="0" sz="3200" i="1">
                <a:latin typeface="Times New Roman"/>
                <a:cs typeface="Times New Roman"/>
              </a:rPr>
              <a:t>Atbara </a:t>
            </a:r>
            <a:r>
              <a:rPr dirty="0" sz="3200">
                <a:latin typeface="Times New Roman"/>
                <a:cs typeface="Times New Roman"/>
              </a:rPr>
              <a:t>in Sudan, which is a tributary of the</a:t>
            </a:r>
            <a:r>
              <a:rPr dirty="0" sz="3200" spc="-1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Nile.</a:t>
            </a:r>
            <a:endParaRPr sz="3200">
              <a:latin typeface="Times New Roman"/>
              <a:cs typeface="Times New Roman"/>
            </a:endParaRPr>
          </a:p>
          <a:p>
            <a:pPr marL="482600" marR="620395" indent="-457834">
              <a:lnSpc>
                <a:spcPts val="3760"/>
              </a:lnSpc>
              <a:spcBef>
                <a:spcPts val="1820"/>
              </a:spcBef>
              <a:buFont typeface="Wingdings"/>
              <a:buChar char=""/>
              <a:tabLst>
                <a:tab pos="483234" algn="l"/>
              </a:tabLst>
            </a:pPr>
            <a:r>
              <a:rPr dirty="0" sz="3200" b="1" i="1">
                <a:latin typeface="Times New Roman"/>
                <a:cs typeface="Times New Roman"/>
              </a:rPr>
              <a:t>Baro-Akobo </a:t>
            </a:r>
            <a:r>
              <a:rPr dirty="0" sz="3200" b="1">
                <a:latin typeface="Times New Roman"/>
                <a:cs typeface="Times New Roman"/>
              </a:rPr>
              <a:t>and </a:t>
            </a:r>
            <a:r>
              <a:rPr dirty="0" sz="3200" b="1" i="1">
                <a:latin typeface="Times New Roman"/>
                <a:cs typeface="Times New Roman"/>
              </a:rPr>
              <a:t>Ghibe/Omo </a:t>
            </a:r>
            <a:r>
              <a:rPr dirty="0" sz="3200" b="1">
                <a:latin typeface="Times New Roman"/>
                <a:cs typeface="Times New Roman"/>
              </a:rPr>
              <a:t>rivers: </a:t>
            </a:r>
            <a:r>
              <a:rPr dirty="0" sz="3200">
                <a:latin typeface="Times New Roman"/>
                <a:cs typeface="Times New Roman"/>
              </a:rPr>
              <a:t>drain the wettest</a:t>
            </a:r>
            <a:r>
              <a:rPr dirty="0" sz="3200" spc="-10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highlands  in the south and southwestern</a:t>
            </a:r>
            <a:r>
              <a:rPr dirty="0" sz="3200" spc="-6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Ethiopia.</a:t>
            </a:r>
            <a:endParaRPr sz="3200">
              <a:latin typeface="Times New Roman"/>
              <a:cs typeface="Times New Roman"/>
            </a:endParaRPr>
          </a:p>
          <a:p>
            <a:pPr lvl="1" marL="573405" indent="-457834">
              <a:lnSpc>
                <a:spcPct val="100000"/>
              </a:lnSpc>
              <a:spcBef>
                <a:spcPts val="685"/>
              </a:spcBef>
              <a:buFont typeface="Wingdings"/>
              <a:buChar char=""/>
              <a:tabLst>
                <a:tab pos="574040" algn="l"/>
              </a:tabLst>
            </a:pPr>
            <a:r>
              <a:rPr dirty="0" sz="3200">
                <a:latin typeface="Times New Roman"/>
                <a:cs typeface="Times New Roman"/>
              </a:rPr>
              <a:t>carry </a:t>
            </a:r>
            <a:r>
              <a:rPr dirty="0" sz="3200" i="1">
                <a:latin typeface="Times New Roman"/>
                <a:cs typeface="Times New Roman"/>
              </a:rPr>
              <a:t>17 </a:t>
            </a:r>
            <a:r>
              <a:rPr dirty="0" sz="3200" spc="-15" i="1">
                <a:latin typeface="Times New Roman"/>
                <a:cs typeface="Times New Roman"/>
              </a:rPr>
              <a:t>percent </a:t>
            </a:r>
            <a:r>
              <a:rPr dirty="0" sz="3200" spc="5">
                <a:latin typeface="Times New Roman"/>
                <a:cs typeface="Times New Roman"/>
              </a:rPr>
              <a:t>and </a:t>
            </a:r>
            <a:r>
              <a:rPr dirty="0" sz="3200" i="1">
                <a:latin typeface="Times New Roman"/>
                <a:cs typeface="Times New Roman"/>
              </a:rPr>
              <a:t>6 </a:t>
            </a:r>
            <a:r>
              <a:rPr dirty="0" sz="3200" spc="-15" i="1">
                <a:latin typeface="Times New Roman"/>
                <a:cs typeface="Times New Roman"/>
              </a:rPr>
              <a:t>percent </a:t>
            </a:r>
            <a:r>
              <a:rPr dirty="0" sz="3200">
                <a:latin typeface="Times New Roman"/>
                <a:cs typeface="Times New Roman"/>
              </a:rPr>
              <a:t>of the annual water flow</a:t>
            </a:r>
            <a:r>
              <a:rPr dirty="0" sz="3200" spc="-8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respectively</a:t>
            </a:r>
            <a:endParaRPr sz="3200">
              <a:latin typeface="Times New Roman"/>
              <a:cs typeface="Times New Roman"/>
            </a:endParaRPr>
          </a:p>
          <a:p>
            <a:pPr lvl="2" marL="741680" marR="984885" indent="-457200">
              <a:lnSpc>
                <a:spcPts val="3760"/>
              </a:lnSpc>
              <a:spcBef>
                <a:spcPts val="2500"/>
              </a:spcBef>
              <a:buFont typeface="Wingdings"/>
              <a:buChar char=""/>
              <a:tabLst>
                <a:tab pos="741680" algn="l"/>
                <a:tab pos="742315" algn="l"/>
              </a:tabLst>
            </a:pPr>
            <a:r>
              <a:rPr dirty="0" sz="3200">
                <a:latin typeface="Times New Roman"/>
                <a:cs typeface="Times New Roman"/>
              </a:rPr>
              <a:t>In the lower course, the </a:t>
            </a:r>
            <a:r>
              <a:rPr dirty="0" sz="3200" spc="-30" i="1">
                <a:latin typeface="Times New Roman"/>
                <a:cs typeface="Times New Roman"/>
              </a:rPr>
              <a:t>Baro </a:t>
            </a:r>
            <a:r>
              <a:rPr dirty="0" sz="3200" i="1">
                <a:latin typeface="Times New Roman"/>
                <a:cs typeface="Times New Roman"/>
              </a:rPr>
              <a:t>River </a:t>
            </a:r>
            <a:r>
              <a:rPr dirty="0" sz="3200">
                <a:latin typeface="Times New Roman"/>
                <a:cs typeface="Times New Roman"/>
              </a:rPr>
              <a:t>flows across an extensive  marshy</a:t>
            </a:r>
            <a:r>
              <a:rPr dirty="0" sz="3200" spc="-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land</a:t>
            </a:r>
            <a:endParaRPr sz="3200">
              <a:latin typeface="Times New Roman"/>
              <a:cs typeface="Times New Roman"/>
            </a:endParaRPr>
          </a:p>
          <a:p>
            <a:pPr lvl="3" marL="837565" marR="795020" indent="-457200">
              <a:lnSpc>
                <a:spcPts val="3760"/>
              </a:lnSpc>
              <a:spcBef>
                <a:spcPts val="2425"/>
              </a:spcBef>
              <a:buFont typeface="Wingdings"/>
              <a:buChar char=""/>
              <a:tabLst>
                <a:tab pos="837565" algn="l"/>
                <a:tab pos="838200" algn="l"/>
              </a:tabLst>
            </a:pPr>
            <a:r>
              <a:rPr dirty="0" sz="3200">
                <a:latin typeface="Times New Roman"/>
                <a:cs typeface="Times New Roman"/>
              </a:rPr>
              <a:t>has an area of 75,912 </a:t>
            </a:r>
            <a:r>
              <a:rPr dirty="0" sz="3200" spc="10">
                <a:latin typeface="Times New Roman"/>
                <a:cs typeface="Times New Roman"/>
              </a:rPr>
              <a:t>km</a:t>
            </a:r>
            <a:r>
              <a:rPr dirty="0" baseline="25132" sz="3150" spc="15">
                <a:latin typeface="Times New Roman"/>
                <a:cs typeface="Times New Roman"/>
              </a:rPr>
              <a:t>2</a:t>
            </a:r>
            <a:r>
              <a:rPr dirty="0" sz="3200" spc="10">
                <a:latin typeface="Times New Roman"/>
                <a:cs typeface="Times New Roman"/>
              </a:rPr>
              <a:t>, </a:t>
            </a:r>
            <a:r>
              <a:rPr dirty="0" sz="3200">
                <a:latin typeface="Times New Roman"/>
                <a:cs typeface="Times New Roman"/>
              </a:rPr>
              <a:t>covering parts of the</a:t>
            </a:r>
            <a:r>
              <a:rPr dirty="0" sz="3200" spc="-114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Benishangul-  Gumuz, Gambella, Oromia, </a:t>
            </a:r>
            <a:r>
              <a:rPr dirty="0" sz="3200" spc="5">
                <a:latin typeface="Times New Roman"/>
                <a:cs typeface="Times New Roman"/>
              </a:rPr>
              <a:t>and</a:t>
            </a:r>
            <a:r>
              <a:rPr dirty="0" sz="3200" spc="-105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Times New Roman"/>
                <a:cs typeface="Times New Roman"/>
              </a:rPr>
              <a:t>SNNPR.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030" y="395477"/>
            <a:ext cx="11003915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469900" algn="l"/>
              </a:tabLst>
            </a:pPr>
            <a:r>
              <a:rPr dirty="0" sz="3200" spc="-30" i="1">
                <a:latin typeface="Times New Roman"/>
                <a:cs typeface="Times New Roman"/>
              </a:rPr>
              <a:t>Baro </a:t>
            </a:r>
            <a:r>
              <a:rPr dirty="0" sz="3200">
                <a:latin typeface="Times New Roman"/>
                <a:cs typeface="Times New Roman"/>
              </a:rPr>
              <a:t>together with </a:t>
            </a:r>
            <a:r>
              <a:rPr dirty="0" sz="3200" i="1">
                <a:latin typeface="Times New Roman"/>
                <a:cs typeface="Times New Roman"/>
              </a:rPr>
              <a:t>Akobo forms the </a:t>
            </a:r>
            <a:r>
              <a:rPr dirty="0" sz="3200" spc="5" i="1">
                <a:latin typeface="Times New Roman"/>
                <a:cs typeface="Times New Roman"/>
              </a:rPr>
              <a:t>Sobat </a:t>
            </a:r>
            <a:r>
              <a:rPr dirty="0" sz="3200" i="1">
                <a:latin typeface="Times New Roman"/>
                <a:cs typeface="Times New Roman"/>
              </a:rPr>
              <a:t>River </a:t>
            </a:r>
            <a:r>
              <a:rPr dirty="0" sz="3200">
                <a:latin typeface="Times New Roman"/>
                <a:cs typeface="Times New Roman"/>
              </a:rPr>
              <a:t>in South</a:t>
            </a:r>
            <a:r>
              <a:rPr dirty="0" sz="3200" spc="-114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Sudan.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235" y="733989"/>
            <a:ext cx="11156315" cy="1489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900" marR="5080" indent="-457834">
              <a:lnSpc>
                <a:spcPct val="150100"/>
              </a:lnSpc>
              <a:spcBef>
                <a:spcPts val="100"/>
              </a:spcBef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dirty="0" sz="3200">
                <a:latin typeface="Times New Roman"/>
                <a:cs typeface="Times New Roman"/>
              </a:rPr>
              <a:t>The </a:t>
            </a:r>
            <a:r>
              <a:rPr dirty="0" sz="3200" i="1">
                <a:latin typeface="Times New Roman"/>
                <a:cs typeface="Times New Roman"/>
              </a:rPr>
              <a:t>Ghibe/ Omo </a:t>
            </a:r>
            <a:r>
              <a:rPr dirty="0" sz="3200">
                <a:latin typeface="Times New Roman"/>
                <a:cs typeface="Times New Roman"/>
              </a:rPr>
              <a:t>River </a:t>
            </a:r>
            <a:r>
              <a:rPr dirty="0" sz="3200" spc="-5">
                <a:latin typeface="Times New Roman"/>
                <a:cs typeface="Times New Roman"/>
              </a:rPr>
              <a:t>finally </a:t>
            </a:r>
            <a:r>
              <a:rPr dirty="0" sz="3200">
                <a:latin typeface="Times New Roman"/>
                <a:cs typeface="Times New Roman"/>
              </a:rPr>
              <a:t>empties </a:t>
            </a:r>
            <a:r>
              <a:rPr dirty="0" sz="3200" spc="-10">
                <a:latin typeface="Times New Roman"/>
                <a:cs typeface="Times New Roman"/>
              </a:rPr>
              <a:t>in to </a:t>
            </a:r>
            <a:r>
              <a:rPr dirty="0" sz="3200" spc="-5">
                <a:latin typeface="Times New Roman"/>
                <a:cs typeface="Times New Roman"/>
              </a:rPr>
              <a:t>the </a:t>
            </a:r>
            <a:r>
              <a:rPr dirty="0" sz="3200">
                <a:latin typeface="Times New Roman"/>
                <a:cs typeface="Times New Roman"/>
              </a:rPr>
              <a:t>Chew-Bahir at  the mouth of Lake</a:t>
            </a:r>
            <a:r>
              <a:rPr dirty="0" sz="3200" spc="-130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Turkana.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8365" y="2106200"/>
            <a:ext cx="11591290" cy="4491990"/>
          </a:xfrm>
          <a:prstGeom prst="rect">
            <a:avLst/>
          </a:prstGeom>
        </p:spPr>
        <p:txBody>
          <a:bodyPr wrap="square" lIns="0" tIns="119380" rIns="0" bIns="0" rtlCol="0" vert="horz">
            <a:spAutoFit/>
          </a:bodyPr>
          <a:lstStyle/>
          <a:p>
            <a:pPr marL="118745">
              <a:lnSpc>
                <a:spcPct val="100000"/>
              </a:lnSpc>
              <a:spcBef>
                <a:spcPts val="940"/>
              </a:spcBef>
            </a:pPr>
            <a:r>
              <a:rPr dirty="0" sz="3200" b="1" i="1">
                <a:latin typeface="Times New Roman"/>
                <a:cs typeface="Times New Roman"/>
              </a:rPr>
              <a:t>b) </a:t>
            </a:r>
            <a:r>
              <a:rPr dirty="0" sz="3200" spc="-5" b="1" i="1">
                <a:latin typeface="Times New Roman"/>
                <a:cs typeface="Times New Roman"/>
              </a:rPr>
              <a:t>The </a:t>
            </a:r>
            <a:r>
              <a:rPr dirty="0" sz="3200" b="1" i="1">
                <a:latin typeface="Times New Roman"/>
                <a:cs typeface="Times New Roman"/>
              </a:rPr>
              <a:t>Southeastern Drainage</a:t>
            </a:r>
            <a:r>
              <a:rPr dirty="0" sz="3200" spc="-70" b="1" i="1">
                <a:latin typeface="Times New Roman"/>
                <a:cs typeface="Times New Roman"/>
              </a:rPr>
              <a:t> </a:t>
            </a:r>
            <a:r>
              <a:rPr dirty="0" sz="3200" b="1" i="1">
                <a:latin typeface="Times New Roman"/>
                <a:cs typeface="Times New Roman"/>
              </a:rPr>
              <a:t>Systems:</a:t>
            </a:r>
            <a:endParaRPr sz="3200">
              <a:latin typeface="Times New Roman"/>
              <a:cs typeface="Times New Roman"/>
            </a:endParaRPr>
          </a:p>
          <a:p>
            <a:pPr marL="469900" indent="-457200">
              <a:lnSpc>
                <a:spcPts val="3800"/>
              </a:lnSpc>
              <a:spcBef>
                <a:spcPts val="835"/>
              </a:spcBef>
              <a:buFont typeface="Wingdings"/>
              <a:buChar char=""/>
              <a:tabLst>
                <a:tab pos="469900" algn="l"/>
              </a:tabLst>
            </a:pPr>
            <a:r>
              <a:rPr dirty="0" sz="3200">
                <a:latin typeface="Times New Roman"/>
                <a:cs typeface="Times New Roman"/>
              </a:rPr>
              <a:t>The basin which is mainly drained by </a:t>
            </a:r>
            <a:r>
              <a:rPr dirty="0" sz="3200" spc="-25" i="1">
                <a:latin typeface="Times New Roman"/>
                <a:cs typeface="Times New Roman"/>
              </a:rPr>
              <a:t>Wabishebelle </a:t>
            </a:r>
            <a:r>
              <a:rPr dirty="0" sz="3200" spc="5">
                <a:latin typeface="Times New Roman"/>
                <a:cs typeface="Times New Roman"/>
              </a:rPr>
              <a:t>and</a:t>
            </a:r>
            <a:r>
              <a:rPr dirty="0" sz="3200" spc="-70">
                <a:latin typeface="Times New Roman"/>
                <a:cs typeface="Times New Roman"/>
              </a:rPr>
              <a:t> </a:t>
            </a:r>
            <a:r>
              <a:rPr dirty="0" sz="3200" i="1">
                <a:latin typeface="Times New Roman"/>
                <a:cs typeface="Times New Roman"/>
              </a:rPr>
              <a:t>Ghenale,</a:t>
            </a:r>
            <a:endParaRPr sz="3200">
              <a:latin typeface="Times New Roman"/>
              <a:cs typeface="Times New Roman"/>
            </a:endParaRPr>
          </a:p>
          <a:p>
            <a:pPr marL="469900">
              <a:lnSpc>
                <a:spcPts val="3800"/>
              </a:lnSpc>
            </a:pPr>
            <a:r>
              <a:rPr dirty="0" sz="3200">
                <a:latin typeface="Times New Roman"/>
                <a:cs typeface="Times New Roman"/>
              </a:rPr>
              <a:t>slopes south-eastwards across </a:t>
            </a:r>
            <a:r>
              <a:rPr dirty="0" sz="3200" spc="-15">
                <a:latin typeface="Times New Roman"/>
                <a:cs typeface="Times New Roman"/>
              </a:rPr>
              <a:t>large </a:t>
            </a:r>
            <a:r>
              <a:rPr dirty="0" sz="3200">
                <a:latin typeface="Times New Roman"/>
                <a:cs typeface="Times New Roman"/>
              </a:rPr>
              <a:t>water deficient</a:t>
            </a:r>
            <a:r>
              <a:rPr dirty="0" sz="3200" spc="-8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plains.</a:t>
            </a:r>
            <a:endParaRPr sz="3200">
              <a:latin typeface="Times New Roman"/>
              <a:cs typeface="Times New Roman"/>
            </a:endParaRPr>
          </a:p>
          <a:p>
            <a:pPr lvl="1" marL="603250" marR="1207770" indent="-457200">
              <a:lnSpc>
                <a:spcPts val="3760"/>
              </a:lnSpc>
              <a:spcBef>
                <a:spcPts val="2005"/>
              </a:spcBef>
              <a:buFont typeface="Wingdings"/>
              <a:buChar char=""/>
              <a:tabLst>
                <a:tab pos="603250" algn="l"/>
                <a:tab pos="603885" algn="l"/>
              </a:tabLst>
            </a:pPr>
            <a:r>
              <a:rPr dirty="0" sz="3200">
                <a:latin typeface="Times New Roman"/>
                <a:cs typeface="Times New Roman"/>
              </a:rPr>
              <a:t>Major highlands of this basin include plateaus of </a:t>
            </a:r>
            <a:r>
              <a:rPr dirty="0" sz="3200" i="1">
                <a:latin typeface="Times New Roman"/>
                <a:cs typeface="Times New Roman"/>
              </a:rPr>
              <a:t>Arsi,</a:t>
            </a:r>
            <a:r>
              <a:rPr dirty="0" sz="3200" spc="-90" i="1">
                <a:latin typeface="Times New Roman"/>
                <a:cs typeface="Times New Roman"/>
              </a:rPr>
              <a:t> </a:t>
            </a:r>
            <a:r>
              <a:rPr dirty="0" sz="3200" i="1">
                <a:latin typeface="Times New Roman"/>
                <a:cs typeface="Times New Roman"/>
              </a:rPr>
              <a:t>Bale,  </a:t>
            </a:r>
            <a:r>
              <a:rPr dirty="0" sz="3200" i="1">
                <a:latin typeface="Times New Roman"/>
                <a:cs typeface="Times New Roman"/>
              </a:rPr>
              <a:t>Sidama </a:t>
            </a:r>
            <a:r>
              <a:rPr dirty="0" sz="3200" spc="5">
                <a:latin typeface="Times New Roman"/>
                <a:cs typeface="Times New Roman"/>
              </a:rPr>
              <a:t>and</a:t>
            </a:r>
            <a:r>
              <a:rPr dirty="0" sz="3200" spc="-40">
                <a:latin typeface="Times New Roman"/>
                <a:cs typeface="Times New Roman"/>
              </a:rPr>
              <a:t> </a:t>
            </a:r>
            <a:r>
              <a:rPr dirty="0" sz="3200" spc="-25" i="1">
                <a:latin typeface="Times New Roman"/>
                <a:cs typeface="Times New Roman"/>
              </a:rPr>
              <a:t>Harerghe</a:t>
            </a:r>
            <a:r>
              <a:rPr dirty="0" sz="3200" spc="-25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  <a:p>
            <a:pPr lvl="2" marL="663575" indent="-457834">
              <a:lnSpc>
                <a:spcPct val="100000"/>
              </a:lnSpc>
              <a:spcBef>
                <a:spcPts val="2925"/>
              </a:spcBef>
              <a:buFont typeface="Wingdings"/>
              <a:buChar char=""/>
              <a:tabLst>
                <a:tab pos="663575" algn="l"/>
                <a:tab pos="664210" algn="l"/>
              </a:tabLst>
            </a:pPr>
            <a:r>
              <a:rPr dirty="0" sz="3200" spc="-25">
                <a:latin typeface="Times New Roman"/>
                <a:cs typeface="Times New Roman"/>
              </a:rPr>
              <a:t>Wabshebelle</a:t>
            </a:r>
            <a:r>
              <a:rPr dirty="0" sz="3200" spc="27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and</a:t>
            </a:r>
            <a:r>
              <a:rPr dirty="0" sz="3200" spc="26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Ghenale</a:t>
            </a:r>
            <a:r>
              <a:rPr dirty="0" sz="3200" spc="26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cross</a:t>
            </a:r>
            <a:r>
              <a:rPr dirty="0" sz="3200" spc="275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Times New Roman"/>
                <a:cs typeface="Times New Roman"/>
              </a:rPr>
              <a:t>the</a:t>
            </a:r>
            <a:r>
              <a:rPr dirty="0" sz="3200" spc="285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Times New Roman"/>
                <a:cs typeface="Times New Roman"/>
              </a:rPr>
              <a:t>border</a:t>
            </a:r>
            <a:r>
              <a:rPr dirty="0" sz="3200" spc="270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Times New Roman"/>
                <a:cs typeface="Times New Roman"/>
              </a:rPr>
              <a:t>into</a:t>
            </a:r>
            <a:r>
              <a:rPr dirty="0" sz="3200" spc="285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Times New Roman"/>
                <a:cs typeface="Times New Roman"/>
              </a:rPr>
              <a:t>Somalia,</a:t>
            </a:r>
            <a:r>
              <a:rPr dirty="0" sz="3200" spc="27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carrying</a:t>
            </a:r>
            <a:endParaRPr sz="3200">
              <a:latin typeface="Times New Roman"/>
              <a:cs typeface="Times New Roman"/>
            </a:endParaRPr>
          </a:p>
          <a:p>
            <a:pPr marL="663575">
              <a:lnSpc>
                <a:spcPct val="100000"/>
              </a:lnSpc>
              <a:spcBef>
                <a:spcPts val="1920"/>
              </a:spcBef>
            </a:pPr>
            <a:r>
              <a:rPr dirty="0" sz="3200" spc="5" i="1">
                <a:latin typeface="Times New Roman"/>
                <a:cs typeface="Times New Roman"/>
              </a:rPr>
              <a:t>25% </a:t>
            </a:r>
            <a:r>
              <a:rPr dirty="0" sz="3200">
                <a:latin typeface="Times New Roman"/>
                <a:cs typeface="Times New Roman"/>
              </a:rPr>
              <a:t>of the annual water flow of</a:t>
            </a:r>
            <a:r>
              <a:rPr dirty="0" sz="3200" spc="-1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Ethiopia.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6362" y="206756"/>
            <a:ext cx="11626850" cy="644398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533400" marR="415925" indent="-457200">
              <a:lnSpc>
                <a:spcPts val="3760"/>
              </a:lnSpc>
              <a:spcBef>
                <a:spcPts val="295"/>
              </a:spcBef>
              <a:buFont typeface="Wingdings"/>
              <a:buChar char=""/>
              <a:tabLst>
                <a:tab pos="533400" algn="l"/>
              </a:tabLst>
            </a:pPr>
            <a:r>
              <a:rPr dirty="0" sz="3200">
                <a:latin typeface="Times New Roman"/>
                <a:cs typeface="Times New Roman"/>
              </a:rPr>
              <a:t>Ghenale river basin has an area of 171,042 </a:t>
            </a:r>
            <a:r>
              <a:rPr dirty="0" sz="3200" spc="10">
                <a:latin typeface="Times New Roman"/>
                <a:cs typeface="Times New Roman"/>
              </a:rPr>
              <a:t>km</a:t>
            </a:r>
            <a:r>
              <a:rPr dirty="0" baseline="25132" sz="3150" spc="15">
                <a:latin typeface="Times New Roman"/>
                <a:cs typeface="Times New Roman"/>
              </a:rPr>
              <a:t>2</a:t>
            </a:r>
            <a:r>
              <a:rPr dirty="0" sz="3200" spc="10">
                <a:latin typeface="Times New Roman"/>
                <a:cs typeface="Times New Roman"/>
              </a:rPr>
              <a:t>, </a:t>
            </a:r>
            <a:r>
              <a:rPr dirty="0" sz="3200">
                <a:latin typeface="Times New Roman"/>
                <a:cs typeface="Times New Roman"/>
              </a:rPr>
              <a:t>covering parts</a:t>
            </a:r>
            <a:r>
              <a:rPr dirty="0" sz="3200" spc="-1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of  Oromia, SNNPR, and Somali</a:t>
            </a:r>
            <a:r>
              <a:rPr dirty="0" sz="3200" spc="-7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regions.</a:t>
            </a:r>
            <a:endParaRPr sz="3200">
              <a:latin typeface="Times New Roman"/>
              <a:cs typeface="Times New Roman"/>
            </a:endParaRPr>
          </a:p>
          <a:p>
            <a:pPr lvl="1" marL="887730" indent="-457834">
              <a:lnSpc>
                <a:spcPts val="3800"/>
              </a:lnSpc>
              <a:spcBef>
                <a:spcPts val="1025"/>
              </a:spcBef>
              <a:buFont typeface="Wingdings"/>
              <a:buChar char=""/>
              <a:tabLst>
                <a:tab pos="887730" algn="l"/>
                <a:tab pos="888365" algn="l"/>
              </a:tabLst>
            </a:pPr>
            <a:r>
              <a:rPr dirty="0" sz="3200">
                <a:latin typeface="Times New Roman"/>
                <a:cs typeface="Times New Roman"/>
              </a:rPr>
              <a:t>Ghenale, which has fewer tributaries but carries more water</a:t>
            </a:r>
            <a:r>
              <a:rPr dirty="0" sz="3200" spc="-1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than</a:t>
            </a:r>
            <a:endParaRPr sz="3200">
              <a:latin typeface="Times New Roman"/>
              <a:cs typeface="Times New Roman"/>
            </a:endParaRPr>
          </a:p>
          <a:p>
            <a:pPr marL="887730">
              <a:lnSpc>
                <a:spcPts val="3800"/>
              </a:lnSpc>
            </a:pPr>
            <a:r>
              <a:rPr dirty="0" sz="3200" spc="-20" i="1">
                <a:latin typeface="Times New Roman"/>
                <a:cs typeface="Times New Roman"/>
              </a:rPr>
              <a:t>Wabishebelle</a:t>
            </a:r>
            <a:r>
              <a:rPr dirty="0" sz="3200" spc="-20">
                <a:latin typeface="Times New Roman"/>
                <a:cs typeface="Times New Roman"/>
              </a:rPr>
              <a:t>, </a:t>
            </a:r>
            <a:r>
              <a:rPr dirty="0" sz="3200">
                <a:latin typeface="Times New Roman"/>
                <a:cs typeface="Times New Roman"/>
              </a:rPr>
              <a:t>reaches the Indian</a:t>
            </a:r>
            <a:r>
              <a:rPr dirty="0" sz="3200" spc="-7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Ocean.</a:t>
            </a:r>
            <a:endParaRPr sz="3200">
              <a:latin typeface="Times New Roman"/>
              <a:cs typeface="Times New Roman"/>
            </a:endParaRPr>
          </a:p>
          <a:p>
            <a:pPr marL="430530">
              <a:lnSpc>
                <a:spcPct val="100000"/>
              </a:lnSpc>
              <a:spcBef>
                <a:spcPts val="1055"/>
              </a:spcBef>
            </a:pPr>
            <a:r>
              <a:rPr dirty="0" sz="3200">
                <a:latin typeface="Courier New"/>
                <a:cs typeface="Courier New"/>
              </a:rPr>
              <a:t>o </a:t>
            </a:r>
            <a:r>
              <a:rPr dirty="0" sz="3200">
                <a:latin typeface="Times New Roman"/>
                <a:cs typeface="Times New Roman"/>
              </a:rPr>
              <a:t>In Somalia it is named the </a:t>
            </a:r>
            <a:r>
              <a:rPr dirty="0" sz="3200" i="1">
                <a:latin typeface="Times New Roman"/>
                <a:cs typeface="Times New Roman"/>
              </a:rPr>
              <a:t>Juba</a:t>
            </a:r>
            <a:r>
              <a:rPr dirty="0" sz="3200" spc="-330" i="1">
                <a:latin typeface="Times New Roman"/>
                <a:cs typeface="Times New Roman"/>
              </a:rPr>
              <a:t> </a:t>
            </a:r>
            <a:r>
              <a:rPr dirty="0" sz="3200" i="1">
                <a:latin typeface="Times New Roman"/>
                <a:cs typeface="Times New Roman"/>
              </a:rPr>
              <a:t>River</a:t>
            </a:r>
            <a:endParaRPr sz="3200">
              <a:latin typeface="Times New Roman"/>
              <a:cs typeface="Times New Roman"/>
            </a:endParaRPr>
          </a:p>
          <a:p>
            <a:pPr marL="533400" marR="728345" indent="-457200">
              <a:lnSpc>
                <a:spcPct val="100000"/>
              </a:lnSpc>
              <a:spcBef>
                <a:spcPts val="900"/>
              </a:spcBef>
              <a:buFont typeface="Wingdings"/>
              <a:buChar char=""/>
              <a:tabLst>
                <a:tab pos="533400" algn="l"/>
              </a:tabLst>
            </a:pPr>
            <a:r>
              <a:rPr dirty="0" sz="3200" spc="-20">
                <a:latin typeface="Times New Roman"/>
                <a:cs typeface="Times New Roman"/>
              </a:rPr>
              <a:t>Wabishebelle </a:t>
            </a:r>
            <a:r>
              <a:rPr dirty="0" sz="3200">
                <a:latin typeface="Times New Roman"/>
                <a:cs typeface="Times New Roman"/>
              </a:rPr>
              <a:t>with a </a:t>
            </a:r>
            <a:r>
              <a:rPr dirty="0" sz="3200" spc="-5">
                <a:latin typeface="Times New Roman"/>
                <a:cs typeface="Times New Roman"/>
              </a:rPr>
              <a:t>total </a:t>
            </a:r>
            <a:r>
              <a:rPr dirty="0" sz="3200">
                <a:latin typeface="Times New Roman"/>
                <a:cs typeface="Times New Roman"/>
              </a:rPr>
              <a:t>catchment area of 202,697 </a:t>
            </a:r>
            <a:r>
              <a:rPr dirty="0" sz="3200" spc="10">
                <a:latin typeface="Times New Roman"/>
                <a:cs typeface="Times New Roman"/>
              </a:rPr>
              <a:t>km</a:t>
            </a:r>
            <a:r>
              <a:rPr dirty="0" baseline="25132" sz="3150" spc="15">
                <a:latin typeface="Times New Roman"/>
                <a:cs typeface="Times New Roman"/>
              </a:rPr>
              <a:t>2</a:t>
            </a:r>
            <a:r>
              <a:rPr dirty="0" sz="3200" spc="10">
                <a:latin typeface="Times New Roman"/>
                <a:cs typeface="Times New Roman"/>
              </a:rPr>
              <a:t>, </a:t>
            </a:r>
            <a:r>
              <a:rPr dirty="0" sz="3200">
                <a:latin typeface="Times New Roman"/>
                <a:cs typeface="Times New Roman"/>
              </a:rPr>
              <a:t>is</a:t>
            </a:r>
            <a:r>
              <a:rPr dirty="0" sz="3200" spc="-9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the  </a:t>
            </a:r>
            <a:r>
              <a:rPr dirty="0" sz="3200" spc="-10">
                <a:latin typeface="Times New Roman"/>
                <a:cs typeface="Times New Roman"/>
              </a:rPr>
              <a:t>largest </a:t>
            </a:r>
            <a:r>
              <a:rPr dirty="0" sz="3200">
                <a:latin typeface="Times New Roman"/>
                <a:cs typeface="Times New Roman"/>
              </a:rPr>
              <a:t>river in </a:t>
            </a:r>
            <a:r>
              <a:rPr dirty="0" sz="3200" spc="-5">
                <a:latin typeface="Times New Roman"/>
                <a:cs typeface="Times New Roman"/>
              </a:rPr>
              <a:t>terms </a:t>
            </a:r>
            <a:r>
              <a:rPr dirty="0" sz="3200">
                <a:latin typeface="Times New Roman"/>
                <a:cs typeface="Times New Roman"/>
              </a:rPr>
              <a:t>catchment</a:t>
            </a:r>
            <a:r>
              <a:rPr dirty="0" sz="3200" spc="-7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area.</a:t>
            </a:r>
            <a:endParaRPr sz="3200">
              <a:latin typeface="Times New Roman"/>
              <a:cs typeface="Times New Roman"/>
            </a:endParaRPr>
          </a:p>
          <a:p>
            <a:pPr marL="430530">
              <a:lnSpc>
                <a:spcPct val="100000"/>
              </a:lnSpc>
              <a:spcBef>
                <a:spcPts val="720"/>
              </a:spcBef>
            </a:pPr>
            <a:r>
              <a:rPr dirty="0" sz="3200">
                <a:latin typeface="Courier New"/>
                <a:cs typeface="Courier New"/>
              </a:rPr>
              <a:t>o </a:t>
            </a:r>
            <a:r>
              <a:rPr dirty="0" sz="3200">
                <a:latin typeface="Times New Roman"/>
                <a:cs typeface="Times New Roman"/>
              </a:rPr>
              <a:t>It is the longest river in</a:t>
            </a:r>
            <a:r>
              <a:rPr dirty="0" sz="3200" spc="-31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Ethiopia</a:t>
            </a:r>
            <a:endParaRPr sz="3200">
              <a:latin typeface="Times New Roman"/>
              <a:cs typeface="Times New Roman"/>
            </a:endParaRPr>
          </a:p>
          <a:p>
            <a:pPr marL="887730" indent="-457834">
              <a:lnSpc>
                <a:spcPct val="100000"/>
              </a:lnSpc>
              <a:spcBef>
                <a:spcPts val="1820"/>
              </a:spcBef>
              <a:buFont typeface="Wingdings"/>
              <a:buChar char=""/>
              <a:tabLst>
                <a:tab pos="887730" algn="l"/>
                <a:tab pos="888365" algn="l"/>
              </a:tabLst>
            </a:pPr>
            <a:r>
              <a:rPr dirty="0" sz="3200">
                <a:latin typeface="Times New Roman"/>
                <a:cs typeface="Times New Roman"/>
              </a:rPr>
              <a:t>It drains parts of Oromia, Harari and the Somali</a:t>
            </a:r>
            <a:r>
              <a:rPr dirty="0" sz="3200" spc="-13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regions.</a:t>
            </a:r>
            <a:endParaRPr sz="3200">
              <a:latin typeface="Times New Roman"/>
              <a:cs typeface="Times New Roman"/>
            </a:endParaRPr>
          </a:p>
          <a:p>
            <a:pPr marL="887730" indent="-457834">
              <a:lnSpc>
                <a:spcPct val="100000"/>
              </a:lnSpc>
              <a:spcBef>
                <a:spcPts val="900"/>
              </a:spcBef>
              <a:buFont typeface="Wingdings"/>
              <a:buChar char=""/>
              <a:tabLst>
                <a:tab pos="887730" algn="l"/>
                <a:tab pos="888365" algn="l"/>
                <a:tab pos="1823720" algn="l"/>
                <a:tab pos="2374265" algn="l"/>
                <a:tab pos="3491229" algn="l"/>
                <a:tab pos="4221480" algn="l"/>
                <a:tab pos="5494020" algn="l"/>
                <a:tab pos="6768465" algn="l"/>
                <a:tab pos="7998459" algn="l"/>
                <a:tab pos="8525510" algn="l"/>
                <a:tab pos="9258935" algn="l"/>
                <a:tab pos="10078720" algn="l"/>
                <a:tab pos="10697210" algn="l"/>
              </a:tabLst>
            </a:pPr>
            <a:r>
              <a:rPr dirty="0" sz="3200">
                <a:latin typeface="Times New Roman"/>
                <a:cs typeface="Times New Roman"/>
              </a:rPr>
              <a:t>fails	to	reach	</a:t>
            </a:r>
            <a:r>
              <a:rPr dirty="0" sz="3200" spc="-5">
                <a:latin typeface="Times New Roman"/>
                <a:cs typeface="Times New Roman"/>
              </a:rPr>
              <a:t>the	</a:t>
            </a:r>
            <a:r>
              <a:rPr dirty="0" sz="3200">
                <a:latin typeface="Times New Roman"/>
                <a:cs typeface="Times New Roman"/>
              </a:rPr>
              <a:t>Indian	Ocean	where	at	the	</a:t>
            </a:r>
            <a:r>
              <a:rPr dirty="0" sz="3200" spc="-5">
                <a:latin typeface="Times New Roman"/>
                <a:cs typeface="Times New Roman"/>
              </a:rPr>
              <a:t>end	its	</a:t>
            </a:r>
            <a:r>
              <a:rPr dirty="0" sz="3200">
                <a:latin typeface="Times New Roman"/>
                <a:cs typeface="Times New Roman"/>
              </a:rPr>
              <a:t>water</a:t>
            </a:r>
            <a:endParaRPr sz="3200">
              <a:latin typeface="Times New Roman"/>
              <a:cs typeface="Times New Roman"/>
            </a:endParaRPr>
          </a:p>
          <a:p>
            <a:pPr marL="887730">
              <a:lnSpc>
                <a:spcPct val="100000"/>
              </a:lnSpc>
              <a:spcBef>
                <a:spcPts val="1925"/>
              </a:spcBef>
            </a:pPr>
            <a:r>
              <a:rPr dirty="0" sz="3200">
                <a:latin typeface="Times New Roman"/>
                <a:cs typeface="Times New Roman"/>
              </a:rPr>
              <a:t>disappears </a:t>
            </a:r>
            <a:r>
              <a:rPr dirty="0" sz="3200" spc="-5">
                <a:latin typeface="Times New Roman"/>
                <a:cs typeface="Times New Roman"/>
              </a:rPr>
              <a:t>in </a:t>
            </a:r>
            <a:r>
              <a:rPr dirty="0" sz="3200">
                <a:latin typeface="Times New Roman"/>
                <a:cs typeface="Times New Roman"/>
              </a:rPr>
              <a:t>the sands, just </a:t>
            </a:r>
            <a:r>
              <a:rPr dirty="0" sz="3200" spc="5">
                <a:latin typeface="Times New Roman"/>
                <a:cs typeface="Times New Roman"/>
              </a:rPr>
              <a:t>near </a:t>
            </a:r>
            <a:r>
              <a:rPr dirty="0" sz="3200">
                <a:latin typeface="Times New Roman"/>
                <a:cs typeface="Times New Roman"/>
              </a:rPr>
              <a:t>the </a:t>
            </a:r>
            <a:r>
              <a:rPr dirty="0" sz="3200" spc="5" i="1">
                <a:latin typeface="Times New Roman"/>
                <a:cs typeface="Times New Roman"/>
              </a:rPr>
              <a:t>Juba</a:t>
            </a:r>
            <a:r>
              <a:rPr dirty="0" sz="3200" spc="-90" i="1">
                <a:latin typeface="Times New Roman"/>
                <a:cs typeface="Times New Roman"/>
              </a:rPr>
              <a:t> </a:t>
            </a:r>
            <a:r>
              <a:rPr dirty="0" sz="3200" i="1">
                <a:latin typeface="Times New Roman"/>
                <a:cs typeface="Times New Roman"/>
              </a:rPr>
              <a:t>River</a:t>
            </a:r>
            <a:r>
              <a:rPr dirty="0" sz="3200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18947"/>
            <a:ext cx="3566160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469900" algn="l"/>
              </a:tabLst>
            </a:pPr>
            <a:r>
              <a:rPr dirty="0" sz="3200" b="1">
                <a:latin typeface="Times New Roman"/>
                <a:cs typeface="Times New Roman"/>
              </a:rPr>
              <a:t>Ethiopian</a:t>
            </a:r>
            <a:r>
              <a:rPr dirty="0" sz="3200" spc="-9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Rivers:</a:t>
            </a:r>
            <a:endParaRPr sz="32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12622" y="978408"/>
          <a:ext cx="10968990" cy="5091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4055"/>
                <a:gridCol w="1202055"/>
                <a:gridCol w="1365250"/>
                <a:gridCol w="2280285"/>
                <a:gridCol w="4138929"/>
              </a:tblGrid>
              <a:tr h="895222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River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5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19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600" spc="-10">
                          <a:latin typeface="Times New Roman"/>
                          <a:cs typeface="Times New Roman"/>
                        </a:rPr>
                        <a:t>Catchment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7462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Area(km</a:t>
                      </a:r>
                      <a:r>
                        <a:rPr dirty="0" baseline="26455" sz="1575" spc="-7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Annual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600" spc="-45">
                          <a:latin typeface="Times New Roman"/>
                          <a:cs typeface="Times New Roman"/>
                        </a:rPr>
                        <a:t>Volume</a:t>
                      </a:r>
                      <a:r>
                        <a:rPr dirty="0" sz="16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BMC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Terminus/Mouth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5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Major</a:t>
                      </a:r>
                      <a:r>
                        <a:rPr dirty="0" sz="20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tributaries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5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2456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Abay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199,812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9525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54.5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Mediterranean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60"/>
                        </a:spcBef>
                        <a:tabLst>
                          <a:tab pos="850900" algn="l"/>
                          <a:tab pos="1809750" algn="l"/>
                          <a:tab pos="2628265" algn="l"/>
                          <a:tab pos="3387090" algn="l"/>
                        </a:tabLst>
                      </a:pPr>
                      <a:r>
                        <a:rPr dirty="0" sz="1800" spc="-5">
                          <a:latin typeface="Times New Roman"/>
                          <a:cs typeface="Times New Roman"/>
                        </a:rPr>
                        <a:t>Dabus,	Dedessa,	Fincha,	</a:t>
                      </a:r>
                      <a:r>
                        <a:rPr dirty="0" sz="1800" spc="-15">
                          <a:latin typeface="Times New Roman"/>
                          <a:cs typeface="Times New Roman"/>
                        </a:rPr>
                        <a:t>Guder,	Muger,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800" spc="-5">
                          <a:latin typeface="Times New Roman"/>
                          <a:cs typeface="Times New Roman"/>
                        </a:rPr>
                        <a:t>Jema,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Beshilo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1218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2000" spc="-15">
                          <a:latin typeface="Times New Roman"/>
                          <a:cs typeface="Times New Roman"/>
                        </a:rPr>
                        <a:t>Wabishebelle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587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202,697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3.4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 spc="-5">
                          <a:latin typeface="Times New Roman"/>
                          <a:cs typeface="Times New Roman"/>
                        </a:rPr>
                        <a:t>Coast of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Indian</a:t>
                      </a:r>
                      <a:r>
                        <a:rPr dirty="0" sz="18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Ocean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 spc="-5">
                          <a:latin typeface="Times New Roman"/>
                          <a:cs typeface="Times New Roman"/>
                        </a:rPr>
                        <a:t>Ramis </a:t>
                      </a:r>
                      <a:r>
                        <a:rPr dirty="0" sz="1800" spc="-15">
                          <a:latin typeface="Times New Roman"/>
                          <a:cs typeface="Times New Roman"/>
                        </a:rPr>
                        <a:t>Erer,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Daketa</a:t>
                      </a:r>
                      <a:r>
                        <a:rPr dirty="0" sz="18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Fafan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1344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Genale</a:t>
                      </a:r>
                      <a:r>
                        <a:rPr dirty="0" sz="20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Dawa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746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171,042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683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Indian-Ocean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 spc="-5">
                          <a:latin typeface="Times New Roman"/>
                          <a:cs typeface="Times New Roman"/>
                        </a:rPr>
                        <a:t>Dawa, </a:t>
                      </a:r>
                      <a:r>
                        <a:rPr dirty="0" sz="1800" spc="-30">
                          <a:latin typeface="Times New Roman"/>
                          <a:cs typeface="Times New Roman"/>
                        </a:rPr>
                        <a:t>Weyb, </a:t>
                      </a:r>
                      <a:r>
                        <a:rPr dirty="0" sz="1800" spc="-25">
                          <a:latin typeface="Times New Roman"/>
                          <a:cs typeface="Times New Roman"/>
                        </a:rPr>
                        <a:t>Welmel,</a:t>
                      </a:r>
                      <a:r>
                        <a:rPr dirty="0" sz="18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Mena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9754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2000" spc="-35">
                          <a:latin typeface="Times New Roman"/>
                          <a:cs typeface="Times New Roman"/>
                        </a:rPr>
                        <a:t>Awash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 spc="-15">
                          <a:latin typeface="Times New Roman"/>
                          <a:cs typeface="Times New Roman"/>
                        </a:rPr>
                        <a:t>114,123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4.9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Inland (within</a:t>
                      </a:r>
                      <a:r>
                        <a:rPr dirty="0" sz="1600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Ethiopia)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Akaki,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Kesem,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Borkena,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 Mile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2000" spc="-25">
                          <a:latin typeface="Times New Roman"/>
                          <a:cs typeface="Times New Roman"/>
                        </a:rPr>
                        <a:t>Tekeze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87,733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8.2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Mediterranean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 spc="-5">
                          <a:latin typeface="Times New Roman"/>
                          <a:cs typeface="Times New Roman"/>
                        </a:rPr>
                        <a:t>Goang,</a:t>
                      </a:r>
                      <a:r>
                        <a:rPr dirty="0" sz="180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Angereb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Gibe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(Omo)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79,000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16.6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Lake</a:t>
                      </a:r>
                      <a:r>
                        <a:rPr dirty="0" sz="18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10">
                          <a:latin typeface="Times New Roman"/>
                          <a:cs typeface="Times New Roman"/>
                        </a:rPr>
                        <a:t>Turkana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800" spc="-5">
                          <a:latin typeface="Times New Roman"/>
                          <a:cs typeface="Times New Roman"/>
                        </a:rPr>
                        <a:t>Gojeb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2061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Baro</a:t>
                      </a:r>
                      <a:r>
                        <a:rPr dirty="0" sz="200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Akobo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75,912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825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23.23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Mediterranean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800" spc="-5">
                          <a:latin typeface="Times New Roman"/>
                          <a:cs typeface="Times New Roman"/>
                        </a:rPr>
                        <a:t>Akobo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697788" y="6089700"/>
            <a:ext cx="926973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 i="1">
                <a:latin typeface="Times New Roman"/>
                <a:cs typeface="Times New Roman"/>
              </a:rPr>
              <a:t>Source: </a:t>
            </a:r>
            <a:r>
              <a:rPr dirty="0" sz="2800" spc="-5" i="1">
                <a:latin typeface="Times New Roman"/>
                <a:cs typeface="Times New Roman"/>
              </a:rPr>
              <a:t>Compiled </a:t>
            </a:r>
            <a:r>
              <a:rPr dirty="0" sz="2800" spc="-30" i="1">
                <a:latin typeface="Times New Roman"/>
                <a:cs typeface="Times New Roman"/>
              </a:rPr>
              <a:t>from </a:t>
            </a:r>
            <a:r>
              <a:rPr dirty="0" sz="2800" spc="-15" i="1">
                <a:latin typeface="Times New Roman"/>
                <a:cs typeface="Times New Roman"/>
              </a:rPr>
              <a:t>different </a:t>
            </a:r>
            <a:r>
              <a:rPr dirty="0" sz="2800" spc="-5" i="1">
                <a:latin typeface="Times New Roman"/>
                <a:cs typeface="Times New Roman"/>
              </a:rPr>
              <a:t>basin development master</a:t>
            </a:r>
            <a:r>
              <a:rPr dirty="0" sz="2800" spc="80" i="1">
                <a:latin typeface="Times New Roman"/>
                <a:cs typeface="Times New Roman"/>
              </a:rPr>
              <a:t> </a:t>
            </a:r>
            <a:r>
              <a:rPr dirty="0" sz="2800" i="1">
                <a:latin typeface="Times New Roman"/>
                <a:cs typeface="Times New Roman"/>
              </a:rPr>
              <a:t>plans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9440" y="392683"/>
            <a:ext cx="11777980" cy="61309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470534" algn="l"/>
              </a:tabLst>
            </a:pPr>
            <a:r>
              <a:rPr dirty="0" sz="3200" b="1">
                <a:latin typeface="Times New Roman"/>
                <a:cs typeface="Times New Roman"/>
              </a:rPr>
              <a:t>General Characteristics of Ethiopian</a:t>
            </a:r>
            <a:r>
              <a:rPr dirty="0" sz="3200" spc="-10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Rivers:</a:t>
            </a:r>
            <a:endParaRPr sz="3200">
              <a:latin typeface="Times New Roman"/>
              <a:cs typeface="Times New Roman"/>
            </a:endParaRPr>
          </a:p>
          <a:p>
            <a:pPr lvl="1" marL="539115" marR="5080" indent="-287020">
              <a:lnSpc>
                <a:spcPct val="150000"/>
              </a:lnSpc>
              <a:spcBef>
                <a:spcPts val="1355"/>
              </a:spcBef>
              <a:buSzPct val="96875"/>
              <a:buFont typeface="Wingdings"/>
              <a:buChar char=""/>
              <a:tabLst>
                <a:tab pos="574040" algn="l"/>
                <a:tab pos="2007235" algn="l"/>
                <a:tab pos="2653665" algn="l"/>
                <a:tab pos="3840479" algn="l"/>
                <a:tab pos="5005070" algn="l"/>
                <a:tab pos="6689725" algn="l"/>
                <a:tab pos="7718425" algn="l"/>
                <a:tab pos="8453120" algn="l"/>
                <a:tab pos="10274300" algn="l"/>
              </a:tabLst>
            </a:pPr>
            <a:r>
              <a:rPr dirty="0" sz="3200">
                <a:latin typeface="Times New Roman"/>
                <a:cs typeface="Times New Roman"/>
              </a:rPr>
              <a:t>Almost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all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maj</a:t>
            </a:r>
            <a:r>
              <a:rPr dirty="0" sz="3200" spc="-15">
                <a:latin typeface="Times New Roman"/>
                <a:cs typeface="Times New Roman"/>
              </a:rPr>
              <a:t>o</a:t>
            </a:r>
            <a:r>
              <a:rPr dirty="0" sz="3200">
                <a:latin typeface="Times New Roman"/>
                <a:cs typeface="Times New Roman"/>
              </a:rPr>
              <a:t>r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r</a:t>
            </a:r>
            <a:r>
              <a:rPr dirty="0" sz="3200" spc="-15">
                <a:latin typeface="Times New Roman"/>
                <a:cs typeface="Times New Roman"/>
              </a:rPr>
              <a:t>i</a:t>
            </a:r>
            <a:r>
              <a:rPr dirty="0" sz="3200">
                <a:latin typeface="Times New Roman"/>
                <a:cs typeface="Times New Roman"/>
              </a:rPr>
              <a:t>v</a:t>
            </a:r>
            <a:r>
              <a:rPr dirty="0" sz="3200" spc="5">
                <a:latin typeface="Times New Roman"/>
                <a:cs typeface="Times New Roman"/>
              </a:rPr>
              <a:t>e</a:t>
            </a:r>
            <a:r>
              <a:rPr dirty="0" sz="3200">
                <a:latin typeface="Times New Roman"/>
                <a:cs typeface="Times New Roman"/>
              </a:rPr>
              <a:t>rs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orig</a:t>
            </a:r>
            <a:r>
              <a:rPr dirty="0" sz="3200" spc="-20">
                <a:latin typeface="Times New Roman"/>
                <a:cs typeface="Times New Roman"/>
              </a:rPr>
              <a:t>i</a:t>
            </a:r>
            <a:r>
              <a:rPr dirty="0" sz="3200">
                <a:latin typeface="Times New Roman"/>
                <a:cs typeface="Times New Roman"/>
              </a:rPr>
              <a:t>n</a:t>
            </a:r>
            <a:r>
              <a:rPr dirty="0" sz="3200" spc="5">
                <a:latin typeface="Times New Roman"/>
                <a:cs typeface="Times New Roman"/>
              </a:rPr>
              <a:t>a</a:t>
            </a:r>
            <a:r>
              <a:rPr dirty="0" sz="3200">
                <a:latin typeface="Times New Roman"/>
                <a:cs typeface="Times New Roman"/>
              </a:rPr>
              <a:t>te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f</a:t>
            </a:r>
            <a:r>
              <a:rPr dirty="0" sz="3200" spc="-10">
                <a:latin typeface="Times New Roman"/>
                <a:cs typeface="Times New Roman"/>
              </a:rPr>
              <a:t>r</a:t>
            </a:r>
            <a:r>
              <a:rPr dirty="0" sz="3200">
                <a:latin typeface="Times New Roman"/>
                <a:cs typeface="Times New Roman"/>
              </a:rPr>
              <a:t>om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20">
                <a:latin typeface="Times New Roman"/>
                <a:cs typeface="Times New Roman"/>
              </a:rPr>
              <a:t>t</a:t>
            </a:r>
            <a:r>
              <a:rPr dirty="0" sz="3200">
                <a:latin typeface="Times New Roman"/>
                <a:cs typeface="Times New Roman"/>
              </a:rPr>
              <a:t>he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high</a:t>
            </a:r>
            <a:r>
              <a:rPr dirty="0" sz="3200" spc="-15">
                <a:latin typeface="Times New Roman"/>
                <a:cs typeface="Times New Roman"/>
              </a:rPr>
              <a:t>l</a:t>
            </a:r>
            <a:r>
              <a:rPr dirty="0" sz="3200">
                <a:latin typeface="Times New Roman"/>
                <a:cs typeface="Times New Roman"/>
              </a:rPr>
              <a:t>ands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>
                <a:latin typeface="Times New Roman"/>
                <a:cs typeface="Times New Roman"/>
              </a:rPr>
              <a:t>elevat</a:t>
            </a:r>
            <a:r>
              <a:rPr dirty="0" sz="3200" spc="-10">
                <a:latin typeface="Times New Roman"/>
                <a:cs typeface="Times New Roman"/>
              </a:rPr>
              <a:t>i</a:t>
            </a:r>
            <a:r>
              <a:rPr dirty="0" sz="3200">
                <a:latin typeface="Times New Roman"/>
                <a:cs typeface="Times New Roman"/>
              </a:rPr>
              <a:t>ng  </a:t>
            </a:r>
            <a:r>
              <a:rPr dirty="0" sz="3200" spc="5">
                <a:latin typeface="Times New Roman"/>
                <a:cs typeface="Times New Roman"/>
              </a:rPr>
              <a:t>(&gt;1500 </a:t>
            </a:r>
            <a:r>
              <a:rPr dirty="0" sz="3200">
                <a:latin typeface="Times New Roman"/>
                <a:cs typeface="Times New Roman"/>
              </a:rPr>
              <a:t>m. a. s.</a:t>
            </a:r>
            <a:r>
              <a:rPr dirty="0" sz="3200" spc="-70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Times New Roman"/>
                <a:cs typeface="Times New Roman"/>
              </a:rPr>
              <a:t>l.)</a:t>
            </a:r>
            <a:endParaRPr sz="3200">
              <a:latin typeface="Times New Roman"/>
              <a:cs typeface="Times New Roman"/>
            </a:endParaRPr>
          </a:p>
          <a:p>
            <a:pPr lvl="1" marL="714375" indent="-457834">
              <a:lnSpc>
                <a:spcPct val="100000"/>
              </a:lnSpc>
              <a:spcBef>
                <a:spcPts val="2660"/>
              </a:spcBef>
              <a:buSzPct val="96875"/>
              <a:buFont typeface="Wingdings"/>
              <a:buChar char=""/>
              <a:tabLst>
                <a:tab pos="715010" algn="l"/>
              </a:tabLst>
            </a:pPr>
            <a:r>
              <a:rPr dirty="0" sz="3200">
                <a:latin typeface="Times New Roman"/>
                <a:cs typeface="Times New Roman"/>
              </a:rPr>
              <a:t>Majority of Ethiopian rivers are</a:t>
            </a:r>
            <a:r>
              <a:rPr dirty="0" sz="3200" spc="-85">
                <a:latin typeface="Times New Roman"/>
                <a:cs typeface="Times New Roman"/>
              </a:rPr>
              <a:t> </a:t>
            </a:r>
            <a:r>
              <a:rPr dirty="0" sz="3200" spc="-15">
                <a:latin typeface="Times New Roman"/>
                <a:cs typeface="Times New Roman"/>
              </a:rPr>
              <a:t>trans-boundary,</a:t>
            </a:r>
            <a:endParaRPr sz="3200">
              <a:latin typeface="Times New Roman"/>
              <a:cs typeface="Times New Roman"/>
            </a:endParaRPr>
          </a:p>
          <a:p>
            <a:pPr lvl="1" marL="709930" marR="231140" indent="-457200">
              <a:lnSpc>
                <a:spcPct val="99300"/>
              </a:lnSpc>
              <a:spcBef>
                <a:spcPts val="2760"/>
              </a:spcBef>
              <a:buSzPct val="96875"/>
              <a:buFont typeface="Wingdings"/>
              <a:buChar char=""/>
              <a:tabLst>
                <a:tab pos="710565" algn="l"/>
              </a:tabLst>
            </a:pPr>
            <a:r>
              <a:rPr dirty="0" sz="3200">
                <a:latin typeface="Times New Roman"/>
                <a:cs typeface="Times New Roman"/>
              </a:rPr>
              <a:t>extreme seasonal fluctuation (wet season, </a:t>
            </a:r>
            <a:r>
              <a:rPr dirty="0" sz="3200" spc="-10">
                <a:latin typeface="Times New Roman"/>
                <a:cs typeface="Times New Roman"/>
              </a:rPr>
              <a:t>runoff </a:t>
            </a:r>
            <a:r>
              <a:rPr dirty="0" sz="3200">
                <a:latin typeface="Times New Roman"/>
                <a:cs typeface="Times New Roman"/>
              </a:rPr>
              <a:t>is higher &amp;</a:t>
            </a:r>
            <a:r>
              <a:rPr dirty="0" sz="3200" spc="-14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rivers  are full bursting their banks, destroying small bridges, damage  roads and flooding low lands, during the dry seasons </a:t>
            </a:r>
            <a:r>
              <a:rPr dirty="0" sz="3200" spc="-5">
                <a:latin typeface="Times New Roman"/>
                <a:cs typeface="Times New Roman"/>
              </a:rPr>
              <a:t>they </a:t>
            </a:r>
            <a:r>
              <a:rPr dirty="0" sz="3200">
                <a:latin typeface="Times New Roman"/>
                <a:cs typeface="Times New Roman"/>
              </a:rPr>
              <a:t>became  mere trickles of water or even dry</a:t>
            </a:r>
            <a:r>
              <a:rPr dirty="0" sz="3200" spc="-9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up,</a:t>
            </a:r>
            <a:endParaRPr sz="3200">
              <a:latin typeface="Times New Roman"/>
              <a:cs typeface="Times New Roman"/>
            </a:endParaRPr>
          </a:p>
          <a:p>
            <a:pPr lvl="1" marL="720090" indent="-457834">
              <a:lnSpc>
                <a:spcPct val="100000"/>
              </a:lnSpc>
              <a:spcBef>
                <a:spcPts val="3000"/>
              </a:spcBef>
              <a:buSzPct val="96875"/>
              <a:buFont typeface="Wingdings"/>
              <a:buChar char=""/>
              <a:tabLst>
                <a:tab pos="720725" algn="l"/>
              </a:tabLst>
            </a:pPr>
            <a:r>
              <a:rPr dirty="0" sz="3200">
                <a:latin typeface="Times New Roman"/>
                <a:cs typeface="Times New Roman"/>
              </a:rPr>
              <a:t>have rapids and waterfalls along their</a:t>
            </a:r>
            <a:r>
              <a:rPr dirty="0" sz="3200" spc="-1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course,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2251" y="435545"/>
            <a:ext cx="10627338" cy="57163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03808" y="6302755"/>
            <a:ext cx="41021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i="1">
                <a:latin typeface="Times New Roman"/>
                <a:cs typeface="Times New Roman"/>
              </a:rPr>
              <a:t>Drainage Basins of</a:t>
            </a:r>
            <a:r>
              <a:rPr dirty="0" sz="2800" spc="-15" i="1">
                <a:latin typeface="Times New Roman"/>
                <a:cs typeface="Times New Roman"/>
              </a:rPr>
              <a:t> </a:t>
            </a:r>
            <a:r>
              <a:rPr dirty="0" sz="2800" spc="-5" i="1">
                <a:latin typeface="Times New Roman"/>
                <a:cs typeface="Times New Roman"/>
              </a:rPr>
              <a:t>Ethiopia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Windows User</dc:creator>
  <dc:title>PowerPoint Presentation</dc:title>
  <dcterms:created xsi:type="dcterms:W3CDTF">2022-04-19T08:07:49Z</dcterms:created>
  <dcterms:modified xsi:type="dcterms:W3CDTF">2022-04-19T08:07:49Z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2022-04-06T00:00:00Z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2022-04-19T00:00:00Z</vt:filetime>
  </property>
</Properties>
</file>